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</p:sldIdLst>
  <p:sldSz cy="5143500" cx="9144000"/>
  <p:notesSz cx="6858000" cy="9144000"/>
  <p:embeddedFontLst>
    <p:embeddedFont>
      <p:font typeface="Google Sans"/>
      <p:regular r:id="rId284"/>
      <p:bold r:id="rId285"/>
      <p:italic r:id="rId286"/>
      <p:boldItalic r:id="rId287"/>
    </p:embeddedFont>
    <p:embeddedFont>
      <p:font typeface="Google Sans Medium"/>
      <p:regular r:id="rId288"/>
      <p:bold r:id="rId289"/>
      <p:italic r:id="rId290"/>
      <p:boldItalic r:id="rId291"/>
    </p:embeddedFont>
    <p:embeddedFont>
      <p:font typeface="Cambria Math"/>
      <p:regular r:id="rId2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1A7FA0-0BB7-4116-9900-18E57772E937}">
  <a:tblStyle styleId="{BA1A7FA0-0BB7-4116-9900-18E57772E9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font" Target="fonts/CambriaMath-regular.fntdata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font" Target="fonts/GoogleSansMedium-boldItalic.fntdata"/><Relationship Id="rId67" Type="http://schemas.openxmlformats.org/officeDocument/2006/relationships/slide" Target="slides/slide61.xml"/><Relationship Id="rId290" Type="http://schemas.openxmlformats.org/officeDocument/2006/relationships/font" Target="fonts/GoogleSansMedium-italic.fntdata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font" Target="fonts/GoogleSans-italic.fntdata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font" Target="fonts/GoogleSans-bold.fntdata"/><Relationship Id="rId163" Type="http://schemas.openxmlformats.org/officeDocument/2006/relationships/slide" Target="slides/slide157.xml"/><Relationship Id="rId284" Type="http://schemas.openxmlformats.org/officeDocument/2006/relationships/font" Target="fonts/GoogleSans-regular.fntdata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font" Target="fonts/GoogleSansMedium-bold.fntdata"/><Relationship Id="rId167" Type="http://schemas.openxmlformats.org/officeDocument/2006/relationships/slide" Target="slides/slide161.xml"/><Relationship Id="rId288" Type="http://schemas.openxmlformats.org/officeDocument/2006/relationships/font" Target="fonts/GoogleSansMedium-regular.fntdata"/><Relationship Id="rId166" Type="http://schemas.openxmlformats.org/officeDocument/2006/relationships/slide" Target="slides/slide160.xml"/><Relationship Id="rId287" Type="http://schemas.openxmlformats.org/officeDocument/2006/relationships/font" Target="fonts/GoogleSans-bold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93d3e61dd_0_5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93d3e61dd_0_5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2593d3e61d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2593d3e61d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2593d3e61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2593d3e61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2593d3e61d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2593d3e61d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2593d3e61d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2593d3e61d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2593d3e61d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2593d3e61d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2593d3e61d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2593d3e61d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2593d3e61d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" name="Google Shape;2290;g2593d3e61d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2593d3e61d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2593d3e61d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2593d3e61d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2593d3e61d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2593d3e61d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2593d3e61d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93d3e61dd_0_5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93d3e61dd_0_5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2593d3e61dd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2593d3e61dd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2593d3e61dd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2593d3e61d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2593d3e61dd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2593d3e61dd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2593d3e61dd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2593d3e61d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2593d3e61dd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2593d3e61dd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2593d3e61dd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2593d3e61dd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2593d3e61d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2593d3e61d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2593d3e61dd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2593d3e61dd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2593d3e61dd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2593d3e61d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2593d3e61dd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2593d3e61dd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93d3e61dd_0_5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93d3e61dd_0_5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2380925cf0f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2380925cf0f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2380925cf0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2380925cf0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g2380925cf0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3" name="Google Shape;2773;g2380925cf0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2593d3e61dd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2593d3e61dd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2380925cf0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2380925cf0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2380925cf0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2380925cf0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g2593d3e61d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5" name="Google Shape;2845;g2593d3e61d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2593d3e61dd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2593d3e61dd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2593d3e61dd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2593d3e61d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g2593d3e61dd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5" name="Google Shape;2875;g2593d3e61dd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93d3e61dd_0_5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93d3e61dd_0_5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g2593d3e61dd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0" name="Google Shape;2890;g2593d3e61dd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2593d3e61dd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2593d3e61dd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2593d3e61dd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" name="Google Shape;2937;g2593d3e61dd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2593d3e61dd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" name="Google Shape;2960;g2593d3e61dd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2593d3e61dd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2593d3e61dd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2593d3e61dd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2593d3e61dd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g2593d3e61dd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2" name="Google Shape;3032;g2593d3e61dd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2593d3e61dd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" name="Google Shape;3053;g2593d3e61dd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g2593d3e61dd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2" name="Google Shape;3072;g2593d3e61dd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2593d3e61dd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2593d3e61dd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93d3e61dd_0_5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93d3e61dd_0_5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2593d3e61dd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" name="Google Shape;3117;g2593d3e61dd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2593d3e61dd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2593d3e61dd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g2593d3e61dd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2" name="Google Shape;3152;g2593d3e61dd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2380925cf0f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2380925cf0f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2593d3e61dd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" name="Google Shape;3179;g2593d3e61dd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2593d3e61dd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2593d3e61dd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2593d3e61dd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2593d3e61dd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g2593d3e61dd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8" name="Google Shape;3238;g2593d3e61dd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g2593d3e61dd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0" name="Google Shape;3270;g2593d3e61dd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2593d3e61dd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2593d3e61dd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93d3e61dd_0_5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93d3e61dd_0_5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2593d3e61dd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2593d3e61dd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2593d3e61dd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9" name="Google Shape;3359;g2593d3e61dd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2593d3e61dd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2593d3e61dd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g2593d3e61dd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6" name="Google Shape;3386;g2593d3e61dd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g2593d3e61dd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1" name="Google Shape;3411;g2593d3e61dd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g2593d3e61dd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7" name="Google Shape;3437;g2593d3e61dd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2593d3e61dd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2593d3e61dd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93d3e61dd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93d3e61dd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2593d3e61dd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2593d3e61dd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2593d3e61dd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2593d3e61dd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93d3e61dd_0_5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93d3e61dd_0_5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g2593d3e61dd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1" name="Google Shape;3531;g2593d3e61dd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2593d3e61dd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2593d3e61dd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2593d3e61dd_0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2593d3e61dd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2593d3e61dd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2593d3e61dd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2593d3e61dd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2593d3e61dd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2593d3e61dd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7" name="Google Shape;3647;g2593d3e61dd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2593d3e61dd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2593d3e61dd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2593d3e61dd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2593d3e61dd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g2593d3e61dd_0_1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3" name="Google Shape;3733;g2593d3e61dd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5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g2593d3e61dd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7" name="Google Shape;3757;g2593d3e61dd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93d3e61dd_0_5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93d3e61dd_0_5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g2593d3e61dd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2" name="Google Shape;3782;g2593d3e61dd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g2593d3e61dd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7" name="Google Shape;3787;g2593d3e61dd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g2593d3e61dd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8" name="Google Shape;3838;g2593d3e61dd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2593d3e61dd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2593d3e61dd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2593d3e61dd_0_1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2593d3e61dd_0_1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g2593d3e61dd_0_1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Google Shape;3883;g2593d3e61dd_0_1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g2593d3e61dd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0" name="Google Shape;3900;g2593d3e61dd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g2593d3e61dd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3" name="Google Shape;3923;g2593d3e61dd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2593d3e61dd_0_1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2593d3e61dd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g2593d3e61dd_0_2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9" name="Google Shape;3989;g2593d3e61dd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93d3e61dd_0_5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93d3e61dd_0_5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g2593d3e61dd_0_2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1" name="Google Shape;4031;g2593d3e61dd_0_2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g2593d3e61dd_0_2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9" name="Google Shape;4069;g2593d3e61dd_0_2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g2593d3e61dd_0_2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6" name="Google Shape;4126;g2593d3e61dd_0_2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g2593d3e61dd_0_2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5" name="Google Shape;4165;g2593d3e61dd_0_2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g2593d3e61dd_0_2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4" name="Google Shape;4204;g2593d3e61dd_0_2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g2593d3e61dd_0_2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6" name="Google Shape;4216;g2593d3e61dd_0_2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g2593d3e61dd_0_2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7" name="Google Shape;4237;g2593d3e61dd_0_2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6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g2593d3e61dd_0_2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8" name="Google Shape;4258;g2593d3e61dd_0_2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g2593d3e61dd_0_2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2" name="Google Shape;4282;g2593d3e61dd_0_2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2593d3e61dd_0_2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2593d3e61dd_0_2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93d3e61dd_0_5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93d3e61dd_0_5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4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" name="Google Shape;4305;g2593d3e61dd_0_2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6" name="Google Shape;4306;g2593d3e61dd_0_2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2593d3e61dd_0_2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1" name="Google Shape;4311;g2593d3e61dd_0_2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2593d3e61dd_0_3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4" name="Google Shape;4354;g2593d3e61dd_0_3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2380925cf0f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2380925cf0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Google Shape;4392;g2593d3e61dd_0_3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3" name="Google Shape;4393;g2593d3e61dd_0_3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8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2593d3e61dd_0_3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2593d3e61dd_0_3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g2593d3e61dd_0_3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9" name="Google Shape;4419;g2593d3e61dd_0_3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6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2593d3e61dd_0_3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2593d3e61dd_0_3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0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g2593d3e61dd_0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2" name="Google Shape;4472;g2593d3e61dd_0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2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g2593d3e61dd_0_3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4" name="Google Shape;4484;g2593d3e61dd_0_3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80925cf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80925cf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93d3e61dd_0_5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593d3e61dd_0_5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5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g2593d3e61dd_0_3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7" name="Google Shape;4497;g2593d3e61dd_0_3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7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2593d3e61dd_0_3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2593d3e61dd_0_3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4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2593d3e61dd_0_3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2593d3e61dd_0_3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4" name="Shape 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5" name="Google Shape;4575;g2593d3e61dd_0_3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6" name="Google Shape;4576;g2593d3e61dd_0_3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4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g2593d3e61dd_0_3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6" name="Google Shape;4586;g2593d3e61dd_0_3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Google Shape;4598;g2593d3e61dd_0_3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9" name="Google Shape;4599;g2593d3e61dd_0_3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0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Google Shape;4611;g2593d3e61dd_0_3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2" name="Google Shape;4612;g2593d3e61dd_0_3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8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Google Shape;4619;g2593d3e61dd_0_3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0" name="Google Shape;4620;g2593d3e61dd_0_3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4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Google Shape;4635;g2593d3e61dd_0_3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6" name="Google Shape;4636;g2593d3e61dd_0_3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7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2593d3e61dd_0_3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2593d3e61dd_0_3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3d3e61dd_0_5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3d3e61dd_0_5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3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g2593d3e61dd_0_3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5" name="Google Shape;4705;g2593d3e61dd_0_3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2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3" name="Google Shape;4723;g2380925cf0f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4" name="Google Shape;4724;g2380925cf0f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0" name="Shape 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1" name="Google Shape;4731;g2380925cf0f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2" name="Google Shape;4732;g2380925cf0f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7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8" name="Google Shape;4818;g2380925cf0f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9" name="Google Shape;4819;g2380925cf0f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5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g2380925cf0f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7" name="Google Shape;4827;g2380925cf0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0" name="Shape 4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1" name="Google Shape;4831;g2380925cf0f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2" name="Google Shape;4832;g2380925cf0f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g2380925cf0f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5" name="Google Shape;4855;g2380925cf0f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2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2380925cf0f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2380925cf0f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8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2380925cf0f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2380925cf0f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3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g2380925cf0f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5" name="Google Shape;4895;g2380925cf0f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93d3e61dd_0_5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93d3e61dd_0_5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3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Google Shape;4914;g2380925cf0f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5" name="Google Shape;4915;g2380925cf0f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8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2380925cf0f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2380925cf0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3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g2593d3e61dd_0_4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5" name="Google Shape;4945;g2593d3e61dd_0_4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9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2380925cf0f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2380925cf0f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6" name="Shape 4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" name="Google Shape;4957;g2380925cf0f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8" name="Google Shape;4958;g2380925cf0f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5" name="Shape 4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" name="Google Shape;4966;g2593d3e61dd_0_4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7" name="Google Shape;4967;g2593d3e61dd_0_4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2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" name="Google Shape;4973;g2380925cf0f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4" name="Google Shape;4974;g2380925cf0f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7" name="Shape 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8" name="Google Shape;4978;g2593d3e61dd_0_3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9" name="Google Shape;4979;g2593d3e61dd_0_3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2" name="Shape 4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3" name="Google Shape;4983;g2593d3e61dd_0_3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4" name="Google Shape;4984;g2593d3e61dd_0_3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7" name="Shape 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8" name="Google Shape;4998;g2593d3e61dd_0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9" name="Google Shape;4999;g2593d3e61dd_0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93d3e61dd_0_5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93d3e61dd_0_5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8" name="Shape 5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9" name="Google Shape;5029;g2593d3e61dd_0_3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0" name="Google Shape;5030;g2593d3e61dd_0_3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g2593d3e61dd_0_3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2" name="Google Shape;5062;g2593d3e61dd_0_3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2" name="Shape 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3" name="Google Shape;5093;g2593d3e61dd_0_3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4" name="Google Shape;5094;g2593d3e61dd_0_3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g2593d3e61dd_0_3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5" name="Google Shape;5125;g2593d3e61dd_0_3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6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g2593d3e61dd_0_3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8" name="Google Shape;5158;g2593d3e61dd_0_3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g2593d3e61dd_0_3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3" name="Google Shape;5193;g2593d3e61dd_0_3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g2593d3e61dd_0_3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3" name="Google Shape;5203;g2593d3e61dd_0_3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8" name="Shape 5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9" name="Google Shape;5239;g2593d3e61dd_0_3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0" name="Google Shape;5240;g2593d3e61dd_0_3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8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g2593d3e61dd_0_3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0" name="Google Shape;5260;g2593d3e61dd_0_3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5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2593d3e61dd_0_3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7" name="Google Shape;5297;g2593d3e61dd_0_3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93d3e61dd_0_5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593d3e61dd_0_5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Google Shape;5334;g2593d3e61dd_0_3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5" name="Google Shape;5335;g2593d3e61dd_0_3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4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Google Shape;5375;g2593d3e61dd_0_3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6" name="Google Shape;5376;g2593d3e61dd_0_3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5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" name="Google Shape;5386;g2593d3e61dd_0_4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7" name="Google Shape;5387;g2593d3e61dd_0_4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0" name="Shape 5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" name="Google Shape;5391;g2593d3e61dd_0_4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2" name="Google Shape;5392;g2593d3e61dd_0_4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2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Google Shape;5423;g2593d3e61dd_0_4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4" name="Google Shape;5424;g2593d3e61dd_0_4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8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g2593d3e61dd_0_4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0" name="Google Shape;5460;g2593d3e61dd_0_4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8" name="Shape 5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g2593d3e61dd_0_4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0" name="Google Shape;5500;g2593d3e61dd_0_4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4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Google Shape;5515;g2593d3e61dd_0_4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6" name="Google Shape;5516;g2593d3e61dd_0_4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3" name="Shape 5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4" name="Google Shape;5524;g2593d3e61dd_0_4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5" name="Google Shape;5525;g2593d3e61dd_0_4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4" name="Shape 5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5" name="Google Shape;5535;g2593d3e61dd_0_4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6" name="Google Shape;5536;g2593d3e61dd_0_4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93d3e61dd_0_5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93d3e61dd_0_5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2" name="Shape 5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3" name="Google Shape;5543;g2593d3e61dd_0_4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4" name="Google Shape;5544;g2593d3e61dd_0_4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9" name="Shape 5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" name="Google Shape;5560;g2593d3e61dd_0_4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1" name="Google Shape;5561;g2593d3e61dd_0_4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3" name="Shape 5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4" name="Google Shape;5574;g2593d3e61dd_0_4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5" name="Google Shape;5575;g2593d3e61dd_0_4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7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8" name="Google Shape;5588;g2593d3e61dd_0_4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9" name="Google Shape;5589;g2593d3e61dd_0_4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2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Google Shape;5603;g2593d3e61dd_0_4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4" name="Google Shape;5604;g2593d3e61dd_0_4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8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g2593d3e61dd_0_4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0" name="Google Shape;5620;g2593d3e61dd_0_4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5" name="Shape 5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6" name="Google Shape;5636;g2593d3e61dd_0_4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7" name="Google Shape;5637;g2593d3e61dd_0_4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0" name="Shape 5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" name="Google Shape;5641;g2593d3e61dd_0_4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2" name="Google Shape;5642;g2593d3e61dd_0_4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2" name="Shape 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" name="Google Shape;5673;g2593d3e61dd_0_4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4" name="Google Shape;5674;g2593d3e61dd_0_4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4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g2593d3e61dd_0_4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6" name="Google Shape;5706;g2593d3e61dd_0_4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93d3e61dd_0_5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593d3e61dd_0_5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1" name="Shape 5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2" name="Google Shape;5752;g2593d3e61dd_0_4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3" name="Google Shape;5753;g2593d3e61dd_0_4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3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Google Shape;5814;g2593d3e61dd_0_4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5" name="Google Shape;5815;g2593d3e61dd_0_4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9" name="Shape 5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0" name="Google Shape;5850;g2593d3e61dd_0_4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1" name="Google Shape;5851;g2593d3e61dd_0_4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g2593d3e61dd_0_4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3" name="Google Shape;5883;g2593d3e61dd_0_4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6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7" name="Google Shape;5887;g2593d3e61dd_0_4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8" name="Google Shape;5888;g2593d3e61dd_0_4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1" name="Shape 5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2" name="Google Shape;5922;g2593d3e61dd_0_4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3" name="Google Shape;5923;g2593d3e61dd_0_4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9" name="Shape 5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0" name="Google Shape;5960;g2593d3e61dd_0_4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1" name="Google Shape;5961;g2593d3e61dd_0_4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9" name="Shape 5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" name="Google Shape;6000;g2593d3e61dd_0_4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1" name="Google Shape;6001;g2593d3e61dd_0_4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9" name="Shape 6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" name="Google Shape;6010;g2593d3e61dd_0_4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1" name="Google Shape;6011;g2593d3e61dd_0_4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5" name="Shape 6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6" name="Google Shape;6046;g2593d3e61dd_0_4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7" name="Google Shape;6047;g2593d3e61dd_0_4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93d3e61dd_0_5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93d3e61dd_0_5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2" name="Shape 6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3" name="Google Shape;6053;g2593d3e61dd_0_4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4" name="Google Shape;6054;g2593d3e61dd_0_4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6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g2593d3e61dd_0_4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8" name="Google Shape;6068;g2593d3e61dd_0_4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g2593d3e61dd_0_4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3" name="Google Shape;6103;g2593d3e61dd_0_4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4" name="Shape 6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" name="Google Shape;6115;g2593d3e61dd_0_4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6" name="Google Shape;6116;g2593d3e61dd_0_4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3" name="Shape 6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4" name="Google Shape;6134;g2593d3e61dd_0_4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5" name="Google Shape;6135;g2593d3e61dd_0_4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0" name="Shape 6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1" name="Google Shape;6141;g2593d3e61dd_0_4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2" name="Google Shape;6142;g2593d3e61dd_0_4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5" name="Shape 6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6146;g2593d3e61dd_0_4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7" name="Google Shape;6147;g2593d3e61dd_0_4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9" name="Shape 6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Google Shape;6160;g2593d3e61dd_0_4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1" name="Google Shape;6161;g2593d3e61dd_0_4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593d3e61dd_0_5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593d3e61dd_0_5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593d3e61dd_0_5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593d3e61dd_0_5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80925cf0f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80925cf0f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593d3e61dd_0_5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593d3e61dd_0_5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593d3e61dd_0_5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593d3e61dd_0_5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593d3e61dd_0_5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593d3e61dd_0_5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593d3e61dd_0_5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593d3e61dd_0_5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593d3e61dd_0_5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593d3e61dd_0_5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593d3e61dd_0_5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593d3e61dd_0_5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93d3e61dd_0_5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93d3e61dd_0_5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593d3e61dd_0_5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593d3e61dd_0_5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593d3e61dd_0_5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593d3e61dd_0_5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593d3e61dd_0_5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593d3e61dd_0_5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93d3e61dd_0_5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93d3e61dd_0_5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593d3e61dd_0_5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593d3e61dd_0_5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593d3e61dd_0_5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593d3e61dd_0_5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593d3e61dd_0_5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593d3e61dd_0_5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593d3e61dd_0_5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593d3e61dd_0_5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593d3e61dd_0_5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593d3e61dd_0_5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593d3e61dd_0_5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593d3e61dd_0_5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380925cf0f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380925cf0f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593d3e61dd_0_5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593d3e61dd_0_5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593d3e61dd_0_5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593d3e61dd_0_5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593d3e61dd_0_5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593d3e61dd_0_5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93d3e61dd_0_5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93d3e61dd_0_5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593d3e61dd_0_5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593d3e61dd_0_5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593d3e61dd_0_5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593d3e61dd_0_5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593d3e61dd_0_5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593d3e61dd_0_5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593d3e61dd_0_5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593d3e61dd_0_5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593d3e61dd_0_5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593d3e61dd_0_5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593d3e61dd_0_5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593d3e61dd_0_5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593d3e61dd_0_5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593d3e61dd_0_5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593d3e61dd_0_5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593d3e61dd_0_5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593d3e61dd_0_5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593d3e61dd_0_5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593d3e61dd_0_6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593d3e61dd_0_6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80925cf0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80925cf0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593d3e61dd_0_6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593d3e61dd_0_6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593d3e61dd_0_6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593d3e61dd_0_6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593d3e61dd_0_6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593d3e61dd_0_6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593d3e61dd_0_6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593d3e61dd_0_6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593d3e61dd_0_6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593d3e61dd_0_6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593d3e61dd_0_6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593d3e61dd_0_6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593d3e61dd_0_6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593d3e61dd_0_6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593d3e61dd_0_6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593d3e61dd_0_6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593d3e61dd_0_6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2593d3e61dd_0_6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593d3e61dd_0_6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2593d3e61dd_0_6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80925cf0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80925cf0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593d3e61dd_0_6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593d3e61dd_0_6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593d3e61dd_0_6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593d3e61dd_0_6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380925cf0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380925cf0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380925cf0f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2380925cf0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593d3e61dd_0_6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2593d3e61dd_0_6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593d3e61dd_0_6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2593d3e61dd_0_6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593d3e61dd_0_6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593d3e61dd_0_6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593d3e61dd_0_6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2593d3e61dd_0_6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593d3e61dd_0_6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2593d3e61dd_0_6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593d3e61dd_0_6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2593d3e61dd_0_6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93d3e61dd_0_5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93d3e61dd_0_5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593d3e61dd_0_6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593d3e61dd_0_6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2593d3e61dd_0_6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2593d3e61dd_0_6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593d3e61dd_0_6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2593d3e61dd_0_6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2593d3e61dd_0_6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2593d3e61dd_0_6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593d3e61dd_0_6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2593d3e61dd_0_6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593d3e61dd_0_6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593d3e61dd_0_6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2593d3e61dd_0_6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2593d3e61dd_0_6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593d3e61dd_0_6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593d3e61dd_0_6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2593d3e61dd_0_6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2593d3e61dd_0_6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2593d3e61dd_0_6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2593d3e61dd_0_6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80925cf0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80925cf0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593d3e61dd_0_6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2593d3e61dd_0_6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593d3e61dd_0_6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593d3e61dd_0_6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2593d3e61dd_0_6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2593d3e61dd_0_6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593d3e61dd_0_6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593d3e61dd_0_6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2593d3e61dd_0_6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2593d3e61dd_0_6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593d3e61dd_0_6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2593d3e61dd_0_6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2593d3e61dd_0_6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2593d3e61dd_0_6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2593d3e61dd_0_6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2593d3e61dd_0_6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593d3e61dd_0_6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2593d3e61dd_0_6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2593d3e61dd_0_6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2593d3e61dd_0_6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5" y="4934300"/>
            <a:ext cx="9144000" cy="209400"/>
          </a:xfrm>
          <a:prstGeom prst="rect">
            <a:avLst/>
          </a:prstGeom>
          <a:solidFill>
            <a:srgbClr val="1967D2"/>
          </a:solidFill>
          <a:ln cap="flat" cmpd="sng" w="9525">
            <a:solidFill>
              <a:srgbClr val="1967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Privacy-preserving Machine Learning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6082" l="11152" r="12511" t="6020"/>
          <a:stretch/>
        </p:blipFill>
        <p:spPr>
          <a:xfrm>
            <a:off x="8258150" y="45702"/>
            <a:ext cx="842700" cy="858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-25" y="4934300"/>
            <a:ext cx="9144000" cy="209400"/>
          </a:xfrm>
          <a:prstGeom prst="rect">
            <a:avLst/>
          </a:prstGeom>
          <a:solidFill>
            <a:srgbClr val="1967D2"/>
          </a:solidFill>
          <a:ln cap="flat" cmpd="sng" w="9525">
            <a:solidFill>
              <a:srgbClr val="1967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Privacy-preserving Machine Learning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9.gif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7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1.png"/><Relationship Id="rId4" Type="http://schemas.openxmlformats.org/officeDocument/2006/relationships/image" Target="../media/image22.gif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2.gif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2.gif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2.gif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2.gif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4.gif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2.gif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7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6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5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Relationship Id="rId3" Type="http://schemas.openxmlformats.org/officeDocument/2006/relationships/hyperlink" Target="https://github.com/google/differential-privacy" TargetMode="External"/><Relationship Id="rId4" Type="http://schemas.openxmlformats.org/officeDocument/2006/relationships/hyperlink" Target="https://github.com/IBM/differential-privacy-library" TargetMode="External"/><Relationship Id="rId5" Type="http://schemas.openxmlformats.org/officeDocument/2006/relationships/hyperlink" Target="https://github.com/opendp/opendp" TargetMode="External"/><Relationship Id="rId6" Type="http://schemas.openxmlformats.org/officeDocument/2006/relationships/hyperlink" Target="https://github.com/tensorflow/privacy" TargetMode="External"/><Relationship Id="rId7" Type="http://schemas.openxmlformats.org/officeDocument/2006/relationships/hyperlink" Target="https://github.com/pytorch/opacus" TargetMode="External"/><Relationship Id="rId8" Type="http://schemas.openxmlformats.org/officeDocument/2006/relationships/image" Target="../media/image29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.xml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3.xm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6.xm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.xml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36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4.xm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24.gif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6.xml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8.xm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.xml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32.pn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35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37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/>
        </p:nvSpPr>
        <p:spPr>
          <a:xfrm>
            <a:off x="654175" y="1037000"/>
            <a:ext cx="81780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oogle Sans"/>
                <a:ea typeface="Google Sans"/>
                <a:cs typeface="Google Sans"/>
                <a:sym typeface="Google Sans"/>
              </a:rPr>
              <a:t>Privacy-preserving Machine Learning</a:t>
            </a:r>
            <a:endParaRPr sz="6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012172" y="3181347"/>
            <a:ext cx="28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Pasin Manurangsi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Google Research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</a:rPr>
              <a:t>Thailand</a:t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6082" l="11152" r="12511" t="6020"/>
          <a:stretch/>
        </p:blipFill>
        <p:spPr>
          <a:xfrm>
            <a:off x="349500" y="1383054"/>
            <a:ext cx="1508100" cy="1536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Reconstruction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29" name="Google Shape;229;p22"/>
          <p:cNvGrpSpPr/>
          <p:nvPr/>
        </p:nvGrpSpPr>
        <p:grpSpPr>
          <a:xfrm>
            <a:off x="960625" y="1837550"/>
            <a:ext cx="1917300" cy="1690800"/>
            <a:chOff x="587225" y="1351325"/>
            <a:chExt cx="1917300" cy="1690800"/>
          </a:xfrm>
        </p:grpSpPr>
        <p:sp>
          <p:nvSpPr>
            <p:cNvPr id="230" name="Google Shape;230;p22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33" name="Google Shape;233;p22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234" name="Google Shape;234;p22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" name="Google Shape;236;p22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37" name="Google Shape;237;p22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238" name="Google Shape;238;p22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" name="Google Shape;240;p22"/>
          <p:cNvSpPr txBox="1"/>
          <p:nvPr/>
        </p:nvSpPr>
        <p:spPr>
          <a:xfrm>
            <a:off x="3647600" y="24537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5838875" y="2453750"/>
            <a:ext cx="11253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2" name="Google Shape;242;p22"/>
          <p:cNvCxnSpPr>
            <a:stCxn id="230" idx="3"/>
            <a:endCxn id="240" idx="1"/>
          </p:cNvCxnSpPr>
          <p:nvPr/>
        </p:nvCxnSpPr>
        <p:spPr>
          <a:xfrm>
            <a:off x="2877925" y="268295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2"/>
          <p:cNvCxnSpPr>
            <a:stCxn id="240" idx="3"/>
            <a:endCxn id="241" idx="1"/>
          </p:cNvCxnSpPr>
          <p:nvPr/>
        </p:nvCxnSpPr>
        <p:spPr>
          <a:xfrm>
            <a:off x="4956200" y="268295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2"/>
          <p:cNvSpPr txBox="1"/>
          <p:nvPr/>
        </p:nvSpPr>
        <p:spPr>
          <a:xfrm>
            <a:off x="406800" y="4026125"/>
            <a:ext cx="83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Is the algorithm privacy-preserving?</a:t>
            </a:r>
            <a:endParaRPr sz="400"/>
          </a:p>
        </p:txBody>
      </p:sp>
      <p:grpSp>
        <p:nvGrpSpPr>
          <p:cNvPr id="245" name="Google Shape;245;p22"/>
          <p:cNvGrpSpPr/>
          <p:nvPr/>
        </p:nvGrpSpPr>
        <p:grpSpPr>
          <a:xfrm>
            <a:off x="3700954" y="3580684"/>
            <a:ext cx="1320600" cy="1631412"/>
            <a:chOff x="3891070" y="3580684"/>
            <a:chExt cx="1320600" cy="1631412"/>
          </a:xfrm>
        </p:grpSpPr>
        <p:sp>
          <p:nvSpPr>
            <p:cNvPr id="246" name="Google Shape;246;p22"/>
            <p:cNvSpPr txBox="1"/>
            <p:nvPr/>
          </p:nvSpPr>
          <p:spPr>
            <a:xfrm>
              <a:off x="4018328" y="4365496"/>
              <a:ext cx="525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^</a:t>
              </a:r>
              <a:endParaRPr i="1" sz="1100">
                <a:solidFill>
                  <a:srgbClr val="FF0000"/>
                </a:solidFill>
              </a:endParaRPr>
            </a:p>
          </p:txBody>
        </p:sp>
        <p:sp>
          <p:nvSpPr>
            <p:cNvPr id="247" name="Google Shape;247;p22"/>
            <p:cNvSpPr txBox="1"/>
            <p:nvPr/>
          </p:nvSpPr>
          <p:spPr>
            <a:xfrm>
              <a:off x="3891070" y="3580684"/>
              <a:ext cx="13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not</a:t>
              </a:r>
              <a:endParaRPr i="1" sz="11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12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1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33" name="Google Shape;213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1245863"/>
            <a:ext cx="859325" cy="134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p113"/>
          <p:cNvGrpSpPr/>
          <p:nvPr/>
        </p:nvGrpSpPr>
        <p:grpSpPr>
          <a:xfrm>
            <a:off x="1322350" y="1470998"/>
            <a:ext cx="3294207" cy="1268175"/>
            <a:chOff x="1322350" y="1470998"/>
            <a:chExt cx="3294207" cy="1268175"/>
          </a:xfrm>
        </p:grpSpPr>
        <p:sp>
          <p:nvSpPr>
            <p:cNvPr id="2135" name="Google Shape;2135;p113"/>
            <p:cNvSpPr/>
            <p:nvPr/>
          </p:nvSpPr>
          <p:spPr>
            <a:xfrm>
              <a:off x="1322350" y="1556175"/>
              <a:ext cx="247500" cy="10848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6" name="Google Shape;2136;p113"/>
            <p:cNvGrpSpPr/>
            <p:nvPr/>
          </p:nvGrpSpPr>
          <p:grpSpPr>
            <a:xfrm>
              <a:off x="1417446" y="1470998"/>
              <a:ext cx="3199110" cy="1268175"/>
              <a:chOff x="2027046" y="1242398"/>
              <a:chExt cx="3199110" cy="1268175"/>
            </a:xfrm>
          </p:grpSpPr>
          <p:sp>
            <p:nvSpPr>
              <p:cNvPr id="2137" name="Google Shape;2137;p113"/>
              <p:cNvSpPr txBox="1"/>
              <p:nvPr/>
            </p:nvSpPr>
            <p:spPr>
              <a:xfrm>
                <a:off x="2027046" y="1265725"/>
                <a:ext cx="952500" cy="4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Head</a:t>
                </a:r>
                <a:endParaRPr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2138" name="Google Shape;2138;p113"/>
              <p:cNvSpPr txBox="1"/>
              <p:nvPr/>
            </p:nvSpPr>
            <p:spPr>
              <a:xfrm>
                <a:off x="2027046" y="2029875"/>
                <a:ext cx="952500" cy="4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Tail</a:t>
                </a:r>
                <a:endParaRPr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2139" name="Google Shape;2139;p113"/>
              <p:cNvSpPr txBox="1"/>
              <p:nvPr/>
            </p:nvSpPr>
            <p:spPr>
              <a:xfrm>
                <a:off x="2578332" y="1242398"/>
                <a:ext cx="2607900" cy="4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with probability 0.5</a:t>
                </a:r>
                <a:endParaRPr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2140" name="Google Shape;2140;p113"/>
              <p:cNvSpPr txBox="1"/>
              <p:nvPr/>
            </p:nvSpPr>
            <p:spPr>
              <a:xfrm>
                <a:off x="2618257" y="2041073"/>
                <a:ext cx="2607900" cy="4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with probability 0.5</a:t>
                </a:r>
                <a:endParaRPr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</p:grpSp>
      <p:grpSp>
        <p:nvGrpSpPr>
          <p:cNvPr id="2141" name="Google Shape;2141;p113"/>
          <p:cNvGrpSpPr/>
          <p:nvPr/>
        </p:nvGrpSpPr>
        <p:grpSpPr>
          <a:xfrm>
            <a:off x="4491778" y="913225"/>
            <a:ext cx="4652221" cy="2566325"/>
            <a:chOff x="4491778" y="913225"/>
            <a:chExt cx="4652221" cy="2566325"/>
          </a:xfrm>
        </p:grpSpPr>
        <p:cxnSp>
          <p:nvCxnSpPr>
            <p:cNvPr id="2142" name="Google Shape;2142;p113"/>
            <p:cNvCxnSpPr/>
            <p:nvPr/>
          </p:nvCxnSpPr>
          <p:spPr>
            <a:xfrm>
              <a:off x="5303879" y="1284613"/>
              <a:ext cx="3002400" cy="1719900"/>
            </a:xfrm>
            <a:prstGeom prst="bentConnector3">
              <a:avLst>
                <a:gd fmla="val -36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3" name="Google Shape;2143;p113"/>
            <p:cNvSpPr txBox="1"/>
            <p:nvPr/>
          </p:nvSpPr>
          <p:spPr>
            <a:xfrm>
              <a:off x="4491778" y="913225"/>
              <a:ext cx="162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Probability Mass</a:t>
              </a:r>
              <a:endParaRPr sz="1100"/>
            </a:p>
          </p:txBody>
        </p:sp>
        <p:sp>
          <p:nvSpPr>
            <p:cNvPr id="2144" name="Google Shape;2144;p113"/>
            <p:cNvSpPr txBox="1"/>
            <p:nvPr/>
          </p:nvSpPr>
          <p:spPr>
            <a:xfrm>
              <a:off x="8144699" y="2786100"/>
              <a:ext cx="9993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highlight>
                    <a:srgbClr val="FFFF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Outcome</a:t>
              </a:r>
              <a:endParaRPr sz="1100">
                <a:highlight>
                  <a:srgbClr val="FFFFFF"/>
                </a:highlight>
              </a:endParaRPr>
            </a:p>
          </p:txBody>
        </p:sp>
        <p:sp>
          <p:nvSpPr>
            <p:cNvPr id="2145" name="Google Shape;2145;p113"/>
            <p:cNvSpPr txBox="1"/>
            <p:nvPr/>
          </p:nvSpPr>
          <p:spPr>
            <a:xfrm>
              <a:off x="5945377" y="3079350"/>
              <a:ext cx="6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Head</a:t>
              </a:r>
              <a:endParaRPr sz="1100"/>
            </a:p>
          </p:txBody>
        </p:sp>
        <p:sp>
          <p:nvSpPr>
            <p:cNvPr id="2146" name="Google Shape;2146;p113"/>
            <p:cNvSpPr txBox="1"/>
            <p:nvPr/>
          </p:nvSpPr>
          <p:spPr>
            <a:xfrm>
              <a:off x="7006827" y="3079350"/>
              <a:ext cx="6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Tail</a:t>
              </a:r>
              <a:endParaRPr sz="1100"/>
            </a:p>
          </p:txBody>
        </p:sp>
        <p:cxnSp>
          <p:nvCxnSpPr>
            <p:cNvPr id="2147" name="Google Shape;2147;p113"/>
            <p:cNvCxnSpPr/>
            <p:nvPr/>
          </p:nvCxnSpPr>
          <p:spPr>
            <a:xfrm rot="10800000">
              <a:off x="6262027" y="17863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8" name="Google Shape;2148;p113"/>
            <p:cNvCxnSpPr/>
            <p:nvPr/>
          </p:nvCxnSpPr>
          <p:spPr>
            <a:xfrm rot="10800000">
              <a:off x="7323477" y="17863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9" name="Google Shape;2149;p113"/>
            <p:cNvSpPr/>
            <p:nvPr/>
          </p:nvSpPr>
          <p:spPr>
            <a:xfrm>
              <a:off x="6214625" y="17200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13"/>
            <p:cNvSpPr/>
            <p:nvPr/>
          </p:nvSpPr>
          <p:spPr>
            <a:xfrm>
              <a:off x="7276075" y="17200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1" name="Google Shape;2151;p113"/>
            <p:cNvCxnSpPr/>
            <p:nvPr/>
          </p:nvCxnSpPr>
          <p:spPr>
            <a:xfrm>
              <a:off x="5257800" y="1762125"/>
              <a:ext cx="9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2" name="Google Shape;2152;p113"/>
            <p:cNvSpPr txBox="1"/>
            <p:nvPr/>
          </p:nvSpPr>
          <p:spPr>
            <a:xfrm>
              <a:off x="4669502" y="1562025"/>
              <a:ext cx="6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0.5</a:t>
              </a:r>
              <a:endParaRPr sz="12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1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58" name="Google Shape;215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1245863"/>
            <a:ext cx="859325" cy="1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14"/>
          <p:cNvSpPr/>
          <p:nvPr/>
        </p:nvSpPr>
        <p:spPr>
          <a:xfrm>
            <a:off x="1322350" y="1556175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0" name="Google Shape;2160;p114"/>
          <p:cNvGrpSpPr/>
          <p:nvPr/>
        </p:nvGrpSpPr>
        <p:grpSpPr>
          <a:xfrm>
            <a:off x="1417446" y="1470998"/>
            <a:ext cx="3199110" cy="1268175"/>
            <a:chOff x="2027046" y="1242398"/>
            <a:chExt cx="3199110" cy="1268175"/>
          </a:xfrm>
        </p:grpSpPr>
        <p:sp>
          <p:nvSpPr>
            <p:cNvPr id="2161" name="Google Shape;2161;p114"/>
            <p:cNvSpPr txBox="1"/>
            <p:nvPr/>
          </p:nvSpPr>
          <p:spPr>
            <a:xfrm>
              <a:off x="2027046" y="1265725"/>
              <a:ext cx="9525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Head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62" name="Google Shape;2162;p114"/>
            <p:cNvSpPr txBox="1"/>
            <p:nvPr/>
          </p:nvSpPr>
          <p:spPr>
            <a:xfrm>
              <a:off x="2027046" y="2029875"/>
              <a:ext cx="9525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Tail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63" name="Google Shape;2163;p114"/>
            <p:cNvSpPr txBox="1"/>
            <p:nvPr/>
          </p:nvSpPr>
          <p:spPr>
            <a:xfrm>
              <a:off x="2578332" y="1242398"/>
              <a:ext cx="26079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w.p.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0.5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64" name="Google Shape;2164;p114"/>
            <p:cNvSpPr txBox="1"/>
            <p:nvPr/>
          </p:nvSpPr>
          <p:spPr>
            <a:xfrm>
              <a:off x="2618257" y="2041073"/>
              <a:ext cx="26079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w.p.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0.5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2165" name="Google Shape;2165;p114"/>
          <p:cNvCxnSpPr/>
          <p:nvPr/>
        </p:nvCxnSpPr>
        <p:spPr>
          <a:xfrm>
            <a:off x="5303879" y="1284613"/>
            <a:ext cx="3002400" cy="1719900"/>
          </a:xfrm>
          <a:prstGeom prst="bentConnector3">
            <a:avLst>
              <a:gd fmla="val -3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6" name="Google Shape;2166;p114"/>
          <p:cNvSpPr txBox="1"/>
          <p:nvPr/>
        </p:nvSpPr>
        <p:spPr>
          <a:xfrm>
            <a:off x="4491778" y="913225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sz="1100"/>
          </a:p>
        </p:txBody>
      </p:sp>
      <p:sp>
        <p:nvSpPr>
          <p:cNvPr id="2167" name="Google Shape;2167;p114"/>
          <p:cNvSpPr txBox="1"/>
          <p:nvPr/>
        </p:nvSpPr>
        <p:spPr>
          <a:xfrm>
            <a:off x="8144699" y="2786100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168" name="Google Shape;2168;p114"/>
          <p:cNvSpPr txBox="1"/>
          <p:nvPr/>
        </p:nvSpPr>
        <p:spPr>
          <a:xfrm>
            <a:off x="5945377" y="307935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Head</a:t>
            </a:r>
            <a:endParaRPr sz="1100"/>
          </a:p>
        </p:txBody>
      </p:sp>
      <p:sp>
        <p:nvSpPr>
          <p:cNvPr id="2169" name="Google Shape;2169;p114"/>
          <p:cNvSpPr txBox="1"/>
          <p:nvPr/>
        </p:nvSpPr>
        <p:spPr>
          <a:xfrm>
            <a:off x="7006827" y="307935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Tail</a:t>
            </a:r>
            <a:endParaRPr sz="1100"/>
          </a:p>
        </p:txBody>
      </p:sp>
      <p:cxnSp>
        <p:nvCxnSpPr>
          <p:cNvPr id="2170" name="Google Shape;2170;p114"/>
          <p:cNvCxnSpPr/>
          <p:nvPr/>
        </p:nvCxnSpPr>
        <p:spPr>
          <a:xfrm rot="10800000">
            <a:off x="6262027" y="1786350"/>
            <a:ext cx="0" cy="121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1" name="Google Shape;2171;p114"/>
          <p:cNvCxnSpPr/>
          <p:nvPr/>
        </p:nvCxnSpPr>
        <p:spPr>
          <a:xfrm rot="10800000">
            <a:off x="7323477" y="1786350"/>
            <a:ext cx="0" cy="121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2" name="Google Shape;2172;p114"/>
          <p:cNvSpPr/>
          <p:nvPr/>
        </p:nvSpPr>
        <p:spPr>
          <a:xfrm>
            <a:off x="6214625" y="1720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14"/>
          <p:cNvSpPr/>
          <p:nvPr/>
        </p:nvSpPr>
        <p:spPr>
          <a:xfrm>
            <a:off x="7276075" y="1720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4" name="Google Shape;2174;p114"/>
          <p:cNvCxnSpPr/>
          <p:nvPr/>
        </p:nvCxnSpPr>
        <p:spPr>
          <a:xfrm>
            <a:off x="5257800" y="1762125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5" name="Google Shape;2175;p114"/>
          <p:cNvSpPr txBox="1"/>
          <p:nvPr/>
        </p:nvSpPr>
        <p:spPr>
          <a:xfrm>
            <a:off x="4669502" y="1562025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0.5</a:t>
            </a:r>
            <a:endParaRPr sz="1200"/>
          </a:p>
        </p:txBody>
      </p:sp>
      <p:sp>
        <p:nvSpPr>
          <p:cNvPr id="2176" name="Google Shape;2176;p114"/>
          <p:cNvSpPr txBox="1"/>
          <p:nvPr/>
        </p:nvSpPr>
        <p:spPr>
          <a:xfrm>
            <a:off x="380949" y="2923763"/>
            <a:ext cx="21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Pr[X = Head] = 0.5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77" name="Google Shape;2177;p114"/>
          <p:cNvSpPr txBox="1"/>
          <p:nvPr/>
        </p:nvSpPr>
        <p:spPr>
          <a:xfrm>
            <a:off x="571370" y="913225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78" name="Google Shape;2178;p114"/>
          <p:cNvSpPr txBox="1"/>
          <p:nvPr/>
        </p:nvSpPr>
        <p:spPr>
          <a:xfrm>
            <a:off x="380949" y="3296938"/>
            <a:ext cx="21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Pr[X = Tail] = 0.5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79" name="Google Shape;2179;p114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Support(X) = {Head, Tail}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1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85" name="Google Shape;218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1245863"/>
            <a:ext cx="859325" cy="1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115"/>
          <p:cNvSpPr/>
          <p:nvPr/>
        </p:nvSpPr>
        <p:spPr>
          <a:xfrm>
            <a:off x="1322350" y="1556175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7" name="Google Shape;2187;p115"/>
          <p:cNvGrpSpPr/>
          <p:nvPr/>
        </p:nvGrpSpPr>
        <p:grpSpPr>
          <a:xfrm>
            <a:off x="1417446" y="1470998"/>
            <a:ext cx="3199110" cy="1268175"/>
            <a:chOff x="2027046" y="1242398"/>
            <a:chExt cx="3199110" cy="1268175"/>
          </a:xfrm>
        </p:grpSpPr>
        <p:sp>
          <p:nvSpPr>
            <p:cNvPr id="2188" name="Google Shape;2188;p115"/>
            <p:cNvSpPr txBox="1"/>
            <p:nvPr/>
          </p:nvSpPr>
          <p:spPr>
            <a:xfrm>
              <a:off x="2027046" y="1265725"/>
              <a:ext cx="9525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Head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89" name="Google Shape;2189;p115"/>
            <p:cNvSpPr txBox="1"/>
            <p:nvPr/>
          </p:nvSpPr>
          <p:spPr>
            <a:xfrm>
              <a:off x="2027046" y="2029875"/>
              <a:ext cx="9525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Tail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90" name="Google Shape;2190;p115"/>
            <p:cNvSpPr txBox="1"/>
            <p:nvPr/>
          </p:nvSpPr>
          <p:spPr>
            <a:xfrm>
              <a:off x="2578332" y="1242398"/>
              <a:ext cx="26079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w.p. 0.5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91" name="Google Shape;2191;p115"/>
            <p:cNvSpPr txBox="1"/>
            <p:nvPr/>
          </p:nvSpPr>
          <p:spPr>
            <a:xfrm>
              <a:off x="2618257" y="2041073"/>
              <a:ext cx="26079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w.p. 0.5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2192" name="Google Shape;2192;p115"/>
          <p:cNvCxnSpPr/>
          <p:nvPr/>
        </p:nvCxnSpPr>
        <p:spPr>
          <a:xfrm>
            <a:off x="5303879" y="1284613"/>
            <a:ext cx="3002400" cy="1719900"/>
          </a:xfrm>
          <a:prstGeom prst="bentConnector3">
            <a:avLst>
              <a:gd fmla="val -3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3" name="Google Shape;2193;p115"/>
          <p:cNvSpPr txBox="1"/>
          <p:nvPr/>
        </p:nvSpPr>
        <p:spPr>
          <a:xfrm>
            <a:off x="4491778" y="913225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sz="1100"/>
          </a:p>
        </p:txBody>
      </p:sp>
      <p:sp>
        <p:nvSpPr>
          <p:cNvPr id="2194" name="Google Shape;2194;p115"/>
          <p:cNvSpPr txBox="1"/>
          <p:nvPr/>
        </p:nvSpPr>
        <p:spPr>
          <a:xfrm>
            <a:off x="8144699" y="2786100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195" name="Google Shape;2195;p115"/>
          <p:cNvSpPr txBox="1"/>
          <p:nvPr/>
        </p:nvSpPr>
        <p:spPr>
          <a:xfrm>
            <a:off x="5945377" y="307935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Head</a:t>
            </a:r>
            <a:endParaRPr sz="1100"/>
          </a:p>
        </p:txBody>
      </p:sp>
      <p:sp>
        <p:nvSpPr>
          <p:cNvPr id="2196" name="Google Shape;2196;p115"/>
          <p:cNvSpPr txBox="1"/>
          <p:nvPr/>
        </p:nvSpPr>
        <p:spPr>
          <a:xfrm>
            <a:off x="7006827" y="3079350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Tail</a:t>
            </a:r>
            <a:endParaRPr sz="1100"/>
          </a:p>
        </p:txBody>
      </p:sp>
      <p:cxnSp>
        <p:nvCxnSpPr>
          <p:cNvPr id="2197" name="Google Shape;2197;p115"/>
          <p:cNvCxnSpPr/>
          <p:nvPr/>
        </p:nvCxnSpPr>
        <p:spPr>
          <a:xfrm rot="10800000">
            <a:off x="6262027" y="1786350"/>
            <a:ext cx="0" cy="121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8" name="Google Shape;2198;p115"/>
          <p:cNvCxnSpPr/>
          <p:nvPr/>
        </p:nvCxnSpPr>
        <p:spPr>
          <a:xfrm rot="10800000">
            <a:off x="7323477" y="1786350"/>
            <a:ext cx="0" cy="121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9" name="Google Shape;2199;p115"/>
          <p:cNvSpPr/>
          <p:nvPr/>
        </p:nvSpPr>
        <p:spPr>
          <a:xfrm>
            <a:off x="6214625" y="1720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15"/>
          <p:cNvSpPr/>
          <p:nvPr/>
        </p:nvSpPr>
        <p:spPr>
          <a:xfrm>
            <a:off x="7276075" y="1720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1" name="Google Shape;2201;p115"/>
          <p:cNvCxnSpPr/>
          <p:nvPr/>
        </p:nvCxnSpPr>
        <p:spPr>
          <a:xfrm>
            <a:off x="5257800" y="1762125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15"/>
          <p:cNvSpPr txBox="1"/>
          <p:nvPr/>
        </p:nvSpPr>
        <p:spPr>
          <a:xfrm>
            <a:off x="4669502" y="1562025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0.5</a:t>
            </a:r>
            <a:endParaRPr sz="1200"/>
          </a:p>
        </p:txBody>
      </p:sp>
      <p:sp>
        <p:nvSpPr>
          <p:cNvPr id="2203" name="Google Shape;2203;p115"/>
          <p:cNvSpPr txBox="1"/>
          <p:nvPr/>
        </p:nvSpPr>
        <p:spPr>
          <a:xfrm>
            <a:off x="380949" y="2923763"/>
            <a:ext cx="21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Pr[X = Head] = 0.5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04" name="Google Shape;2204;p115"/>
          <p:cNvSpPr txBox="1"/>
          <p:nvPr/>
        </p:nvSpPr>
        <p:spPr>
          <a:xfrm>
            <a:off x="571370" y="913225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05" name="Google Shape;2205;p115"/>
          <p:cNvSpPr txBox="1"/>
          <p:nvPr/>
        </p:nvSpPr>
        <p:spPr>
          <a:xfrm>
            <a:off x="380949" y="3296938"/>
            <a:ext cx="21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Pr[X = Tail] = 0.5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06" name="Google Shape;2206;p115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supp(X) = {Head, Tail}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2207" name="Google Shape;2207;p115"/>
          <p:cNvGrpSpPr/>
          <p:nvPr/>
        </p:nvGrpSpPr>
        <p:grpSpPr>
          <a:xfrm>
            <a:off x="6115078" y="913225"/>
            <a:ext cx="2762322" cy="400200"/>
            <a:chOff x="6115078" y="913225"/>
            <a:chExt cx="2762322" cy="400200"/>
          </a:xfrm>
        </p:grpSpPr>
        <p:sp>
          <p:nvSpPr>
            <p:cNvPr id="2208" name="Google Shape;2208;p115"/>
            <p:cNvSpPr txBox="1"/>
            <p:nvPr/>
          </p:nvSpPr>
          <p:spPr>
            <a:xfrm>
              <a:off x="6685900" y="913225"/>
              <a:ext cx="2191500" cy="4002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Total probability mass = 1</a:t>
              </a:r>
              <a:endParaRPr sz="1100"/>
            </a:p>
          </p:txBody>
        </p:sp>
        <p:cxnSp>
          <p:nvCxnSpPr>
            <p:cNvPr id="2209" name="Google Shape;2209;p115"/>
            <p:cNvCxnSpPr>
              <a:endCxn id="2193" idx="3"/>
            </p:cNvCxnSpPr>
            <p:nvPr/>
          </p:nvCxnSpPr>
          <p:spPr>
            <a:xfrm rot="10800000">
              <a:off x="6115078" y="1113325"/>
              <a:ext cx="5709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11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5" name="Google Shape;2215;p116"/>
          <p:cNvSpPr/>
          <p:nvPr/>
        </p:nvSpPr>
        <p:spPr>
          <a:xfrm>
            <a:off x="1646200" y="1564950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16"/>
          <p:cNvSpPr txBox="1"/>
          <p:nvPr/>
        </p:nvSpPr>
        <p:spPr>
          <a:xfrm>
            <a:off x="1922276" y="14269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17" name="Google Shape;221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50" y="1710175"/>
            <a:ext cx="828675" cy="7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16"/>
          <p:cNvSpPr txBox="1"/>
          <p:nvPr/>
        </p:nvSpPr>
        <p:spPr>
          <a:xfrm>
            <a:off x="1922276" y="16947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9" name="Google Shape;2219;p116"/>
          <p:cNvSpPr txBox="1"/>
          <p:nvPr/>
        </p:nvSpPr>
        <p:spPr>
          <a:xfrm>
            <a:off x="1922275" y="2316600"/>
            <a:ext cx="155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6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0" name="Google Shape;2220;p116"/>
          <p:cNvSpPr txBox="1"/>
          <p:nvPr/>
        </p:nvSpPr>
        <p:spPr>
          <a:xfrm rot="-5400000">
            <a:off x="2412925" y="1947175"/>
            <a:ext cx="401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1" name="Google Shape;2221;p116"/>
          <p:cNvSpPr txBox="1"/>
          <p:nvPr/>
        </p:nvSpPr>
        <p:spPr>
          <a:xfrm>
            <a:off x="867445" y="1206850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22" name="Google Shape;2222;p116"/>
          <p:cNvSpPr txBox="1"/>
          <p:nvPr/>
        </p:nvSpPr>
        <p:spPr>
          <a:xfrm>
            <a:off x="198600" y="9132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100"/>
          </a:p>
        </p:txBody>
      </p:sp>
      <p:grpSp>
        <p:nvGrpSpPr>
          <p:cNvPr id="2223" name="Google Shape;2223;p116"/>
          <p:cNvGrpSpPr/>
          <p:nvPr/>
        </p:nvGrpSpPr>
        <p:grpSpPr>
          <a:xfrm>
            <a:off x="3805978" y="837025"/>
            <a:ext cx="5157046" cy="2452025"/>
            <a:chOff x="3805978" y="837025"/>
            <a:chExt cx="5157046" cy="2452025"/>
          </a:xfrm>
        </p:grpSpPr>
        <p:cxnSp>
          <p:nvCxnSpPr>
            <p:cNvPr id="2224" name="Google Shape;2224;p116"/>
            <p:cNvCxnSpPr/>
            <p:nvPr/>
          </p:nvCxnSpPr>
          <p:spPr>
            <a:xfrm>
              <a:off x="4618079" y="1208413"/>
              <a:ext cx="3230400" cy="1725300"/>
            </a:xfrm>
            <a:prstGeom prst="bentConnector3">
              <a:avLst>
                <a:gd fmla="val 48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5" name="Google Shape;2225;p116"/>
            <p:cNvSpPr txBox="1"/>
            <p:nvPr/>
          </p:nvSpPr>
          <p:spPr>
            <a:xfrm>
              <a:off x="3805978" y="837025"/>
              <a:ext cx="162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Probability Mass</a:t>
              </a:r>
              <a:endParaRPr sz="1100"/>
            </a:p>
          </p:txBody>
        </p:sp>
        <p:sp>
          <p:nvSpPr>
            <p:cNvPr id="2226" name="Google Shape;2226;p116"/>
            <p:cNvSpPr txBox="1"/>
            <p:nvPr/>
          </p:nvSpPr>
          <p:spPr>
            <a:xfrm>
              <a:off x="7963724" y="2723662"/>
              <a:ext cx="9993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highlight>
                    <a:srgbClr val="FFFF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Outcome</a:t>
              </a:r>
              <a:endParaRPr sz="1100">
                <a:highlight>
                  <a:srgbClr val="FFFFFF"/>
                </a:highlight>
              </a:endParaRPr>
            </a:p>
          </p:txBody>
        </p:sp>
        <p:sp>
          <p:nvSpPr>
            <p:cNvPr id="2227" name="Google Shape;2227;p116"/>
            <p:cNvSpPr txBox="1"/>
            <p:nvPr/>
          </p:nvSpPr>
          <p:spPr>
            <a:xfrm>
              <a:off x="4802369" y="2888850"/>
              <a:ext cx="297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   1          2        3         4         5        6</a:t>
              </a:r>
              <a:endParaRPr sz="1100"/>
            </a:p>
          </p:txBody>
        </p:sp>
        <p:cxnSp>
          <p:nvCxnSpPr>
            <p:cNvPr id="2228" name="Google Shape;2228;p116"/>
            <p:cNvCxnSpPr/>
            <p:nvPr/>
          </p:nvCxnSpPr>
          <p:spPr>
            <a:xfrm rot="10800000">
              <a:off x="511902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9" name="Google Shape;2229;p116"/>
            <p:cNvSpPr/>
            <p:nvPr/>
          </p:nvSpPr>
          <p:spPr>
            <a:xfrm>
              <a:off x="507162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0" name="Google Shape;2230;p116"/>
            <p:cNvGrpSpPr/>
            <p:nvPr/>
          </p:nvGrpSpPr>
          <p:grpSpPr>
            <a:xfrm>
              <a:off x="5523475" y="1643875"/>
              <a:ext cx="94800" cy="1283075"/>
              <a:chOff x="5904475" y="1643875"/>
              <a:chExt cx="94800" cy="1283075"/>
            </a:xfrm>
          </p:grpSpPr>
          <p:cxnSp>
            <p:nvCxnSpPr>
              <p:cNvPr id="2231" name="Google Shape;2231;p116"/>
              <p:cNvCxnSpPr/>
              <p:nvPr/>
            </p:nvCxnSpPr>
            <p:spPr>
              <a:xfrm rot="10800000">
                <a:off x="5951877" y="1710150"/>
                <a:ext cx="0" cy="1216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32" name="Google Shape;2232;p116"/>
              <p:cNvSpPr/>
              <p:nvPr/>
            </p:nvSpPr>
            <p:spPr>
              <a:xfrm>
                <a:off x="5904475" y="1643875"/>
                <a:ext cx="94800" cy="948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33" name="Google Shape;2233;p116"/>
            <p:cNvCxnSpPr/>
            <p:nvPr/>
          </p:nvCxnSpPr>
          <p:spPr>
            <a:xfrm>
              <a:off x="4572000" y="1685925"/>
              <a:ext cx="9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34" name="Google Shape;2234;p116"/>
            <p:cNvSpPr txBox="1"/>
            <p:nvPr/>
          </p:nvSpPr>
          <p:spPr>
            <a:xfrm>
              <a:off x="3983702" y="1485825"/>
              <a:ext cx="633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1/6</a:t>
              </a:r>
              <a:endParaRPr sz="1200"/>
            </a:p>
          </p:txBody>
        </p:sp>
        <p:grpSp>
          <p:nvGrpSpPr>
            <p:cNvPr id="2235" name="Google Shape;2235;p116"/>
            <p:cNvGrpSpPr/>
            <p:nvPr/>
          </p:nvGrpSpPr>
          <p:grpSpPr>
            <a:xfrm>
              <a:off x="5975325" y="1643875"/>
              <a:ext cx="94800" cy="1283075"/>
              <a:chOff x="5904475" y="1643875"/>
              <a:chExt cx="94800" cy="1283075"/>
            </a:xfrm>
          </p:grpSpPr>
          <p:cxnSp>
            <p:nvCxnSpPr>
              <p:cNvPr id="2236" name="Google Shape;2236;p116"/>
              <p:cNvCxnSpPr/>
              <p:nvPr/>
            </p:nvCxnSpPr>
            <p:spPr>
              <a:xfrm rot="10800000">
                <a:off x="5951877" y="1710150"/>
                <a:ext cx="0" cy="1216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37" name="Google Shape;2237;p116"/>
              <p:cNvSpPr/>
              <p:nvPr/>
            </p:nvSpPr>
            <p:spPr>
              <a:xfrm>
                <a:off x="5904475" y="1643875"/>
                <a:ext cx="94800" cy="948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8" name="Google Shape;2238;p116"/>
            <p:cNvGrpSpPr/>
            <p:nvPr/>
          </p:nvGrpSpPr>
          <p:grpSpPr>
            <a:xfrm>
              <a:off x="6427175" y="1643875"/>
              <a:ext cx="94800" cy="1283075"/>
              <a:chOff x="5904475" y="1643875"/>
              <a:chExt cx="94800" cy="1283075"/>
            </a:xfrm>
          </p:grpSpPr>
          <p:cxnSp>
            <p:nvCxnSpPr>
              <p:cNvPr id="2239" name="Google Shape;2239;p116"/>
              <p:cNvCxnSpPr/>
              <p:nvPr/>
            </p:nvCxnSpPr>
            <p:spPr>
              <a:xfrm rot="10800000">
                <a:off x="5951877" y="1710150"/>
                <a:ext cx="0" cy="1216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40" name="Google Shape;2240;p116"/>
              <p:cNvSpPr/>
              <p:nvPr/>
            </p:nvSpPr>
            <p:spPr>
              <a:xfrm>
                <a:off x="5904475" y="1643875"/>
                <a:ext cx="94800" cy="948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1" name="Google Shape;2241;p116"/>
            <p:cNvGrpSpPr/>
            <p:nvPr/>
          </p:nvGrpSpPr>
          <p:grpSpPr>
            <a:xfrm>
              <a:off x="6879025" y="1643875"/>
              <a:ext cx="94800" cy="1283075"/>
              <a:chOff x="5904475" y="1643875"/>
              <a:chExt cx="94800" cy="1283075"/>
            </a:xfrm>
          </p:grpSpPr>
          <p:cxnSp>
            <p:nvCxnSpPr>
              <p:cNvPr id="2242" name="Google Shape;2242;p116"/>
              <p:cNvCxnSpPr/>
              <p:nvPr/>
            </p:nvCxnSpPr>
            <p:spPr>
              <a:xfrm rot="10800000">
                <a:off x="5951877" y="1710150"/>
                <a:ext cx="0" cy="1216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43" name="Google Shape;2243;p116"/>
              <p:cNvSpPr/>
              <p:nvPr/>
            </p:nvSpPr>
            <p:spPr>
              <a:xfrm>
                <a:off x="5904475" y="1643875"/>
                <a:ext cx="94800" cy="948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4" name="Google Shape;2244;p116"/>
            <p:cNvGrpSpPr/>
            <p:nvPr/>
          </p:nvGrpSpPr>
          <p:grpSpPr>
            <a:xfrm>
              <a:off x="7330875" y="1643875"/>
              <a:ext cx="94800" cy="1283075"/>
              <a:chOff x="5904475" y="1643875"/>
              <a:chExt cx="94800" cy="1283075"/>
            </a:xfrm>
          </p:grpSpPr>
          <p:cxnSp>
            <p:nvCxnSpPr>
              <p:cNvPr id="2245" name="Google Shape;2245;p116"/>
              <p:cNvCxnSpPr/>
              <p:nvPr/>
            </p:nvCxnSpPr>
            <p:spPr>
              <a:xfrm rot="10800000">
                <a:off x="5951877" y="1710150"/>
                <a:ext cx="0" cy="1216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46" name="Google Shape;2246;p116"/>
              <p:cNvSpPr/>
              <p:nvPr/>
            </p:nvSpPr>
            <p:spPr>
              <a:xfrm>
                <a:off x="5904475" y="1643875"/>
                <a:ext cx="94800" cy="948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47" name="Google Shape;2247;p116"/>
          <p:cNvSpPr txBox="1"/>
          <p:nvPr/>
        </p:nvSpPr>
        <p:spPr>
          <a:xfrm>
            <a:off x="1700550" y="3271650"/>
            <a:ext cx="5742900" cy="4617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Expectation of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𝐄[X] = ∑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c ∈ supp(X)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Pr[X = c] * c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48" name="Google Shape;2248;p116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supp(X) = {1,2,3,4,5,6}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49" name="Google Shape;2249;p116"/>
          <p:cNvSpPr txBox="1"/>
          <p:nvPr/>
        </p:nvSpPr>
        <p:spPr>
          <a:xfrm>
            <a:off x="2451452" y="4218900"/>
            <a:ext cx="424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𝐄[X] = (1/6) * 1 + ... + (1/6) * 6 = 3.5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1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55" name="Google Shape;2255;p117"/>
          <p:cNvSpPr/>
          <p:nvPr/>
        </p:nvSpPr>
        <p:spPr>
          <a:xfrm>
            <a:off x="1646200" y="1564950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17"/>
          <p:cNvSpPr txBox="1"/>
          <p:nvPr/>
        </p:nvSpPr>
        <p:spPr>
          <a:xfrm>
            <a:off x="1922276" y="14269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w.p. </a:t>
            </a: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1/12</a:t>
            </a:r>
            <a:endParaRPr sz="1600">
              <a:solidFill>
                <a:srgbClr val="000000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57" name="Google Shape;2257;p117"/>
          <p:cNvCxnSpPr/>
          <p:nvPr/>
        </p:nvCxnSpPr>
        <p:spPr>
          <a:xfrm>
            <a:off x="4618079" y="1208413"/>
            <a:ext cx="3230400" cy="1725300"/>
          </a:xfrm>
          <a:prstGeom prst="bentConnector3">
            <a:avLst>
              <a:gd fmla="val 4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8" name="Google Shape;2258;p117"/>
          <p:cNvSpPr txBox="1"/>
          <p:nvPr/>
        </p:nvSpPr>
        <p:spPr>
          <a:xfrm>
            <a:off x="3805978" y="837025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sz="1100"/>
          </a:p>
        </p:txBody>
      </p:sp>
      <p:sp>
        <p:nvSpPr>
          <p:cNvPr id="2259" name="Google Shape;2259;p117"/>
          <p:cNvSpPr txBox="1"/>
          <p:nvPr/>
        </p:nvSpPr>
        <p:spPr>
          <a:xfrm>
            <a:off x="7963724" y="2723662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260" name="Google Shape;2260;p117"/>
          <p:cNvSpPr txBox="1"/>
          <p:nvPr/>
        </p:nvSpPr>
        <p:spPr>
          <a:xfrm>
            <a:off x="4802369" y="2888850"/>
            <a:ext cx="29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 1          2        3         4         5        6</a:t>
            </a:r>
            <a:endParaRPr sz="1100"/>
          </a:p>
        </p:txBody>
      </p:sp>
      <p:cxnSp>
        <p:nvCxnSpPr>
          <p:cNvPr id="2261" name="Google Shape;2261;p117"/>
          <p:cNvCxnSpPr/>
          <p:nvPr/>
        </p:nvCxnSpPr>
        <p:spPr>
          <a:xfrm rot="10800000">
            <a:off x="5119027" y="2295450"/>
            <a:ext cx="0" cy="6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2" name="Google Shape;2262;p117"/>
          <p:cNvSpPr/>
          <p:nvPr/>
        </p:nvSpPr>
        <p:spPr>
          <a:xfrm>
            <a:off x="5071625" y="2243950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3" name="Google Shape;2263;p117"/>
          <p:cNvCxnSpPr/>
          <p:nvPr/>
        </p:nvCxnSpPr>
        <p:spPr>
          <a:xfrm rot="10800000">
            <a:off x="5570877" y="1019250"/>
            <a:ext cx="0" cy="19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17"/>
          <p:cNvSpPr/>
          <p:nvPr/>
        </p:nvSpPr>
        <p:spPr>
          <a:xfrm>
            <a:off x="5523475" y="958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5" name="Google Shape;2265;p117"/>
          <p:cNvCxnSpPr/>
          <p:nvPr/>
        </p:nvCxnSpPr>
        <p:spPr>
          <a:xfrm>
            <a:off x="4572000" y="1685925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17"/>
          <p:cNvSpPr txBox="1"/>
          <p:nvPr/>
        </p:nvSpPr>
        <p:spPr>
          <a:xfrm>
            <a:off x="3983702" y="1485825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1/6</a:t>
            </a:r>
            <a:endParaRPr sz="1200"/>
          </a:p>
        </p:txBody>
      </p:sp>
      <p:pic>
        <p:nvPicPr>
          <p:cNvPr id="2267" name="Google Shape;226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50" y="1710175"/>
            <a:ext cx="828675" cy="7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p117"/>
          <p:cNvSpPr txBox="1"/>
          <p:nvPr/>
        </p:nvSpPr>
        <p:spPr>
          <a:xfrm>
            <a:off x="1922276" y="16947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	w.p. </a:t>
            </a: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1/4</a:t>
            </a:r>
            <a:endParaRPr sz="1600">
              <a:solidFill>
                <a:srgbClr val="000000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69" name="Google Shape;2269;p117"/>
          <p:cNvSpPr txBox="1"/>
          <p:nvPr/>
        </p:nvSpPr>
        <p:spPr>
          <a:xfrm>
            <a:off x="1922275" y="2316600"/>
            <a:ext cx="155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6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0" name="Google Shape;2270;p117"/>
          <p:cNvSpPr txBox="1"/>
          <p:nvPr/>
        </p:nvSpPr>
        <p:spPr>
          <a:xfrm rot="-5400000">
            <a:off x="2412925" y="1947175"/>
            <a:ext cx="401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1" name="Google Shape;2271;p117"/>
          <p:cNvSpPr txBox="1"/>
          <p:nvPr/>
        </p:nvSpPr>
        <p:spPr>
          <a:xfrm>
            <a:off x="198600" y="9132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100"/>
          </a:p>
        </p:txBody>
      </p:sp>
      <p:grpSp>
        <p:nvGrpSpPr>
          <p:cNvPr id="2272" name="Google Shape;2272;p117"/>
          <p:cNvGrpSpPr/>
          <p:nvPr/>
        </p:nvGrpSpPr>
        <p:grpSpPr>
          <a:xfrm>
            <a:off x="5975325" y="1643875"/>
            <a:ext cx="94800" cy="1283075"/>
            <a:chOff x="5904475" y="1643875"/>
            <a:chExt cx="94800" cy="1283075"/>
          </a:xfrm>
        </p:grpSpPr>
        <p:cxnSp>
          <p:nvCxnSpPr>
            <p:cNvPr id="2273" name="Google Shape;2273;p117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74" name="Google Shape;2274;p117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5" name="Google Shape;2275;p117"/>
          <p:cNvGrpSpPr/>
          <p:nvPr/>
        </p:nvGrpSpPr>
        <p:grpSpPr>
          <a:xfrm>
            <a:off x="6427175" y="1643875"/>
            <a:ext cx="94800" cy="1283075"/>
            <a:chOff x="5904475" y="1643875"/>
            <a:chExt cx="94800" cy="1283075"/>
          </a:xfrm>
        </p:grpSpPr>
        <p:cxnSp>
          <p:nvCxnSpPr>
            <p:cNvPr id="2276" name="Google Shape;2276;p117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77" name="Google Shape;2277;p117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8" name="Google Shape;2278;p117"/>
          <p:cNvGrpSpPr/>
          <p:nvPr/>
        </p:nvGrpSpPr>
        <p:grpSpPr>
          <a:xfrm>
            <a:off x="6879025" y="1643875"/>
            <a:ext cx="94800" cy="1283075"/>
            <a:chOff x="5904475" y="1643875"/>
            <a:chExt cx="94800" cy="1283075"/>
          </a:xfrm>
        </p:grpSpPr>
        <p:cxnSp>
          <p:nvCxnSpPr>
            <p:cNvPr id="2279" name="Google Shape;2279;p117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0" name="Google Shape;2280;p117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1" name="Google Shape;2281;p117"/>
          <p:cNvGrpSpPr/>
          <p:nvPr/>
        </p:nvGrpSpPr>
        <p:grpSpPr>
          <a:xfrm>
            <a:off x="7330875" y="1643875"/>
            <a:ext cx="94800" cy="1283075"/>
            <a:chOff x="5904475" y="1643875"/>
            <a:chExt cx="94800" cy="1283075"/>
          </a:xfrm>
        </p:grpSpPr>
        <p:cxnSp>
          <p:nvCxnSpPr>
            <p:cNvPr id="2282" name="Google Shape;2282;p117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3" name="Google Shape;2283;p117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4" name="Google Shape;2284;p117"/>
          <p:cNvSpPr txBox="1"/>
          <p:nvPr/>
        </p:nvSpPr>
        <p:spPr>
          <a:xfrm>
            <a:off x="1700550" y="4218900"/>
            <a:ext cx="574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𝐄[X] = (1/12) * 1 + (1/4) * 2 + ... + (1/6) * 6 = 3.5833...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85" name="Google Shape;2285;p117"/>
          <p:cNvSpPr txBox="1"/>
          <p:nvPr/>
        </p:nvSpPr>
        <p:spPr>
          <a:xfrm>
            <a:off x="867445" y="1206850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86" name="Google Shape;2286;p117"/>
          <p:cNvSpPr txBox="1"/>
          <p:nvPr/>
        </p:nvSpPr>
        <p:spPr>
          <a:xfrm>
            <a:off x="1700550" y="3271650"/>
            <a:ext cx="5742900" cy="4617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Expectation of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𝐄[X] = ∑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c ∈ supp(X)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Pr[X = c] * c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87" name="Google Shape;2287;p117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supp(X) = {1,2,3,4,5,6}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1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3" name="Google Shape;2293;p118"/>
          <p:cNvSpPr/>
          <p:nvPr/>
        </p:nvSpPr>
        <p:spPr>
          <a:xfrm>
            <a:off x="1646200" y="1564950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18"/>
          <p:cNvSpPr txBox="1"/>
          <p:nvPr/>
        </p:nvSpPr>
        <p:spPr>
          <a:xfrm>
            <a:off x="1922276" y="14269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w.p. 1/12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95" name="Google Shape;2295;p118"/>
          <p:cNvCxnSpPr/>
          <p:nvPr/>
        </p:nvCxnSpPr>
        <p:spPr>
          <a:xfrm>
            <a:off x="4618079" y="1208413"/>
            <a:ext cx="3230400" cy="1725300"/>
          </a:xfrm>
          <a:prstGeom prst="bentConnector3">
            <a:avLst>
              <a:gd fmla="val 4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6" name="Google Shape;2296;p118"/>
          <p:cNvSpPr txBox="1"/>
          <p:nvPr/>
        </p:nvSpPr>
        <p:spPr>
          <a:xfrm>
            <a:off x="3805978" y="837025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sz="1100"/>
          </a:p>
        </p:txBody>
      </p:sp>
      <p:sp>
        <p:nvSpPr>
          <p:cNvPr id="2297" name="Google Shape;2297;p118"/>
          <p:cNvSpPr txBox="1"/>
          <p:nvPr/>
        </p:nvSpPr>
        <p:spPr>
          <a:xfrm>
            <a:off x="7963724" y="2723662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298" name="Google Shape;2298;p118"/>
          <p:cNvSpPr txBox="1"/>
          <p:nvPr/>
        </p:nvSpPr>
        <p:spPr>
          <a:xfrm>
            <a:off x="4802369" y="2888850"/>
            <a:ext cx="29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 1          2        3         4         5        6</a:t>
            </a:r>
            <a:endParaRPr sz="1100"/>
          </a:p>
        </p:txBody>
      </p:sp>
      <p:cxnSp>
        <p:nvCxnSpPr>
          <p:cNvPr id="2299" name="Google Shape;2299;p118"/>
          <p:cNvCxnSpPr/>
          <p:nvPr/>
        </p:nvCxnSpPr>
        <p:spPr>
          <a:xfrm rot="10800000">
            <a:off x="5119027" y="2295450"/>
            <a:ext cx="0" cy="6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0" name="Google Shape;2300;p118"/>
          <p:cNvSpPr/>
          <p:nvPr/>
        </p:nvSpPr>
        <p:spPr>
          <a:xfrm>
            <a:off x="5071625" y="2243950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1" name="Google Shape;2301;p118"/>
          <p:cNvCxnSpPr/>
          <p:nvPr/>
        </p:nvCxnSpPr>
        <p:spPr>
          <a:xfrm rot="10800000">
            <a:off x="5570877" y="1019250"/>
            <a:ext cx="0" cy="19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2" name="Google Shape;2302;p118"/>
          <p:cNvSpPr/>
          <p:nvPr/>
        </p:nvSpPr>
        <p:spPr>
          <a:xfrm>
            <a:off x="5523475" y="958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3" name="Google Shape;2303;p118"/>
          <p:cNvCxnSpPr/>
          <p:nvPr/>
        </p:nvCxnSpPr>
        <p:spPr>
          <a:xfrm>
            <a:off x="4572000" y="1685925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4" name="Google Shape;2304;p118"/>
          <p:cNvSpPr txBox="1"/>
          <p:nvPr/>
        </p:nvSpPr>
        <p:spPr>
          <a:xfrm>
            <a:off x="3983702" y="1485825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1/6</a:t>
            </a:r>
            <a:endParaRPr sz="1200"/>
          </a:p>
        </p:txBody>
      </p:sp>
      <p:pic>
        <p:nvPicPr>
          <p:cNvPr id="2305" name="Google Shape;230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50" y="1710175"/>
            <a:ext cx="828675" cy="7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118"/>
          <p:cNvSpPr txBox="1"/>
          <p:nvPr/>
        </p:nvSpPr>
        <p:spPr>
          <a:xfrm>
            <a:off x="1922276" y="16947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	w.p. 1/4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7" name="Google Shape;2307;p118"/>
          <p:cNvSpPr txBox="1"/>
          <p:nvPr/>
        </p:nvSpPr>
        <p:spPr>
          <a:xfrm>
            <a:off x="1922275" y="2316600"/>
            <a:ext cx="155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6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8" name="Google Shape;2308;p118"/>
          <p:cNvSpPr txBox="1"/>
          <p:nvPr/>
        </p:nvSpPr>
        <p:spPr>
          <a:xfrm rot="-5400000">
            <a:off x="2412925" y="1947175"/>
            <a:ext cx="401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9" name="Google Shape;2309;p118"/>
          <p:cNvSpPr txBox="1"/>
          <p:nvPr/>
        </p:nvSpPr>
        <p:spPr>
          <a:xfrm>
            <a:off x="198600" y="9132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100"/>
          </a:p>
        </p:txBody>
      </p:sp>
      <p:grpSp>
        <p:nvGrpSpPr>
          <p:cNvPr id="2310" name="Google Shape;2310;p118"/>
          <p:cNvGrpSpPr/>
          <p:nvPr/>
        </p:nvGrpSpPr>
        <p:grpSpPr>
          <a:xfrm>
            <a:off x="5975325" y="1643875"/>
            <a:ext cx="94800" cy="1283075"/>
            <a:chOff x="5904475" y="1643875"/>
            <a:chExt cx="94800" cy="1283075"/>
          </a:xfrm>
        </p:grpSpPr>
        <p:cxnSp>
          <p:nvCxnSpPr>
            <p:cNvPr id="2311" name="Google Shape;2311;p118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2" name="Google Shape;2312;p118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3" name="Google Shape;2313;p118"/>
          <p:cNvGrpSpPr/>
          <p:nvPr/>
        </p:nvGrpSpPr>
        <p:grpSpPr>
          <a:xfrm>
            <a:off x="6427175" y="1643875"/>
            <a:ext cx="94800" cy="1283075"/>
            <a:chOff x="5904475" y="1643875"/>
            <a:chExt cx="94800" cy="1283075"/>
          </a:xfrm>
        </p:grpSpPr>
        <p:cxnSp>
          <p:nvCxnSpPr>
            <p:cNvPr id="2314" name="Google Shape;2314;p118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5" name="Google Shape;2315;p118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6" name="Google Shape;2316;p118"/>
          <p:cNvGrpSpPr/>
          <p:nvPr/>
        </p:nvGrpSpPr>
        <p:grpSpPr>
          <a:xfrm>
            <a:off x="6879025" y="1643875"/>
            <a:ext cx="94800" cy="1283075"/>
            <a:chOff x="5904475" y="1643875"/>
            <a:chExt cx="94800" cy="1283075"/>
          </a:xfrm>
        </p:grpSpPr>
        <p:cxnSp>
          <p:nvCxnSpPr>
            <p:cNvPr id="2317" name="Google Shape;2317;p118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8" name="Google Shape;2318;p118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9" name="Google Shape;2319;p118"/>
          <p:cNvGrpSpPr/>
          <p:nvPr/>
        </p:nvGrpSpPr>
        <p:grpSpPr>
          <a:xfrm>
            <a:off x="7330875" y="1643875"/>
            <a:ext cx="94800" cy="1283075"/>
            <a:chOff x="5904475" y="1643875"/>
            <a:chExt cx="94800" cy="1283075"/>
          </a:xfrm>
        </p:grpSpPr>
        <p:cxnSp>
          <p:nvCxnSpPr>
            <p:cNvPr id="2320" name="Google Shape;2320;p118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1" name="Google Shape;2321;p118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2" name="Google Shape;2322;p118"/>
          <p:cNvSpPr txBox="1"/>
          <p:nvPr/>
        </p:nvSpPr>
        <p:spPr>
          <a:xfrm>
            <a:off x="4395225" y="4118275"/>
            <a:ext cx="401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Var[X] = 15.4166 - 3.5833</a:t>
            </a:r>
            <a:r>
              <a:rPr baseline="30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 = 2.57638...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23" name="Google Shape;2323;p118"/>
          <p:cNvSpPr txBox="1"/>
          <p:nvPr/>
        </p:nvSpPr>
        <p:spPr>
          <a:xfrm>
            <a:off x="1186200" y="3918175"/>
            <a:ext cx="2690700" cy="8313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Variance of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 </a:t>
            </a:r>
            <a:br>
              <a:rPr lang="en" sz="16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Var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[X] =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𝐄[X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- 𝐄[X]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30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24" name="Google Shape;2324;p118"/>
          <p:cNvSpPr txBox="1"/>
          <p:nvPr/>
        </p:nvSpPr>
        <p:spPr>
          <a:xfrm>
            <a:off x="867445" y="1206850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25" name="Google Shape;2325;p118"/>
          <p:cNvSpPr txBox="1"/>
          <p:nvPr/>
        </p:nvSpPr>
        <p:spPr>
          <a:xfrm>
            <a:off x="1700550" y="3271650"/>
            <a:ext cx="5742900" cy="4617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Expectation of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𝐄[X] = ∑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c ∈ supp(X)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Pr[X = c] * c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26" name="Google Shape;2326;p118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supp(X) = {1,2,3,4,5,6}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1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2" name="Google Shape;2332;p119"/>
          <p:cNvSpPr/>
          <p:nvPr/>
        </p:nvSpPr>
        <p:spPr>
          <a:xfrm>
            <a:off x="1646200" y="1564950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19"/>
          <p:cNvSpPr txBox="1"/>
          <p:nvPr/>
        </p:nvSpPr>
        <p:spPr>
          <a:xfrm>
            <a:off x="1922276" y="14269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w.p. 1/12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34" name="Google Shape;2334;p119"/>
          <p:cNvCxnSpPr/>
          <p:nvPr/>
        </p:nvCxnSpPr>
        <p:spPr>
          <a:xfrm>
            <a:off x="4618079" y="1208413"/>
            <a:ext cx="3230400" cy="1725300"/>
          </a:xfrm>
          <a:prstGeom prst="bentConnector3">
            <a:avLst>
              <a:gd fmla="val 4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5" name="Google Shape;2335;p119"/>
          <p:cNvSpPr txBox="1"/>
          <p:nvPr/>
        </p:nvSpPr>
        <p:spPr>
          <a:xfrm>
            <a:off x="3805978" y="837025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sz="1100"/>
          </a:p>
        </p:txBody>
      </p:sp>
      <p:sp>
        <p:nvSpPr>
          <p:cNvPr id="2336" name="Google Shape;2336;p119"/>
          <p:cNvSpPr txBox="1"/>
          <p:nvPr/>
        </p:nvSpPr>
        <p:spPr>
          <a:xfrm>
            <a:off x="7963724" y="2723662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337" name="Google Shape;2337;p119"/>
          <p:cNvSpPr txBox="1"/>
          <p:nvPr/>
        </p:nvSpPr>
        <p:spPr>
          <a:xfrm>
            <a:off x="4802369" y="2888850"/>
            <a:ext cx="29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 1          2        3         4         5        6</a:t>
            </a:r>
            <a:endParaRPr sz="1100"/>
          </a:p>
        </p:txBody>
      </p:sp>
      <p:cxnSp>
        <p:nvCxnSpPr>
          <p:cNvPr id="2338" name="Google Shape;2338;p119"/>
          <p:cNvCxnSpPr/>
          <p:nvPr/>
        </p:nvCxnSpPr>
        <p:spPr>
          <a:xfrm rot="10800000">
            <a:off x="5119027" y="2295450"/>
            <a:ext cx="0" cy="6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9" name="Google Shape;2339;p119"/>
          <p:cNvSpPr/>
          <p:nvPr/>
        </p:nvSpPr>
        <p:spPr>
          <a:xfrm>
            <a:off x="5071625" y="2243950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0" name="Google Shape;2340;p119"/>
          <p:cNvCxnSpPr/>
          <p:nvPr/>
        </p:nvCxnSpPr>
        <p:spPr>
          <a:xfrm rot="10800000">
            <a:off x="5570877" y="1019250"/>
            <a:ext cx="0" cy="19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1" name="Google Shape;2341;p119"/>
          <p:cNvSpPr/>
          <p:nvPr/>
        </p:nvSpPr>
        <p:spPr>
          <a:xfrm>
            <a:off x="5523475" y="958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2" name="Google Shape;2342;p119"/>
          <p:cNvCxnSpPr/>
          <p:nvPr/>
        </p:nvCxnSpPr>
        <p:spPr>
          <a:xfrm>
            <a:off x="4572000" y="1685925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3" name="Google Shape;2343;p119"/>
          <p:cNvSpPr txBox="1"/>
          <p:nvPr/>
        </p:nvSpPr>
        <p:spPr>
          <a:xfrm>
            <a:off x="3983702" y="1485825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1/6</a:t>
            </a:r>
            <a:endParaRPr sz="1200"/>
          </a:p>
        </p:txBody>
      </p:sp>
      <p:pic>
        <p:nvPicPr>
          <p:cNvPr id="2344" name="Google Shape;234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50" y="1710175"/>
            <a:ext cx="828675" cy="7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19"/>
          <p:cNvSpPr txBox="1"/>
          <p:nvPr/>
        </p:nvSpPr>
        <p:spPr>
          <a:xfrm>
            <a:off x="1922276" y="16947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	w.p. 1/4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6" name="Google Shape;2346;p119"/>
          <p:cNvSpPr txBox="1"/>
          <p:nvPr/>
        </p:nvSpPr>
        <p:spPr>
          <a:xfrm>
            <a:off x="1922275" y="2316600"/>
            <a:ext cx="155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6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7" name="Google Shape;2347;p119"/>
          <p:cNvSpPr txBox="1"/>
          <p:nvPr/>
        </p:nvSpPr>
        <p:spPr>
          <a:xfrm rot="-5400000">
            <a:off x="2412925" y="1947175"/>
            <a:ext cx="401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8" name="Google Shape;2348;p119"/>
          <p:cNvSpPr txBox="1"/>
          <p:nvPr/>
        </p:nvSpPr>
        <p:spPr>
          <a:xfrm>
            <a:off x="198600" y="9132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100"/>
          </a:p>
        </p:txBody>
      </p:sp>
      <p:grpSp>
        <p:nvGrpSpPr>
          <p:cNvPr id="2349" name="Google Shape;2349;p119"/>
          <p:cNvGrpSpPr/>
          <p:nvPr/>
        </p:nvGrpSpPr>
        <p:grpSpPr>
          <a:xfrm>
            <a:off x="5975325" y="1643875"/>
            <a:ext cx="94800" cy="1283075"/>
            <a:chOff x="5904475" y="1643875"/>
            <a:chExt cx="94800" cy="1283075"/>
          </a:xfrm>
        </p:grpSpPr>
        <p:cxnSp>
          <p:nvCxnSpPr>
            <p:cNvPr id="2350" name="Google Shape;2350;p119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1" name="Google Shape;2351;p119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2" name="Google Shape;2352;p119"/>
          <p:cNvGrpSpPr/>
          <p:nvPr/>
        </p:nvGrpSpPr>
        <p:grpSpPr>
          <a:xfrm>
            <a:off x="6427175" y="1643875"/>
            <a:ext cx="94800" cy="1283075"/>
            <a:chOff x="5904475" y="1643875"/>
            <a:chExt cx="94800" cy="1283075"/>
          </a:xfrm>
        </p:grpSpPr>
        <p:cxnSp>
          <p:nvCxnSpPr>
            <p:cNvPr id="2353" name="Google Shape;2353;p119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4" name="Google Shape;2354;p119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5" name="Google Shape;2355;p119"/>
          <p:cNvGrpSpPr/>
          <p:nvPr/>
        </p:nvGrpSpPr>
        <p:grpSpPr>
          <a:xfrm>
            <a:off x="6879025" y="1643875"/>
            <a:ext cx="94800" cy="1283075"/>
            <a:chOff x="5904475" y="1643875"/>
            <a:chExt cx="94800" cy="1283075"/>
          </a:xfrm>
        </p:grpSpPr>
        <p:cxnSp>
          <p:nvCxnSpPr>
            <p:cNvPr id="2356" name="Google Shape;2356;p119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7" name="Google Shape;2357;p119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8" name="Google Shape;2358;p119"/>
          <p:cNvGrpSpPr/>
          <p:nvPr/>
        </p:nvGrpSpPr>
        <p:grpSpPr>
          <a:xfrm>
            <a:off x="7330875" y="1643875"/>
            <a:ext cx="94800" cy="1283075"/>
            <a:chOff x="5904475" y="1643875"/>
            <a:chExt cx="94800" cy="1283075"/>
          </a:xfrm>
        </p:grpSpPr>
        <p:cxnSp>
          <p:nvCxnSpPr>
            <p:cNvPr id="2359" name="Google Shape;2359;p119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0" name="Google Shape;2360;p119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1" name="Google Shape;2361;p119"/>
          <p:cNvSpPr txBox="1"/>
          <p:nvPr/>
        </p:nvSpPr>
        <p:spPr>
          <a:xfrm>
            <a:off x="4488875" y="3918175"/>
            <a:ext cx="3597000" cy="8313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Standard Deviation of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br>
              <a:rPr lang="en" sz="16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SD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[X] = √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Var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[X]</a:t>
            </a:r>
            <a:endParaRPr baseline="30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supp(X) = {1,2,3,4,5,6}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1186200" y="3918175"/>
            <a:ext cx="2690700" cy="8313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Variance of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 </a:t>
            </a:r>
            <a:br>
              <a:rPr lang="en" sz="16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Var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[X] =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𝐄[X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- 𝐄[X]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30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64" name="Google Shape;2364;p119"/>
          <p:cNvSpPr txBox="1"/>
          <p:nvPr/>
        </p:nvSpPr>
        <p:spPr>
          <a:xfrm>
            <a:off x="867445" y="1206850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65" name="Google Shape;2365;p119"/>
          <p:cNvSpPr txBox="1"/>
          <p:nvPr/>
        </p:nvSpPr>
        <p:spPr>
          <a:xfrm>
            <a:off x="1700550" y="3271650"/>
            <a:ext cx="5742900" cy="4617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Expectation of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𝐄[X] = ∑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c ∈ supp(X)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Pr[X = c] * c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2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71" name="Google Shape;2371;p120"/>
          <p:cNvSpPr/>
          <p:nvPr/>
        </p:nvSpPr>
        <p:spPr>
          <a:xfrm>
            <a:off x="1646200" y="1564950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20"/>
          <p:cNvSpPr txBox="1"/>
          <p:nvPr/>
        </p:nvSpPr>
        <p:spPr>
          <a:xfrm>
            <a:off x="1922276" y="14269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w.p. 1/12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73" name="Google Shape;2373;p120"/>
          <p:cNvCxnSpPr/>
          <p:nvPr/>
        </p:nvCxnSpPr>
        <p:spPr>
          <a:xfrm>
            <a:off x="4618079" y="1208413"/>
            <a:ext cx="3230400" cy="1725300"/>
          </a:xfrm>
          <a:prstGeom prst="bentConnector3">
            <a:avLst>
              <a:gd fmla="val 4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4" name="Google Shape;2374;p120"/>
          <p:cNvSpPr txBox="1"/>
          <p:nvPr/>
        </p:nvSpPr>
        <p:spPr>
          <a:xfrm>
            <a:off x="3805978" y="837025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sz="1100"/>
          </a:p>
        </p:txBody>
      </p:sp>
      <p:sp>
        <p:nvSpPr>
          <p:cNvPr id="2375" name="Google Shape;2375;p120"/>
          <p:cNvSpPr txBox="1"/>
          <p:nvPr/>
        </p:nvSpPr>
        <p:spPr>
          <a:xfrm>
            <a:off x="7963724" y="2723662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376" name="Google Shape;2376;p120"/>
          <p:cNvSpPr txBox="1"/>
          <p:nvPr/>
        </p:nvSpPr>
        <p:spPr>
          <a:xfrm>
            <a:off x="4802369" y="2888850"/>
            <a:ext cx="29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 1          2        3         4         5        6</a:t>
            </a:r>
            <a:endParaRPr sz="1100"/>
          </a:p>
        </p:txBody>
      </p:sp>
      <p:cxnSp>
        <p:nvCxnSpPr>
          <p:cNvPr id="2377" name="Google Shape;2377;p120"/>
          <p:cNvCxnSpPr/>
          <p:nvPr/>
        </p:nvCxnSpPr>
        <p:spPr>
          <a:xfrm rot="10800000">
            <a:off x="5119027" y="2295450"/>
            <a:ext cx="0" cy="6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8" name="Google Shape;2378;p120"/>
          <p:cNvSpPr/>
          <p:nvPr/>
        </p:nvSpPr>
        <p:spPr>
          <a:xfrm>
            <a:off x="5071625" y="2243950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9" name="Google Shape;2379;p120"/>
          <p:cNvCxnSpPr/>
          <p:nvPr/>
        </p:nvCxnSpPr>
        <p:spPr>
          <a:xfrm rot="10800000">
            <a:off x="5570877" y="1019250"/>
            <a:ext cx="0" cy="19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0" name="Google Shape;2380;p120"/>
          <p:cNvSpPr/>
          <p:nvPr/>
        </p:nvSpPr>
        <p:spPr>
          <a:xfrm>
            <a:off x="5523475" y="958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1" name="Google Shape;2381;p120"/>
          <p:cNvCxnSpPr/>
          <p:nvPr/>
        </p:nvCxnSpPr>
        <p:spPr>
          <a:xfrm>
            <a:off x="4572000" y="1685925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2" name="Google Shape;2382;p120"/>
          <p:cNvSpPr txBox="1"/>
          <p:nvPr/>
        </p:nvSpPr>
        <p:spPr>
          <a:xfrm>
            <a:off x="3983702" y="1485825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1/6</a:t>
            </a:r>
            <a:endParaRPr sz="1200"/>
          </a:p>
        </p:txBody>
      </p:sp>
      <p:pic>
        <p:nvPicPr>
          <p:cNvPr id="2383" name="Google Shape;238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50" y="1710175"/>
            <a:ext cx="828675" cy="7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120"/>
          <p:cNvSpPr txBox="1"/>
          <p:nvPr/>
        </p:nvSpPr>
        <p:spPr>
          <a:xfrm>
            <a:off x="1922276" y="16947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	w.p. 1/4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5" name="Google Shape;2385;p120"/>
          <p:cNvSpPr txBox="1"/>
          <p:nvPr/>
        </p:nvSpPr>
        <p:spPr>
          <a:xfrm>
            <a:off x="1922275" y="2316600"/>
            <a:ext cx="155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6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6" name="Google Shape;2386;p120"/>
          <p:cNvSpPr txBox="1"/>
          <p:nvPr/>
        </p:nvSpPr>
        <p:spPr>
          <a:xfrm rot="-5400000">
            <a:off x="2412925" y="1947175"/>
            <a:ext cx="401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7" name="Google Shape;2387;p120"/>
          <p:cNvSpPr txBox="1"/>
          <p:nvPr/>
        </p:nvSpPr>
        <p:spPr>
          <a:xfrm>
            <a:off x="198600" y="9132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100"/>
          </a:p>
        </p:txBody>
      </p:sp>
      <p:grpSp>
        <p:nvGrpSpPr>
          <p:cNvPr id="2388" name="Google Shape;2388;p120"/>
          <p:cNvGrpSpPr/>
          <p:nvPr/>
        </p:nvGrpSpPr>
        <p:grpSpPr>
          <a:xfrm>
            <a:off x="5975325" y="1643875"/>
            <a:ext cx="94800" cy="1283075"/>
            <a:chOff x="5904475" y="1643875"/>
            <a:chExt cx="94800" cy="1283075"/>
          </a:xfrm>
        </p:grpSpPr>
        <p:cxnSp>
          <p:nvCxnSpPr>
            <p:cNvPr id="2389" name="Google Shape;2389;p120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0" name="Google Shape;2390;p120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1" name="Google Shape;2391;p120"/>
          <p:cNvGrpSpPr/>
          <p:nvPr/>
        </p:nvGrpSpPr>
        <p:grpSpPr>
          <a:xfrm>
            <a:off x="6427175" y="1643875"/>
            <a:ext cx="94800" cy="1283075"/>
            <a:chOff x="5904475" y="1643875"/>
            <a:chExt cx="94800" cy="1283075"/>
          </a:xfrm>
        </p:grpSpPr>
        <p:cxnSp>
          <p:nvCxnSpPr>
            <p:cNvPr id="2392" name="Google Shape;2392;p120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3" name="Google Shape;2393;p120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4" name="Google Shape;2394;p120"/>
          <p:cNvGrpSpPr/>
          <p:nvPr/>
        </p:nvGrpSpPr>
        <p:grpSpPr>
          <a:xfrm>
            <a:off x="6879025" y="1643875"/>
            <a:ext cx="94800" cy="1283075"/>
            <a:chOff x="5904475" y="1643875"/>
            <a:chExt cx="94800" cy="1283075"/>
          </a:xfrm>
        </p:grpSpPr>
        <p:cxnSp>
          <p:nvCxnSpPr>
            <p:cNvPr id="2395" name="Google Shape;2395;p120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6" name="Google Shape;2396;p120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120"/>
          <p:cNvGrpSpPr/>
          <p:nvPr/>
        </p:nvGrpSpPr>
        <p:grpSpPr>
          <a:xfrm>
            <a:off x="7330875" y="1643875"/>
            <a:ext cx="94800" cy="1283075"/>
            <a:chOff x="5904475" y="1643875"/>
            <a:chExt cx="94800" cy="1283075"/>
          </a:xfrm>
        </p:grpSpPr>
        <p:cxnSp>
          <p:nvCxnSpPr>
            <p:cNvPr id="2398" name="Google Shape;2398;p120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9" name="Google Shape;2399;p120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0" name="Google Shape;2400;p120"/>
          <p:cNvGrpSpPr/>
          <p:nvPr/>
        </p:nvGrpSpPr>
        <p:grpSpPr>
          <a:xfrm>
            <a:off x="412950" y="3427825"/>
            <a:ext cx="2882750" cy="400200"/>
            <a:chOff x="412950" y="3427825"/>
            <a:chExt cx="2882750" cy="400200"/>
          </a:xfrm>
        </p:grpSpPr>
        <p:sp>
          <p:nvSpPr>
            <p:cNvPr id="2401" name="Google Shape;2401;p120"/>
            <p:cNvSpPr txBox="1"/>
            <p:nvPr/>
          </p:nvSpPr>
          <p:spPr>
            <a:xfrm>
              <a:off x="412950" y="3427825"/>
              <a:ext cx="6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Google Sans"/>
                  <a:ea typeface="Google Sans"/>
                  <a:cs typeface="Google Sans"/>
                  <a:sym typeface="Google Sans"/>
                </a:rPr>
                <a:t>Event</a:t>
              </a:r>
              <a:endParaRPr i="1" sz="1100"/>
            </a:p>
          </p:txBody>
        </p:sp>
        <p:sp>
          <p:nvSpPr>
            <p:cNvPr id="2402" name="Google Shape;2402;p120"/>
            <p:cNvSpPr/>
            <p:nvPr/>
          </p:nvSpPr>
          <p:spPr>
            <a:xfrm>
              <a:off x="1041250" y="3480325"/>
              <a:ext cx="581100" cy="2952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20"/>
            <p:cNvSpPr txBox="1"/>
            <p:nvPr/>
          </p:nvSpPr>
          <p:spPr>
            <a:xfrm>
              <a:off x="1598300" y="3427825"/>
              <a:ext cx="169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Google Sans"/>
                  <a:ea typeface="Google Sans"/>
                  <a:cs typeface="Google Sans"/>
                  <a:sym typeface="Google Sans"/>
                </a:rPr>
                <a:t>Subset of support</a:t>
              </a:r>
              <a:endParaRPr i="1" sz="1100"/>
            </a:p>
          </p:txBody>
        </p:sp>
      </p:grpSp>
      <p:grpSp>
        <p:nvGrpSpPr>
          <p:cNvPr id="2404" name="Google Shape;2404;p120"/>
          <p:cNvGrpSpPr/>
          <p:nvPr/>
        </p:nvGrpSpPr>
        <p:grpSpPr>
          <a:xfrm>
            <a:off x="4057325" y="3427825"/>
            <a:ext cx="2286300" cy="400200"/>
            <a:chOff x="4057325" y="3427825"/>
            <a:chExt cx="2286300" cy="400200"/>
          </a:xfrm>
        </p:grpSpPr>
        <p:sp>
          <p:nvSpPr>
            <p:cNvPr id="2405" name="Google Shape;2405;p120"/>
            <p:cNvSpPr txBox="1"/>
            <p:nvPr/>
          </p:nvSpPr>
          <p:spPr>
            <a:xfrm>
              <a:off x="4057325" y="3427825"/>
              <a:ext cx="108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Cambria Math"/>
                  <a:ea typeface="Cambria Math"/>
                  <a:cs typeface="Cambria Math"/>
                  <a:sym typeface="Cambria Math"/>
                </a:rPr>
                <a:t>X is odd</a:t>
              </a:r>
              <a:endParaRPr i="1" sz="11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406" name="Google Shape;2406;p120"/>
            <p:cNvSpPr/>
            <p:nvPr/>
          </p:nvSpPr>
          <p:spPr>
            <a:xfrm>
              <a:off x="5048275" y="3480325"/>
              <a:ext cx="581100" cy="2952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20"/>
            <p:cNvSpPr txBox="1"/>
            <p:nvPr/>
          </p:nvSpPr>
          <p:spPr>
            <a:xfrm>
              <a:off x="5605325" y="3427825"/>
              <a:ext cx="73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Cambria Math"/>
                  <a:ea typeface="Cambria Math"/>
                  <a:cs typeface="Cambria Math"/>
                  <a:sym typeface="Cambria Math"/>
                </a:rPr>
                <a:t>{1,3,5}</a:t>
              </a:r>
              <a:endParaRPr i="1" sz="11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2408" name="Google Shape;2408;p120"/>
          <p:cNvSpPr txBox="1"/>
          <p:nvPr/>
        </p:nvSpPr>
        <p:spPr>
          <a:xfrm>
            <a:off x="4161000" y="3839150"/>
            <a:ext cx="465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 Math"/>
                <a:ea typeface="Cambria Math"/>
                <a:cs typeface="Cambria Math"/>
                <a:sym typeface="Cambria Math"/>
              </a:rPr>
              <a:t>Pr[X is odd] 	= Pr[X ∈ {1, 3, 5}] </a:t>
            </a:r>
            <a:endParaRPr i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 Math"/>
                <a:ea typeface="Cambria Math"/>
                <a:cs typeface="Cambria Math"/>
                <a:sym typeface="Cambria Math"/>
              </a:rPr>
              <a:t>= Pr[X=1] + Pr[X=3] + Pr[X=5]</a:t>
            </a:r>
            <a:endParaRPr i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 Math"/>
                <a:ea typeface="Cambria Math"/>
                <a:cs typeface="Cambria Math"/>
                <a:sym typeface="Cambria Math"/>
              </a:rPr>
              <a:t>= 1/12 + 1/6 + 1/6 		= 5/12</a:t>
            </a:r>
            <a:endParaRPr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09" name="Google Shape;2409;p120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supp(X) = {1,2,3,4,5,6}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10" name="Google Shape;2410;p120"/>
          <p:cNvSpPr txBox="1"/>
          <p:nvPr/>
        </p:nvSpPr>
        <p:spPr>
          <a:xfrm>
            <a:off x="867445" y="1206850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2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6" name="Google Shape;2416;p121"/>
          <p:cNvSpPr/>
          <p:nvPr/>
        </p:nvSpPr>
        <p:spPr>
          <a:xfrm>
            <a:off x="1646200" y="1564950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121"/>
          <p:cNvSpPr txBox="1"/>
          <p:nvPr/>
        </p:nvSpPr>
        <p:spPr>
          <a:xfrm>
            <a:off x="1922276" y="14269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w.p. 1/12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18" name="Google Shape;2418;p121"/>
          <p:cNvCxnSpPr/>
          <p:nvPr/>
        </p:nvCxnSpPr>
        <p:spPr>
          <a:xfrm>
            <a:off x="4618079" y="1208413"/>
            <a:ext cx="3230400" cy="1725300"/>
          </a:xfrm>
          <a:prstGeom prst="bentConnector3">
            <a:avLst>
              <a:gd fmla="val 4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9" name="Google Shape;2419;p121"/>
          <p:cNvSpPr txBox="1"/>
          <p:nvPr/>
        </p:nvSpPr>
        <p:spPr>
          <a:xfrm>
            <a:off x="3805978" y="837025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sz="1100"/>
          </a:p>
        </p:txBody>
      </p:sp>
      <p:sp>
        <p:nvSpPr>
          <p:cNvPr id="2420" name="Google Shape;2420;p121"/>
          <p:cNvSpPr txBox="1"/>
          <p:nvPr/>
        </p:nvSpPr>
        <p:spPr>
          <a:xfrm>
            <a:off x="7963724" y="2723662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421" name="Google Shape;2421;p121"/>
          <p:cNvSpPr txBox="1"/>
          <p:nvPr/>
        </p:nvSpPr>
        <p:spPr>
          <a:xfrm>
            <a:off x="4802369" y="2888850"/>
            <a:ext cx="29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 1          2        3         4         5        6</a:t>
            </a:r>
            <a:endParaRPr sz="1100"/>
          </a:p>
        </p:txBody>
      </p:sp>
      <p:cxnSp>
        <p:nvCxnSpPr>
          <p:cNvPr id="2422" name="Google Shape;2422;p121"/>
          <p:cNvCxnSpPr/>
          <p:nvPr/>
        </p:nvCxnSpPr>
        <p:spPr>
          <a:xfrm rot="10800000">
            <a:off x="5119027" y="2295450"/>
            <a:ext cx="0" cy="6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3" name="Google Shape;2423;p121"/>
          <p:cNvSpPr/>
          <p:nvPr/>
        </p:nvSpPr>
        <p:spPr>
          <a:xfrm>
            <a:off x="5071625" y="2243950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4" name="Google Shape;2424;p121"/>
          <p:cNvCxnSpPr/>
          <p:nvPr/>
        </p:nvCxnSpPr>
        <p:spPr>
          <a:xfrm rot="10800000">
            <a:off x="5570877" y="1019250"/>
            <a:ext cx="0" cy="19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5" name="Google Shape;2425;p121"/>
          <p:cNvSpPr/>
          <p:nvPr/>
        </p:nvSpPr>
        <p:spPr>
          <a:xfrm>
            <a:off x="5523475" y="958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6" name="Google Shape;2426;p121"/>
          <p:cNvCxnSpPr/>
          <p:nvPr/>
        </p:nvCxnSpPr>
        <p:spPr>
          <a:xfrm>
            <a:off x="4572000" y="1685925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7" name="Google Shape;2427;p121"/>
          <p:cNvSpPr txBox="1"/>
          <p:nvPr/>
        </p:nvSpPr>
        <p:spPr>
          <a:xfrm>
            <a:off x="3983702" y="1485825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1/6</a:t>
            </a:r>
            <a:endParaRPr sz="1200"/>
          </a:p>
        </p:txBody>
      </p:sp>
      <p:pic>
        <p:nvPicPr>
          <p:cNvPr id="2428" name="Google Shape;242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50" y="1710175"/>
            <a:ext cx="828675" cy="7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21"/>
          <p:cNvSpPr txBox="1"/>
          <p:nvPr/>
        </p:nvSpPr>
        <p:spPr>
          <a:xfrm>
            <a:off x="1922276" y="16947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	w.p. 1/4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0" name="Google Shape;2430;p121"/>
          <p:cNvSpPr txBox="1"/>
          <p:nvPr/>
        </p:nvSpPr>
        <p:spPr>
          <a:xfrm>
            <a:off x="1922275" y="2316600"/>
            <a:ext cx="155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6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1" name="Google Shape;2431;p121"/>
          <p:cNvSpPr txBox="1"/>
          <p:nvPr/>
        </p:nvSpPr>
        <p:spPr>
          <a:xfrm rot="-5400000">
            <a:off x="2412925" y="1947175"/>
            <a:ext cx="401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2" name="Google Shape;2432;p121"/>
          <p:cNvSpPr txBox="1"/>
          <p:nvPr/>
        </p:nvSpPr>
        <p:spPr>
          <a:xfrm>
            <a:off x="867445" y="1206850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33" name="Google Shape;2433;p121"/>
          <p:cNvSpPr txBox="1"/>
          <p:nvPr/>
        </p:nvSpPr>
        <p:spPr>
          <a:xfrm>
            <a:off x="198600" y="9132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100"/>
          </a:p>
        </p:txBody>
      </p:sp>
      <p:grpSp>
        <p:nvGrpSpPr>
          <p:cNvPr id="2434" name="Google Shape;2434;p121"/>
          <p:cNvGrpSpPr/>
          <p:nvPr/>
        </p:nvGrpSpPr>
        <p:grpSpPr>
          <a:xfrm>
            <a:off x="5975325" y="1643875"/>
            <a:ext cx="94800" cy="1283075"/>
            <a:chOff x="5904475" y="1643875"/>
            <a:chExt cx="94800" cy="1283075"/>
          </a:xfrm>
        </p:grpSpPr>
        <p:cxnSp>
          <p:nvCxnSpPr>
            <p:cNvPr id="2435" name="Google Shape;2435;p121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6" name="Google Shape;2436;p121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7" name="Google Shape;2437;p121"/>
          <p:cNvGrpSpPr/>
          <p:nvPr/>
        </p:nvGrpSpPr>
        <p:grpSpPr>
          <a:xfrm>
            <a:off x="6427175" y="1643875"/>
            <a:ext cx="94800" cy="1283075"/>
            <a:chOff x="5904475" y="1643875"/>
            <a:chExt cx="94800" cy="1283075"/>
          </a:xfrm>
        </p:grpSpPr>
        <p:cxnSp>
          <p:nvCxnSpPr>
            <p:cNvPr id="2438" name="Google Shape;2438;p121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39" name="Google Shape;2439;p121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0" name="Google Shape;2440;p121"/>
          <p:cNvGrpSpPr/>
          <p:nvPr/>
        </p:nvGrpSpPr>
        <p:grpSpPr>
          <a:xfrm>
            <a:off x="6879025" y="1643875"/>
            <a:ext cx="94800" cy="1283075"/>
            <a:chOff x="5904475" y="1643875"/>
            <a:chExt cx="94800" cy="1283075"/>
          </a:xfrm>
        </p:grpSpPr>
        <p:cxnSp>
          <p:nvCxnSpPr>
            <p:cNvPr id="2441" name="Google Shape;2441;p121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2" name="Google Shape;2442;p121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3" name="Google Shape;2443;p121"/>
          <p:cNvGrpSpPr/>
          <p:nvPr/>
        </p:nvGrpSpPr>
        <p:grpSpPr>
          <a:xfrm>
            <a:off x="7330875" y="1643875"/>
            <a:ext cx="94800" cy="1283075"/>
            <a:chOff x="5904475" y="1643875"/>
            <a:chExt cx="94800" cy="1283075"/>
          </a:xfrm>
        </p:grpSpPr>
        <p:cxnSp>
          <p:nvCxnSpPr>
            <p:cNvPr id="2444" name="Google Shape;2444;p121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5" name="Google Shape;2445;p121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6" name="Google Shape;2446;p121"/>
          <p:cNvSpPr txBox="1"/>
          <p:nvPr/>
        </p:nvSpPr>
        <p:spPr>
          <a:xfrm>
            <a:off x="412950" y="3427825"/>
            <a:ext cx="6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i="1" sz="1100"/>
          </a:p>
        </p:txBody>
      </p:sp>
      <p:sp>
        <p:nvSpPr>
          <p:cNvPr id="2447" name="Google Shape;2447;p121"/>
          <p:cNvSpPr/>
          <p:nvPr/>
        </p:nvSpPr>
        <p:spPr>
          <a:xfrm>
            <a:off x="1041250" y="3480325"/>
            <a:ext cx="581100" cy="295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121"/>
          <p:cNvSpPr txBox="1"/>
          <p:nvPr/>
        </p:nvSpPr>
        <p:spPr>
          <a:xfrm>
            <a:off x="1598300" y="3427825"/>
            <a:ext cx="16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Subset of support</a:t>
            </a:r>
            <a:endParaRPr i="1" sz="1100"/>
          </a:p>
        </p:txBody>
      </p:sp>
      <p:sp>
        <p:nvSpPr>
          <p:cNvPr id="2449" name="Google Shape;2449;p121"/>
          <p:cNvSpPr txBox="1"/>
          <p:nvPr/>
        </p:nvSpPr>
        <p:spPr>
          <a:xfrm>
            <a:off x="4057325" y="3427825"/>
            <a:ext cx="10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 Math"/>
                <a:ea typeface="Cambria Math"/>
                <a:cs typeface="Cambria Math"/>
                <a:sym typeface="Cambria Math"/>
              </a:rPr>
              <a:t>X ≥ 3</a:t>
            </a:r>
            <a:endParaRPr i="1"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50" name="Google Shape;2450;p121"/>
          <p:cNvSpPr/>
          <p:nvPr/>
        </p:nvSpPr>
        <p:spPr>
          <a:xfrm>
            <a:off x="5048275" y="3480325"/>
            <a:ext cx="581100" cy="295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21"/>
          <p:cNvSpPr txBox="1"/>
          <p:nvPr/>
        </p:nvSpPr>
        <p:spPr>
          <a:xfrm>
            <a:off x="5605325" y="3427825"/>
            <a:ext cx="8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 Math"/>
                <a:ea typeface="Cambria Math"/>
                <a:cs typeface="Cambria Math"/>
                <a:sym typeface="Cambria Math"/>
              </a:rPr>
              <a:t>{3,4,5,6}</a:t>
            </a:r>
            <a:endParaRPr i="1"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52" name="Google Shape;2452;p121"/>
          <p:cNvSpPr txBox="1"/>
          <p:nvPr/>
        </p:nvSpPr>
        <p:spPr>
          <a:xfrm>
            <a:off x="4161000" y="3839150"/>
            <a:ext cx="514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 Math"/>
                <a:ea typeface="Cambria Math"/>
                <a:cs typeface="Cambria Math"/>
                <a:sym typeface="Cambria Math"/>
              </a:rPr>
              <a:t>Pr[X </a:t>
            </a:r>
            <a:r>
              <a:rPr i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≥ 3</a:t>
            </a:r>
            <a:r>
              <a:rPr i="1" lang="en">
                <a:latin typeface="Cambria Math"/>
                <a:ea typeface="Cambria Math"/>
                <a:cs typeface="Cambria Math"/>
                <a:sym typeface="Cambria Math"/>
              </a:rPr>
              <a:t>] 		= Pr[X ∈ {3,4,5,6}] </a:t>
            </a:r>
            <a:endParaRPr i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 Math"/>
                <a:ea typeface="Cambria Math"/>
                <a:cs typeface="Cambria Math"/>
                <a:sym typeface="Cambria Math"/>
              </a:rPr>
              <a:t>= Pr[X=3] + Pr[X=4] + Pr[X=5] + Pr[X=6]</a:t>
            </a:r>
            <a:endParaRPr i="1"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 Math"/>
                <a:ea typeface="Cambria Math"/>
                <a:cs typeface="Cambria Math"/>
                <a:sym typeface="Cambria Math"/>
              </a:rPr>
              <a:t>= 1/6 + 1/6 + 1/6 + 1/6 		= 2/3</a:t>
            </a:r>
            <a:endParaRPr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53" name="Google Shape;2453;p121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supp(X) = {1,2,3,4,5,6}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Reconstruction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3" name="Google Shape;253;p23"/>
          <p:cNvGrpSpPr/>
          <p:nvPr/>
        </p:nvGrpSpPr>
        <p:grpSpPr>
          <a:xfrm>
            <a:off x="960625" y="1837550"/>
            <a:ext cx="1917300" cy="1690800"/>
            <a:chOff x="587225" y="1351325"/>
            <a:chExt cx="1917300" cy="1690800"/>
          </a:xfrm>
        </p:grpSpPr>
        <p:sp>
          <p:nvSpPr>
            <p:cNvPr id="254" name="Google Shape;254;p23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5" name="Google Shape;255;p23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highlight>
                    <a:srgbClr val="F6AEA9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highlight>
                  <a:srgbClr val="F6AEA9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6" name="Google Shape;256;p23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57" name="Google Shape;257;p23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258" name="Google Shape;258;p2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23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61" name="Google Shape;261;p23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262" name="Google Shape;262;p2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4" name="Google Shape;264;p23"/>
          <p:cNvSpPr txBox="1"/>
          <p:nvPr/>
        </p:nvSpPr>
        <p:spPr>
          <a:xfrm>
            <a:off x="3647600" y="24537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23"/>
          <p:cNvSpPr txBox="1"/>
          <p:nvPr/>
        </p:nvSpPr>
        <p:spPr>
          <a:xfrm>
            <a:off x="5838875" y="2453750"/>
            <a:ext cx="11253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6" name="Google Shape;266;p23"/>
          <p:cNvCxnSpPr>
            <a:stCxn id="254" idx="3"/>
            <a:endCxn id="264" idx="1"/>
          </p:cNvCxnSpPr>
          <p:nvPr/>
        </p:nvCxnSpPr>
        <p:spPr>
          <a:xfrm>
            <a:off x="2877925" y="268295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3"/>
          <p:cNvCxnSpPr>
            <a:stCxn id="264" idx="3"/>
            <a:endCxn id="265" idx="1"/>
          </p:cNvCxnSpPr>
          <p:nvPr/>
        </p:nvCxnSpPr>
        <p:spPr>
          <a:xfrm>
            <a:off x="4956200" y="268295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8" name="Google Shape;268;p23"/>
          <p:cNvGrpSpPr/>
          <p:nvPr/>
        </p:nvGrpSpPr>
        <p:grpSpPr>
          <a:xfrm>
            <a:off x="1919225" y="1298375"/>
            <a:ext cx="5987100" cy="1155375"/>
            <a:chOff x="2300225" y="155375"/>
            <a:chExt cx="5987100" cy="1155375"/>
          </a:xfrm>
        </p:grpSpPr>
        <p:sp>
          <p:nvSpPr>
            <p:cNvPr id="269" name="Google Shape;269;p23"/>
            <p:cNvSpPr txBox="1"/>
            <p:nvPr/>
          </p:nvSpPr>
          <p:spPr>
            <a:xfrm>
              <a:off x="5277725" y="155375"/>
              <a:ext cx="3009600" cy="684300"/>
            </a:xfrm>
            <a:prstGeom prst="rect">
              <a:avLst/>
            </a:prstGeom>
            <a:solidFill>
              <a:srgbClr val="F6AEA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Adversary can reconstruct individual’s data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70" name="Google Shape;270;p23"/>
            <p:cNvCxnSpPr>
              <a:stCxn id="265" idx="0"/>
              <a:endCxn id="269" idx="2"/>
            </p:cNvCxnSpPr>
            <p:nvPr/>
          </p:nvCxnSpPr>
          <p:spPr>
            <a:xfrm rot="10800000">
              <a:off x="6782525" y="839750"/>
              <a:ext cx="0" cy="471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1" name="Google Shape;271;p23"/>
            <p:cNvCxnSpPr>
              <a:stCxn id="269" idx="1"/>
              <a:endCxn id="254" idx="0"/>
            </p:cNvCxnSpPr>
            <p:nvPr/>
          </p:nvCxnSpPr>
          <p:spPr>
            <a:xfrm flipH="1">
              <a:off x="2300225" y="497525"/>
              <a:ext cx="2977500" cy="197100"/>
            </a:xfrm>
            <a:prstGeom prst="bentConnector2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72" name="Google Shape;272;p23"/>
          <p:cNvSpPr txBox="1"/>
          <p:nvPr/>
        </p:nvSpPr>
        <p:spPr>
          <a:xfrm>
            <a:off x="406800" y="4026125"/>
            <a:ext cx="83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Is the algorithm privacy-preserving?</a:t>
            </a:r>
            <a:endParaRPr sz="400"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3700954" y="3580684"/>
            <a:ext cx="1320600" cy="1631412"/>
            <a:chOff x="3891070" y="3580684"/>
            <a:chExt cx="1320600" cy="1631412"/>
          </a:xfrm>
        </p:grpSpPr>
        <p:sp>
          <p:nvSpPr>
            <p:cNvPr id="274" name="Google Shape;274;p23"/>
            <p:cNvSpPr txBox="1"/>
            <p:nvPr/>
          </p:nvSpPr>
          <p:spPr>
            <a:xfrm>
              <a:off x="4018328" y="4365496"/>
              <a:ext cx="525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^</a:t>
              </a:r>
              <a:endParaRPr i="1" sz="1100">
                <a:solidFill>
                  <a:srgbClr val="FF0000"/>
                </a:solidFill>
              </a:endParaRPr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3891070" y="3580684"/>
              <a:ext cx="13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not</a:t>
              </a:r>
              <a:endParaRPr i="1" sz="11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2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9" name="Google Shape;2459;p122"/>
          <p:cNvSpPr/>
          <p:nvPr/>
        </p:nvSpPr>
        <p:spPr>
          <a:xfrm>
            <a:off x="1646200" y="1564950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22"/>
          <p:cNvSpPr txBox="1"/>
          <p:nvPr/>
        </p:nvSpPr>
        <p:spPr>
          <a:xfrm>
            <a:off x="1922276" y="14269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w.p. 1/12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61" name="Google Shape;2461;p122"/>
          <p:cNvCxnSpPr/>
          <p:nvPr/>
        </p:nvCxnSpPr>
        <p:spPr>
          <a:xfrm>
            <a:off x="4618079" y="1208413"/>
            <a:ext cx="3230400" cy="1725300"/>
          </a:xfrm>
          <a:prstGeom prst="bentConnector3">
            <a:avLst>
              <a:gd fmla="val 4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2" name="Google Shape;2462;p122"/>
          <p:cNvSpPr txBox="1"/>
          <p:nvPr/>
        </p:nvSpPr>
        <p:spPr>
          <a:xfrm>
            <a:off x="3805978" y="837025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sz="1100"/>
          </a:p>
        </p:txBody>
      </p:sp>
      <p:sp>
        <p:nvSpPr>
          <p:cNvPr id="2463" name="Google Shape;2463;p122"/>
          <p:cNvSpPr txBox="1"/>
          <p:nvPr/>
        </p:nvSpPr>
        <p:spPr>
          <a:xfrm>
            <a:off x="7963724" y="2723662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464" name="Google Shape;2464;p122"/>
          <p:cNvSpPr txBox="1"/>
          <p:nvPr/>
        </p:nvSpPr>
        <p:spPr>
          <a:xfrm>
            <a:off x="4802369" y="2888850"/>
            <a:ext cx="29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 1          2        3         4         5        6</a:t>
            </a:r>
            <a:endParaRPr sz="1100"/>
          </a:p>
        </p:txBody>
      </p:sp>
      <p:cxnSp>
        <p:nvCxnSpPr>
          <p:cNvPr id="2465" name="Google Shape;2465;p122"/>
          <p:cNvCxnSpPr/>
          <p:nvPr/>
        </p:nvCxnSpPr>
        <p:spPr>
          <a:xfrm rot="10800000">
            <a:off x="5119027" y="2295450"/>
            <a:ext cx="0" cy="6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6" name="Google Shape;2466;p122"/>
          <p:cNvSpPr/>
          <p:nvPr/>
        </p:nvSpPr>
        <p:spPr>
          <a:xfrm>
            <a:off x="5071625" y="2243950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7" name="Google Shape;2467;p122"/>
          <p:cNvCxnSpPr/>
          <p:nvPr/>
        </p:nvCxnSpPr>
        <p:spPr>
          <a:xfrm rot="10800000">
            <a:off x="5570877" y="1019250"/>
            <a:ext cx="0" cy="19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8" name="Google Shape;2468;p122"/>
          <p:cNvSpPr/>
          <p:nvPr/>
        </p:nvSpPr>
        <p:spPr>
          <a:xfrm>
            <a:off x="5523475" y="958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9" name="Google Shape;2469;p122"/>
          <p:cNvCxnSpPr/>
          <p:nvPr/>
        </p:nvCxnSpPr>
        <p:spPr>
          <a:xfrm>
            <a:off x="4572000" y="1685925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0" name="Google Shape;2470;p122"/>
          <p:cNvSpPr txBox="1"/>
          <p:nvPr/>
        </p:nvSpPr>
        <p:spPr>
          <a:xfrm>
            <a:off x="3983702" y="1485825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1/6</a:t>
            </a:r>
            <a:endParaRPr sz="1200"/>
          </a:p>
        </p:txBody>
      </p:sp>
      <p:pic>
        <p:nvPicPr>
          <p:cNvPr id="2471" name="Google Shape;247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50" y="1710175"/>
            <a:ext cx="828675" cy="7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2" name="Google Shape;2472;p122"/>
          <p:cNvSpPr txBox="1"/>
          <p:nvPr/>
        </p:nvSpPr>
        <p:spPr>
          <a:xfrm>
            <a:off x="1922276" y="16947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	w.p. 1/4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3" name="Google Shape;2473;p122"/>
          <p:cNvSpPr txBox="1"/>
          <p:nvPr/>
        </p:nvSpPr>
        <p:spPr>
          <a:xfrm>
            <a:off x="1922275" y="2316600"/>
            <a:ext cx="155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6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4" name="Google Shape;2474;p122"/>
          <p:cNvSpPr txBox="1"/>
          <p:nvPr/>
        </p:nvSpPr>
        <p:spPr>
          <a:xfrm rot="-5400000">
            <a:off x="2412925" y="1947175"/>
            <a:ext cx="401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5" name="Google Shape;2475;p122"/>
          <p:cNvSpPr txBox="1"/>
          <p:nvPr/>
        </p:nvSpPr>
        <p:spPr>
          <a:xfrm>
            <a:off x="867445" y="1206850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76" name="Google Shape;2476;p122"/>
          <p:cNvSpPr txBox="1"/>
          <p:nvPr/>
        </p:nvSpPr>
        <p:spPr>
          <a:xfrm>
            <a:off x="198600" y="9132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100"/>
          </a:p>
        </p:txBody>
      </p:sp>
      <p:grpSp>
        <p:nvGrpSpPr>
          <p:cNvPr id="2477" name="Google Shape;2477;p122"/>
          <p:cNvGrpSpPr/>
          <p:nvPr/>
        </p:nvGrpSpPr>
        <p:grpSpPr>
          <a:xfrm>
            <a:off x="5975325" y="1643875"/>
            <a:ext cx="94800" cy="1283075"/>
            <a:chOff x="5904475" y="1643875"/>
            <a:chExt cx="94800" cy="1283075"/>
          </a:xfrm>
        </p:grpSpPr>
        <p:cxnSp>
          <p:nvCxnSpPr>
            <p:cNvPr id="2478" name="Google Shape;2478;p122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9" name="Google Shape;2479;p122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0" name="Google Shape;2480;p122"/>
          <p:cNvGrpSpPr/>
          <p:nvPr/>
        </p:nvGrpSpPr>
        <p:grpSpPr>
          <a:xfrm>
            <a:off x="6427175" y="1643875"/>
            <a:ext cx="94800" cy="1283075"/>
            <a:chOff x="5904475" y="1643875"/>
            <a:chExt cx="94800" cy="1283075"/>
          </a:xfrm>
        </p:grpSpPr>
        <p:cxnSp>
          <p:nvCxnSpPr>
            <p:cNvPr id="2481" name="Google Shape;2481;p122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82" name="Google Shape;2482;p122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3" name="Google Shape;2483;p122"/>
          <p:cNvGrpSpPr/>
          <p:nvPr/>
        </p:nvGrpSpPr>
        <p:grpSpPr>
          <a:xfrm>
            <a:off x="6879025" y="1643875"/>
            <a:ext cx="94800" cy="1283075"/>
            <a:chOff x="5904475" y="1643875"/>
            <a:chExt cx="94800" cy="1283075"/>
          </a:xfrm>
        </p:grpSpPr>
        <p:cxnSp>
          <p:nvCxnSpPr>
            <p:cNvPr id="2484" name="Google Shape;2484;p122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85" name="Google Shape;2485;p122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6" name="Google Shape;2486;p122"/>
          <p:cNvGrpSpPr/>
          <p:nvPr/>
        </p:nvGrpSpPr>
        <p:grpSpPr>
          <a:xfrm>
            <a:off x="7330875" y="1643875"/>
            <a:ext cx="94800" cy="1283075"/>
            <a:chOff x="5904475" y="1643875"/>
            <a:chExt cx="94800" cy="1283075"/>
          </a:xfrm>
        </p:grpSpPr>
        <p:cxnSp>
          <p:nvCxnSpPr>
            <p:cNvPr id="2487" name="Google Shape;2487;p122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88" name="Google Shape;2488;p122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9" name="Google Shape;2489;p122"/>
          <p:cNvSpPr txBox="1"/>
          <p:nvPr/>
        </p:nvSpPr>
        <p:spPr>
          <a:xfrm>
            <a:off x="1152450" y="3318400"/>
            <a:ext cx="6839100" cy="4617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Cumulative Distribution Function of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CDF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(c) = Pr[X ≤ c]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2490" name="Google Shape;2490;p122"/>
          <p:cNvGrpSpPr/>
          <p:nvPr/>
        </p:nvGrpSpPr>
        <p:grpSpPr>
          <a:xfrm>
            <a:off x="1401925" y="3893775"/>
            <a:ext cx="2532000" cy="814275"/>
            <a:chOff x="1401925" y="3893775"/>
            <a:chExt cx="2532000" cy="814275"/>
          </a:xfrm>
        </p:grpSpPr>
        <p:sp>
          <p:nvSpPr>
            <p:cNvPr id="2491" name="Google Shape;2491;p122"/>
            <p:cNvSpPr txBox="1"/>
            <p:nvPr/>
          </p:nvSpPr>
          <p:spPr>
            <a:xfrm>
              <a:off x="1401925" y="4246350"/>
              <a:ext cx="2532000" cy="461700"/>
            </a:xfrm>
            <a:prstGeom prst="rect">
              <a:avLst/>
            </a:prstGeom>
            <a:solidFill>
              <a:srgbClr val="F6AEA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E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[X] = 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∫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0</a:t>
              </a:r>
              <a:r>
                <a:rPr baseline="30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∞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Pr[X &gt; c] d c</a:t>
              </a:r>
              <a:endParaRPr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492" name="Google Shape;2492;p122"/>
            <p:cNvSpPr txBox="1"/>
            <p:nvPr/>
          </p:nvSpPr>
          <p:spPr>
            <a:xfrm>
              <a:off x="1401925" y="3893775"/>
              <a:ext cx="170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Assumption: </a:t>
              </a:r>
              <a:r>
                <a:rPr lang="en">
                  <a:latin typeface="Cambria Math"/>
                  <a:ea typeface="Cambria Math"/>
                  <a:cs typeface="Cambria Math"/>
                  <a:sym typeface="Cambria Math"/>
                </a:rPr>
                <a:t>X ≥ 0</a:t>
              </a:r>
              <a:endParaRPr sz="11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493" name="Google Shape;2493;p122"/>
          <p:cNvGrpSpPr/>
          <p:nvPr/>
        </p:nvGrpSpPr>
        <p:grpSpPr>
          <a:xfrm>
            <a:off x="4108075" y="3892525"/>
            <a:ext cx="3419100" cy="795625"/>
            <a:chOff x="4108075" y="3892525"/>
            <a:chExt cx="3419100" cy="795625"/>
          </a:xfrm>
        </p:grpSpPr>
        <p:sp>
          <p:nvSpPr>
            <p:cNvPr id="2494" name="Google Shape;2494;p122"/>
            <p:cNvSpPr txBox="1"/>
            <p:nvPr/>
          </p:nvSpPr>
          <p:spPr>
            <a:xfrm>
              <a:off x="4661425" y="4226450"/>
              <a:ext cx="2415600" cy="461700"/>
            </a:xfrm>
            <a:prstGeom prst="rect">
              <a:avLst/>
            </a:prstGeom>
            <a:solidFill>
              <a:srgbClr val="F6AEA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E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[X] = 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∑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c=0</a:t>
              </a:r>
              <a:r>
                <a:rPr baseline="30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∞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Pr[X &gt; c]</a:t>
              </a:r>
              <a:endParaRPr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495" name="Google Shape;2495;p122"/>
            <p:cNvSpPr txBox="1"/>
            <p:nvPr/>
          </p:nvSpPr>
          <p:spPr>
            <a:xfrm>
              <a:off x="4108075" y="3892525"/>
              <a:ext cx="341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Assumption: </a:t>
              </a:r>
              <a:r>
                <a:rPr lang="en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is non-negative integer</a:t>
              </a:r>
              <a:endParaRPr sz="1100"/>
            </a:p>
          </p:txBody>
        </p:sp>
      </p:grpSp>
      <p:sp>
        <p:nvSpPr>
          <p:cNvPr id="2496" name="Google Shape;2496;p122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supp(X) = {1,2,3,4,5,6}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2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2" name="Google Shape;2502;p123"/>
          <p:cNvSpPr/>
          <p:nvPr/>
        </p:nvSpPr>
        <p:spPr>
          <a:xfrm>
            <a:off x="1646200" y="1564950"/>
            <a:ext cx="247500" cy="108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23"/>
          <p:cNvSpPr txBox="1"/>
          <p:nvPr/>
        </p:nvSpPr>
        <p:spPr>
          <a:xfrm>
            <a:off x="1922276" y="14269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w.p. 1/12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504" name="Google Shape;2504;p123"/>
          <p:cNvCxnSpPr/>
          <p:nvPr/>
        </p:nvCxnSpPr>
        <p:spPr>
          <a:xfrm>
            <a:off x="4618079" y="1208413"/>
            <a:ext cx="3230400" cy="1725300"/>
          </a:xfrm>
          <a:prstGeom prst="bentConnector3">
            <a:avLst>
              <a:gd fmla="val 4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5" name="Google Shape;2505;p123"/>
          <p:cNvSpPr txBox="1"/>
          <p:nvPr/>
        </p:nvSpPr>
        <p:spPr>
          <a:xfrm>
            <a:off x="3805978" y="837025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sz="1100"/>
          </a:p>
        </p:txBody>
      </p:sp>
      <p:sp>
        <p:nvSpPr>
          <p:cNvPr id="2506" name="Google Shape;2506;p123"/>
          <p:cNvSpPr txBox="1"/>
          <p:nvPr/>
        </p:nvSpPr>
        <p:spPr>
          <a:xfrm>
            <a:off x="7963724" y="2723662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2507" name="Google Shape;2507;p123"/>
          <p:cNvSpPr txBox="1"/>
          <p:nvPr/>
        </p:nvSpPr>
        <p:spPr>
          <a:xfrm>
            <a:off x="4802369" y="2888850"/>
            <a:ext cx="29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 1          2        3         4         5        6</a:t>
            </a:r>
            <a:endParaRPr sz="1100"/>
          </a:p>
        </p:txBody>
      </p:sp>
      <p:cxnSp>
        <p:nvCxnSpPr>
          <p:cNvPr id="2508" name="Google Shape;2508;p123"/>
          <p:cNvCxnSpPr/>
          <p:nvPr/>
        </p:nvCxnSpPr>
        <p:spPr>
          <a:xfrm rot="10800000">
            <a:off x="5119027" y="2295450"/>
            <a:ext cx="0" cy="6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9" name="Google Shape;2509;p123"/>
          <p:cNvSpPr/>
          <p:nvPr/>
        </p:nvSpPr>
        <p:spPr>
          <a:xfrm>
            <a:off x="5071625" y="2243950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0" name="Google Shape;2510;p123"/>
          <p:cNvCxnSpPr/>
          <p:nvPr/>
        </p:nvCxnSpPr>
        <p:spPr>
          <a:xfrm rot="10800000">
            <a:off x="5570877" y="1019250"/>
            <a:ext cx="0" cy="190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1" name="Google Shape;2511;p123"/>
          <p:cNvSpPr/>
          <p:nvPr/>
        </p:nvSpPr>
        <p:spPr>
          <a:xfrm>
            <a:off x="5523475" y="958075"/>
            <a:ext cx="94800" cy="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2" name="Google Shape;2512;p123"/>
          <p:cNvCxnSpPr/>
          <p:nvPr/>
        </p:nvCxnSpPr>
        <p:spPr>
          <a:xfrm>
            <a:off x="4572000" y="1685925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3" name="Google Shape;2513;p123"/>
          <p:cNvSpPr txBox="1"/>
          <p:nvPr/>
        </p:nvSpPr>
        <p:spPr>
          <a:xfrm>
            <a:off x="3983702" y="1485825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1/6</a:t>
            </a:r>
            <a:endParaRPr sz="1200"/>
          </a:p>
        </p:txBody>
      </p:sp>
      <p:pic>
        <p:nvPicPr>
          <p:cNvPr id="2514" name="Google Shape;251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50" y="1710175"/>
            <a:ext cx="828675" cy="7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5" name="Google Shape;2515;p123"/>
          <p:cNvSpPr txBox="1"/>
          <p:nvPr/>
        </p:nvSpPr>
        <p:spPr>
          <a:xfrm>
            <a:off x="1922276" y="1694700"/>
            <a:ext cx="1383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	w.p. 1/4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6" name="Google Shape;2516;p123"/>
          <p:cNvSpPr txBox="1"/>
          <p:nvPr/>
        </p:nvSpPr>
        <p:spPr>
          <a:xfrm>
            <a:off x="1922275" y="2316600"/>
            <a:ext cx="155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6	w.p. 1/6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7" name="Google Shape;2517;p123"/>
          <p:cNvSpPr txBox="1"/>
          <p:nvPr/>
        </p:nvSpPr>
        <p:spPr>
          <a:xfrm rot="-5400000">
            <a:off x="2412925" y="1947175"/>
            <a:ext cx="401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8" name="Google Shape;2518;p123"/>
          <p:cNvSpPr txBox="1"/>
          <p:nvPr/>
        </p:nvSpPr>
        <p:spPr>
          <a:xfrm>
            <a:off x="198600" y="9132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100"/>
          </a:p>
        </p:txBody>
      </p:sp>
      <p:grpSp>
        <p:nvGrpSpPr>
          <p:cNvPr id="2519" name="Google Shape;2519;p123"/>
          <p:cNvGrpSpPr/>
          <p:nvPr/>
        </p:nvGrpSpPr>
        <p:grpSpPr>
          <a:xfrm>
            <a:off x="5975325" y="1643875"/>
            <a:ext cx="94800" cy="1283075"/>
            <a:chOff x="5904475" y="1643875"/>
            <a:chExt cx="94800" cy="1283075"/>
          </a:xfrm>
        </p:grpSpPr>
        <p:cxnSp>
          <p:nvCxnSpPr>
            <p:cNvPr id="2520" name="Google Shape;2520;p123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1" name="Google Shape;2521;p123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2" name="Google Shape;2522;p123"/>
          <p:cNvGrpSpPr/>
          <p:nvPr/>
        </p:nvGrpSpPr>
        <p:grpSpPr>
          <a:xfrm>
            <a:off x="6427175" y="1643875"/>
            <a:ext cx="94800" cy="1283075"/>
            <a:chOff x="5904475" y="1643875"/>
            <a:chExt cx="94800" cy="1283075"/>
          </a:xfrm>
        </p:grpSpPr>
        <p:cxnSp>
          <p:nvCxnSpPr>
            <p:cNvPr id="2523" name="Google Shape;2523;p123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4" name="Google Shape;2524;p123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5" name="Google Shape;2525;p123"/>
          <p:cNvGrpSpPr/>
          <p:nvPr/>
        </p:nvGrpSpPr>
        <p:grpSpPr>
          <a:xfrm>
            <a:off x="6879025" y="1643875"/>
            <a:ext cx="94800" cy="1283075"/>
            <a:chOff x="5904475" y="1643875"/>
            <a:chExt cx="94800" cy="1283075"/>
          </a:xfrm>
        </p:grpSpPr>
        <p:cxnSp>
          <p:nvCxnSpPr>
            <p:cNvPr id="2526" name="Google Shape;2526;p123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7" name="Google Shape;2527;p123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8" name="Google Shape;2528;p123"/>
          <p:cNvGrpSpPr/>
          <p:nvPr/>
        </p:nvGrpSpPr>
        <p:grpSpPr>
          <a:xfrm>
            <a:off x="7330875" y="1643875"/>
            <a:ext cx="94800" cy="1283075"/>
            <a:chOff x="5904475" y="1643875"/>
            <a:chExt cx="94800" cy="1283075"/>
          </a:xfrm>
        </p:grpSpPr>
        <p:cxnSp>
          <p:nvCxnSpPr>
            <p:cNvPr id="2529" name="Google Shape;2529;p123"/>
            <p:cNvCxnSpPr/>
            <p:nvPr/>
          </p:nvCxnSpPr>
          <p:spPr>
            <a:xfrm rot="10800000">
              <a:off x="5951877" y="1710150"/>
              <a:ext cx="0" cy="121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0" name="Google Shape;2530;p123"/>
            <p:cNvSpPr/>
            <p:nvPr/>
          </p:nvSpPr>
          <p:spPr>
            <a:xfrm>
              <a:off x="5904475" y="1643875"/>
              <a:ext cx="94800" cy="94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1" name="Google Shape;2531;p123"/>
          <p:cNvSpPr txBox="1"/>
          <p:nvPr/>
        </p:nvSpPr>
        <p:spPr>
          <a:xfrm>
            <a:off x="1152450" y="3318400"/>
            <a:ext cx="6839100" cy="4617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Cumulative Distribution Function of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CDF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(c) = Pr[X ≤ c]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32" name="Google Shape;2532;p123"/>
          <p:cNvSpPr txBox="1"/>
          <p:nvPr/>
        </p:nvSpPr>
        <p:spPr>
          <a:xfrm>
            <a:off x="7696050" y="4246350"/>
            <a:ext cx="133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1 - 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CDF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(c)</a:t>
            </a:r>
            <a:endParaRPr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33" name="Google Shape;2533;p123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supp(X) = {1,2,3,4,5,6}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34" name="Google Shape;2534;p123"/>
          <p:cNvSpPr txBox="1"/>
          <p:nvPr/>
        </p:nvSpPr>
        <p:spPr>
          <a:xfrm>
            <a:off x="867445" y="1206850"/>
            <a:ext cx="4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35" name="Google Shape;2535;p123"/>
          <p:cNvSpPr txBox="1"/>
          <p:nvPr/>
        </p:nvSpPr>
        <p:spPr>
          <a:xfrm>
            <a:off x="1401925" y="4246350"/>
            <a:ext cx="2532000" cy="4617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[X] =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∫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∞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Pr[X &gt; c] d c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36" name="Google Shape;2536;p123"/>
          <p:cNvSpPr txBox="1"/>
          <p:nvPr/>
        </p:nvSpPr>
        <p:spPr>
          <a:xfrm>
            <a:off x="1401925" y="3893775"/>
            <a:ext cx="1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Assumption: </a:t>
            </a: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 ≥ 0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37" name="Google Shape;2537;p123"/>
          <p:cNvSpPr txBox="1"/>
          <p:nvPr/>
        </p:nvSpPr>
        <p:spPr>
          <a:xfrm>
            <a:off x="4661425" y="4226450"/>
            <a:ext cx="2415600" cy="4617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[X] =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∑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c=0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∞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Pr[X &gt; c]</a:t>
            </a:r>
            <a:endParaRPr sz="18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38" name="Google Shape;2538;p123"/>
          <p:cNvSpPr txBox="1"/>
          <p:nvPr/>
        </p:nvSpPr>
        <p:spPr>
          <a:xfrm>
            <a:off x="4108075" y="3892525"/>
            <a:ext cx="3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Assumption: </a:t>
            </a: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is non-negative integer</a:t>
            </a:r>
            <a:endParaRPr sz="1100"/>
          </a:p>
        </p:txBody>
      </p:sp>
      <p:cxnSp>
        <p:nvCxnSpPr>
          <p:cNvPr id="2539" name="Google Shape;2539;p123"/>
          <p:cNvCxnSpPr>
            <a:stCxn id="2532" idx="2"/>
          </p:cNvCxnSpPr>
          <p:nvPr/>
        </p:nvCxnSpPr>
        <p:spPr>
          <a:xfrm flipH="1" rot="5400000">
            <a:off x="7285200" y="3630450"/>
            <a:ext cx="69300" cy="2085900"/>
          </a:xfrm>
          <a:prstGeom prst="bentConnector4">
            <a:avLst>
              <a:gd fmla="val -243506" name="adj1"/>
              <a:gd fmla="val 99996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124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Differential Privacy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125"/>
          <p:cNvSpPr/>
          <p:nvPr/>
        </p:nvSpPr>
        <p:spPr>
          <a:xfrm>
            <a:off x="7254775" y="3631725"/>
            <a:ext cx="1181700" cy="58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125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Attack Measures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551" name="Google Shape;2551;p125"/>
          <p:cNvCxnSpPr/>
          <p:nvPr/>
        </p:nvCxnSpPr>
        <p:spPr>
          <a:xfrm rot="10800000">
            <a:off x="4572000" y="832000"/>
            <a:ext cx="0" cy="3798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552" name="Google Shape;2552;p125"/>
          <p:cNvGrpSpPr/>
          <p:nvPr/>
        </p:nvGrpSpPr>
        <p:grpSpPr>
          <a:xfrm>
            <a:off x="1392816" y="912175"/>
            <a:ext cx="1579280" cy="1392712"/>
            <a:chOff x="587225" y="1351325"/>
            <a:chExt cx="1917300" cy="1690800"/>
          </a:xfrm>
        </p:grpSpPr>
        <p:sp>
          <p:nvSpPr>
            <p:cNvPr id="2553" name="Google Shape;2553;p125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54" name="Google Shape;2554;p125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55" name="Google Shape;2555;p125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56" name="Google Shape;2556;p125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557" name="Google Shape;2557;p125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2558" name="Google Shape;2558;p125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25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0" name="Google Shape;2560;p125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2561" name="Google Shape;2561;p125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25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63" name="Google Shape;2563;p125"/>
          <p:cNvSpPr txBox="1"/>
          <p:nvPr/>
        </p:nvSpPr>
        <p:spPr>
          <a:xfrm>
            <a:off x="2819700" y="1181800"/>
            <a:ext cx="119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Doesn’t contain user A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64" name="Google Shape;2564;p125"/>
          <p:cNvGrpSpPr/>
          <p:nvPr/>
        </p:nvGrpSpPr>
        <p:grpSpPr>
          <a:xfrm>
            <a:off x="6019725" y="500800"/>
            <a:ext cx="1579200" cy="1796100"/>
            <a:chOff x="6019725" y="958000"/>
            <a:chExt cx="1579200" cy="1796100"/>
          </a:xfrm>
        </p:grpSpPr>
        <p:sp>
          <p:nvSpPr>
            <p:cNvPr id="2565" name="Google Shape;2565;p125"/>
            <p:cNvSpPr/>
            <p:nvPr/>
          </p:nvSpPr>
          <p:spPr>
            <a:xfrm>
              <a:off x="6019725" y="958000"/>
              <a:ext cx="1579200" cy="179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66" name="Google Shape;2566;p125"/>
            <p:cNvSpPr txBox="1"/>
            <p:nvPr/>
          </p:nvSpPr>
          <p:spPr>
            <a:xfrm>
              <a:off x="6662573" y="1314229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67" name="Google Shape;2567;p125"/>
            <p:cNvSpPr txBox="1"/>
            <p:nvPr/>
          </p:nvSpPr>
          <p:spPr>
            <a:xfrm rot="5400000">
              <a:off x="6798944" y="1630888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568" name="Google Shape;2568;p125"/>
            <p:cNvGrpSpPr/>
            <p:nvPr/>
          </p:nvGrpSpPr>
          <p:grpSpPr>
            <a:xfrm>
              <a:off x="6289909" y="1865161"/>
              <a:ext cx="1087564" cy="386400"/>
              <a:chOff x="6289909" y="1865161"/>
              <a:chExt cx="1087564" cy="386400"/>
            </a:xfrm>
          </p:grpSpPr>
          <p:sp>
            <p:nvSpPr>
              <p:cNvPr id="2569" name="Google Shape;2569;p125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2570" name="Google Shape;2570;p125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2571" name="Google Shape;2571;p125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2" name="Google Shape;2572;p125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73" name="Google Shape;2573;p125"/>
            <p:cNvGrpSpPr/>
            <p:nvPr/>
          </p:nvGrpSpPr>
          <p:grpSpPr>
            <a:xfrm>
              <a:off x="6289909" y="1336177"/>
              <a:ext cx="311357" cy="342646"/>
              <a:chOff x="560775" y="1712150"/>
              <a:chExt cx="731400" cy="804900"/>
            </a:xfrm>
          </p:grpSpPr>
          <p:sp>
            <p:nvSpPr>
              <p:cNvPr id="2574" name="Google Shape;2574;p125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25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6" name="Google Shape;2576;p125"/>
            <p:cNvGrpSpPr/>
            <p:nvPr/>
          </p:nvGrpSpPr>
          <p:grpSpPr>
            <a:xfrm>
              <a:off x="6289897" y="2269038"/>
              <a:ext cx="1087564" cy="386400"/>
              <a:chOff x="6289909" y="1865161"/>
              <a:chExt cx="1087564" cy="386400"/>
            </a:xfrm>
          </p:grpSpPr>
          <p:sp>
            <p:nvSpPr>
              <p:cNvPr id="2577" name="Google Shape;2577;p125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User A</a:t>
                </a:r>
                <a:endParaRPr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2578" name="Google Shape;2578;p125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2579" name="Google Shape;2579;p125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0" name="Google Shape;2580;p125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581" name="Google Shape;2581;p125"/>
          <p:cNvSpPr txBox="1"/>
          <p:nvPr/>
        </p:nvSpPr>
        <p:spPr>
          <a:xfrm>
            <a:off x="152816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2" name="Google Shape;2582;p125"/>
          <p:cNvSpPr txBox="1"/>
          <p:nvPr/>
        </p:nvSpPr>
        <p:spPr>
          <a:xfrm>
            <a:off x="615501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583" name="Google Shape;2583;p125"/>
          <p:cNvCxnSpPr>
            <a:stCxn id="2553" idx="2"/>
            <a:endCxn id="2581" idx="0"/>
          </p:cNvCxnSpPr>
          <p:nvPr/>
        </p:nvCxnSpPr>
        <p:spPr>
          <a:xfrm>
            <a:off x="2182456" y="230488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4" name="Google Shape;2584;p125"/>
          <p:cNvCxnSpPr>
            <a:stCxn id="2565" idx="2"/>
            <a:endCxn id="2582" idx="0"/>
          </p:cNvCxnSpPr>
          <p:nvPr/>
        </p:nvCxnSpPr>
        <p:spPr>
          <a:xfrm>
            <a:off x="6809325" y="2296900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5" name="Google Shape;2585;p125"/>
          <p:cNvSpPr txBox="1"/>
          <p:nvPr/>
        </p:nvSpPr>
        <p:spPr>
          <a:xfrm>
            <a:off x="1606000" y="3244375"/>
            <a:ext cx="1152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586" name="Google Shape;2586;p125"/>
          <p:cNvCxnSpPr>
            <a:stCxn id="2581" idx="2"/>
            <a:endCxn id="2585" idx="0"/>
          </p:cNvCxnSpPr>
          <p:nvPr/>
        </p:nvCxnSpPr>
        <p:spPr>
          <a:xfrm>
            <a:off x="2182463" y="3003825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7" name="Google Shape;2587;p125"/>
          <p:cNvSpPr txBox="1"/>
          <p:nvPr/>
        </p:nvSpPr>
        <p:spPr>
          <a:xfrm>
            <a:off x="6210375" y="3252350"/>
            <a:ext cx="1197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588" name="Google Shape;2588;p125"/>
          <p:cNvCxnSpPr>
            <a:stCxn id="2582" idx="2"/>
            <a:endCxn id="2587" idx="0"/>
          </p:cNvCxnSpPr>
          <p:nvPr/>
        </p:nvCxnSpPr>
        <p:spPr>
          <a:xfrm>
            <a:off x="6809313" y="3003825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9" name="Google Shape;2589;p125"/>
          <p:cNvSpPr txBox="1"/>
          <p:nvPr/>
        </p:nvSpPr>
        <p:spPr>
          <a:xfrm>
            <a:off x="184197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out</a:t>
            </a:r>
            <a:endParaRPr baseline="-25000" i="1" sz="200">
              <a:solidFill>
                <a:srgbClr val="38761D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90" name="Google Shape;2590;p125"/>
          <p:cNvSpPr txBox="1"/>
          <p:nvPr/>
        </p:nvSpPr>
        <p:spPr>
          <a:xfrm>
            <a:off x="646882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in</a:t>
            </a:r>
            <a:endParaRPr baseline="-25000" i="1" sz="200">
              <a:solidFill>
                <a:srgbClr val="38761D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2591" name="Google Shape;2591;p125"/>
          <p:cNvCxnSpPr>
            <a:stCxn id="2585" idx="2"/>
            <a:endCxn id="2589" idx="0"/>
          </p:cNvCxnSpPr>
          <p:nvPr/>
        </p:nvCxnSpPr>
        <p:spPr>
          <a:xfrm>
            <a:off x="2182450" y="3702775"/>
            <a:ext cx="0" cy="43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2" name="Google Shape;2592;p125"/>
          <p:cNvCxnSpPr>
            <a:stCxn id="2587" idx="2"/>
            <a:endCxn id="2590" idx="0"/>
          </p:cNvCxnSpPr>
          <p:nvPr/>
        </p:nvCxnSpPr>
        <p:spPr>
          <a:xfrm>
            <a:off x="6809325" y="3710750"/>
            <a:ext cx="0" cy="42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3" name="Google Shape;2593;p125"/>
          <p:cNvSpPr txBox="1"/>
          <p:nvPr/>
        </p:nvSpPr>
        <p:spPr>
          <a:xfrm>
            <a:off x="4284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4" name="Google Shape;2594;p125"/>
          <p:cNvSpPr txBox="1"/>
          <p:nvPr/>
        </p:nvSpPr>
        <p:spPr>
          <a:xfrm>
            <a:off x="71498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5" name="Google Shape;2595;p125"/>
          <p:cNvSpPr/>
          <p:nvPr/>
        </p:nvSpPr>
        <p:spPr>
          <a:xfrm>
            <a:off x="2634225" y="3999500"/>
            <a:ext cx="3834600" cy="73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Compare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6" name="Google Shape;2596;p125"/>
          <p:cNvSpPr txBox="1"/>
          <p:nvPr/>
        </p:nvSpPr>
        <p:spPr>
          <a:xfrm>
            <a:off x="7703700" y="2521650"/>
            <a:ext cx="13641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Attack-specific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597" name="Google Shape;2597;p125"/>
          <p:cNvCxnSpPr>
            <a:stCxn id="2596" idx="2"/>
            <a:endCxn id="2594" idx="3"/>
          </p:cNvCxnSpPr>
          <p:nvPr/>
        </p:nvCxnSpPr>
        <p:spPr>
          <a:xfrm flipH="1" rot="-5400000">
            <a:off x="7942800" y="3349500"/>
            <a:ext cx="1014000" cy="128100"/>
          </a:xfrm>
          <a:prstGeom prst="bentConnector4">
            <a:avLst>
              <a:gd fmla="val 35571" name="adj1"/>
              <a:gd fmla="val 285948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26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Teaser: Differential Privacy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03" name="Google Shape;2603;p126"/>
          <p:cNvCxnSpPr/>
          <p:nvPr/>
        </p:nvCxnSpPr>
        <p:spPr>
          <a:xfrm rot="10800000">
            <a:off x="4572000" y="832000"/>
            <a:ext cx="0" cy="3798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604" name="Google Shape;2604;p126"/>
          <p:cNvGrpSpPr/>
          <p:nvPr/>
        </p:nvGrpSpPr>
        <p:grpSpPr>
          <a:xfrm>
            <a:off x="1392816" y="912175"/>
            <a:ext cx="1579280" cy="1392712"/>
            <a:chOff x="587225" y="1351325"/>
            <a:chExt cx="1917300" cy="1690800"/>
          </a:xfrm>
        </p:grpSpPr>
        <p:sp>
          <p:nvSpPr>
            <p:cNvPr id="2605" name="Google Shape;2605;p126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06" name="Google Shape;2606;p126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07" name="Google Shape;2607;p126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08" name="Google Shape;2608;p126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609" name="Google Shape;2609;p126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2610" name="Google Shape;2610;p12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12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2" name="Google Shape;2612;p126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2613" name="Google Shape;2613;p12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2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15" name="Google Shape;2615;p126"/>
          <p:cNvSpPr txBox="1"/>
          <p:nvPr/>
        </p:nvSpPr>
        <p:spPr>
          <a:xfrm>
            <a:off x="2819700" y="1181800"/>
            <a:ext cx="119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Doesn’t contain user A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616" name="Google Shape;2616;p126"/>
          <p:cNvGrpSpPr/>
          <p:nvPr/>
        </p:nvGrpSpPr>
        <p:grpSpPr>
          <a:xfrm>
            <a:off x="6019725" y="500800"/>
            <a:ext cx="1579200" cy="1796100"/>
            <a:chOff x="6019725" y="958000"/>
            <a:chExt cx="1579200" cy="1796100"/>
          </a:xfrm>
        </p:grpSpPr>
        <p:sp>
          <p:nvSpPr>
            <p:cNvPr id="2617" name="Google Shape;2617;p126"/>
            <p:cNvSpPr/>
            <p:nvPr/>
          </p:nvSpPr>
          <p:spPr>
            <a:xfrm>
              <a:off x="6019725" y="958000"/>
              <a:ext cx="1579200" cy="179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18" name="Google Shape;2618;p126"/>
            <p:cNvSpPr txBox="1"/>
            <p:nvPr/>
          </p:nvSpPr>
          <p:spPr>
            <a:xfrm>
              <a:off x="6662573" y="1314229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19" name="Google Shape;2619;p126"/>
            <p:cNvSpPr txBox="1"/>
            <p:nvPr/>
          </p:nvSpPr>
          <p:spPr>
            <a:xfrm rot="5400000">
              <a:off x="6798944" y="1630888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620" name="Google Shape;2620;p126"/>
            <p:cNvGrpSpPr/>
            <p:nvPr/>
          </p:nvGrpSpPr>
          <p:grpSpPr>
            <a:xfrm>
              <a:off x="6289909" y="1865161"/>
              <a:ext cx="1087564" cy="386400"/>
              <a:chOff x="6289909" y="1865161"/>
              <a:chExt cx="1087564" cy="386400"/>
            </a:xfrm>
          </p:grpSpPr>
          <p:sp>
            <p:nvSpPr>
              <p:cNvPr id="2621" name="Google Shape;2621;p126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2622" name="Google Shape;2622;p126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2623" name="Google Shape;2623;p126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4" name="Google Shape;2624;p126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625" name="Google Shape;2625;p126"/>
            <p:cNvGrpSpPr/>
            <p:nvPr/>
          </p:nvGrpSpPr>
          <p:grpSpPr>
            <a:xfrm>
              <a:off x="6289909" y="1336177"/>
              <a:ext cx="311357" cy="342646"/>
              <a:chOff x="560775" y="1712150"/>
              <a:chExt cx="731400" cy="804900"/>
            </a:xfrm>
          </p:grpSpPr>
          <p:sp>
            <p:nvSpPr>
              <p:cNvPr id="2626" name="Google Shape;2626;p12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12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8" name="Google Shape;2628;p126"/>
            <p:cNvGrpSpPr/>
            <p:nvPr/>
          </p:nvGrpSpPr>
          <p:grpSpPr>
            <a:xfrm>
              <a:off x="6289897" y="2269038"/>
              <a:ext cx="1087564" cy="386400"/>
              <a:chOff x="6289909" y="1865161"/>
              <a:chExt cx="1087564" cy="386400"/>
            </a:xfrm>
          </p:grpSpPr>
          <p:sp>
            <p:nvSpPr>
              <p:cNvPr id="2629" name="Google Shape;2629;p126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User A</a:t>
                </a:r>
                <a:endParaRPr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2630" name="Google Shape;2630;p126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2631" name="Google Shape;2631;p126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126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633" name="Google Shape;2633;p126"/>
          <p:cNvSpPr txBox="1"/>
          <p:nvPr/>
        </p:nvSpPr>
        <p:spPr>
          <a:xfrm>
            <a:off x="152816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4" name="Google Shape;2634;p126"/>
          <p:cNvSpPr txBox="1"/>
          <p:nvPr/>
        </p:nvSpPr>
        <p:spPr>
          <a:xfrm>
            <a:off x="615501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35" name="Google Shape;2635;p126"/>
          <p:cNvCxnSpPr>
            <a:stCxn id="2605" idx="2"/>
            <a:endCxn id="2633" idx="0"/>
          </p:cNvCxnSpPr>
          <p:nvPr/>
        </p:nvCxnSpPr>
        <p:spPr>
          <a:xfrm>
            <a:off x="2182456" y="230488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6" name="Google Shape;2636;p126"/>
          <p:cNvCxnSpPr>
            <a:stCxn id="2617" idx="2"/>
            <a:endCxn id="2634" idx="0"/>
          </p:cNvCxnSpPr>
          <p:nvPr/>
        </p:nvCxnSpPr>
        <p:spPr>
          <a:xfrm>
            <a:off x="6809325" y="2296900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7" name="Google Shape;2637;p126"/>
          <p:cNvSpPr txBox="1"/>
          <p:nvPr/>
        </p:nvSpPr>
        <p:spPr>
          <a:xfrm>
            <a:off x="1606000" y="3244375"/>
            <a:ext cx="1152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38" name="Google Shape;2638;p126"/>
          <p:cNvCxnSpPr>
            <a:stCxn id="2633" idx="2"/>
            <a:endCxn id="2637" idx="0"/>
          </p:cNvCxnSpPr>
          <p:nvPr/>
        </p:nvCxnSpPr>
        <p:spPr>
          <a:xfrm>
            <a:off x="2182463" y="3003825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9" name="Google Shape;2639;p126"/>
          <p:cNvSpPr txBox="1"/>
          <p:nvPr/>
        </p:nvSpPr>
        <p:spPr>
          <a:xfrm>
            <a:off x="6210375" y="3252350"/>
            <a:ext cx="1197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40" name="Google Shape;2640;p126"/>
          <p:cNvCxnSpPr>
            <a:stCxn id="2634" idx="2"/>
            <a:endCxn id="2639" idx="0"/>
          </p:cNvCxnSpPr>
          <p:nvPr/>
        </p:nvCxnSpPr>
        <p:spPr>
          <a:xfrm>
            <a:off x="6809313" y="3003825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41" name="Google Shape;2641;p126"/>
          <p:cNvGrpSpPr/>
          <p:nvPr/>
        </p:nvGrpSpPr>
        <p:grpSpPr>
          <a:xfrm>
            <a:off x="2836638" y="2574525"/>
            <a:ext cx="3318300" cy="400200"/>
            <a:chOff x="2836638" y="2574525"/>
            <a:chExt cx="3318300" cy="400200"/>
          </a:xfrm>
        </p:grpSpPr>
        <p:sp>
          <p:nvSpPr>
            <p:cNvPr id="2642" name="Google Shape;2642;p126"/>
            <p:cNvSpPr txBox="1"/>
            <p:nvPr/>
          </p:nvSpPr>
          <p:spPr>
            <a:xfrm>
              <a:off x="3623838" y="2574525"/>
              <a:ext cx="1896300" cy="400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Must be randomized</a:t>
              </a:r>
              <a:endParaRPr sz="1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43" name="Google Shape;2643;p126"/>
            <p:cNvCxnSpPr>
              <a:stCxn id="2642" idx="3"/>
              <a:endCxn id="2634" idx="1"/>
            </p:cNvCxnSpPr>
            <p:nvPr/>
          </p:nvCxnSpPr>
          <p:spPr>
            <a:xfrm>
              <a:off x="5520138" y="2774625"/>
              <a:ext cx="634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44" name="Google Shape;2644;p126"/>
            <p:cNvCxnSpPr>
              <a:stCxn id="2642" idx="1"/>
              <a:endCxn id="2633" idx="3"/>
            </p:cNvCxnSpPr>
            <p:nvPr/>
          </p:nvCxnSpPr>
          <p:spPr>
            <a:xfrm rot="10800000">
              <a:off x="2836638" y="2774625"/>
              <a:ext cx="787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45" name="Google Shape;2645;p126"/>
          <p:cNvGrpSpPr/>
          <p:nvPr/>
        </p:nvGrpSpPr>
        <p:grpSpPr>
          <a:xfrm>
            <a:off x="2182350" y="3702725"/>
            <a:ext cx="4626900" cy="1013250"/>
            <a:chOff x="2182350" y="3702725"/>
            <a:chExt cx="4626900" cy="1013250"/>
          </a:xfrm>
        </p:grpSpPr>
        <p:sp>
          <p:nvSpPr>
            <p:cNvPr id="2646" name="Google Shape;2646;p126"/>
            <p:cNvSpPr txBox="1"/>
            <p:nvPr/>
          </p:nvSpPr>
          <p:spPr>
            <a:xfrm>
              <a:off x="3367050" y="4038875"/>
              <a:ext cx="2409900" cy="6771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Distributions must be “almost the same”</a:t>
              </a:r>
              <a:endPara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47" name="Google Shape;2647;p126"/>
            <p:cNvCxnSpPr>
              <a:stCxn id="2646" idx="3"/>
              <a:endCxn id="2639" idx="2"/>
            </p:cNvCxnSpPr>
            <p:nvPr/>
          </p:nvCxnSpPr>
          <p:spPr>
            <a:xfrm flipH="1" rot="10800000">
              <a:off x="5776950" y="3710825"/>
              <a:ext cx="1032300" cy="666600"/>
            </a:xfrm>
            <a:prstGeom prst="bent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48" name="Google Shape;2648;p126"/>
            <p:cNvCxnSpPr>
              <a:stCxn id="2646" idx="1"/>
              <a:endCxn id="2637" idx="2"/>
            </p:cNvCxnSpPr>
            <p:nvPr/>
          </p:nvCxnSpPr>
          <p:spPr>
            <a:xfrm rot="10800000">
              <a:off x="2182350" y="3702725"/>
              <a:ext cx="1184700" cy="674700"/>
            </a:xfrm>
            <a:prstGeom prst="bent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49" name="Google Shape;2649;p126"/>
          <p:cNvSpPr txBox="1"/>
          <p:nvPr/>
        </p:nvSpPr>
        <p:spPr>
          <a:xfrm>
            <a:off x="3065075" y="1020250"/>
            <a:ext cx="2843400" cy="11082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Protection Against All Quantified Privacy Violations Discussed!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12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Privacy: Definition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5" name="Google Shape;2655;p127"/>
          <p:cNvSpPr txBox="1"/>
          <p:nvPr/>
        </p:nvSpPr>
        <p:spPr>
          <a:xfrm>
            <a:off x="2221250" y="913225"/>
            <a:ext cx="47694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Intuition: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“Adding or removing a single user should not change the output distribution too much”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6" name="Google Shape;2656;p127"/>
          <p:cNvSpPr txBox="1"/>
          <p:nvPr/>
        </p:nvSpPr>
        <p:spPr>
          <a:xfrm>
            <a:off x="2757338" y="2280525"/>
            <a:ext cx="3697200" cy="16290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(ε, δ)-Differential Privacy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[Dwork et al.’06]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For every neighboring datasets 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X, X’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and every set of outputs 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,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Pr[M(X) ∈ S] ≤ 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7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・Pr[M(X’) ∈ S] + δ</a:t>
            </a:r>
            <a:endParaRPr b="1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657" name="Google Shape;2657;p127"/>
          <p:cNvSpPr txBox="1"/>
          <p:nvPr/>
        </p:nvSpPr>
        <p:spPr>
          <a:xfrm>
            <a:off x="3418113" y="3923638"/>
            <a:ext cx="261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= small constant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lang="en"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= negligible in # of users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658" name="Google Shape;2658;p127"/>
          <p:cNvGrpSpPr/>
          <p:nvPr/>
        </p:nvGrpSpPr>
        <p:grpSpPr>
          <a:xfrm>
            <a:off x="506788" y="2357700"/>
            <a:ext cx="1567800" cy="1134520"/>
            <a:chOff x="472850" y="2310625"/>
            <a:chExt cx="1567800" cy="1134520"/>
          </a:xfrm>
        </p:grpSpPr>
        <p:sp>
          <p:nvSpPr>
            <p:cNvPr id="2659" name="Google Shape;2659;p127"/>
            <p:cNvSpPr txBox="1"/>
            <p:nvPr/>
          </p:nvSpPr>
          <p:spPr>
            <a:xfrm>
              <a:off x="564750" y="2310625"/>
              <a:ext cx="13728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Smaller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ε, δ</a:t>
              </a:r>
              <a:endParaRPr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660" name="Google Shape;2660;p127"/>
            <p:cNvSpPr txBox="1"/>
            <p:nvPr/>
          </p:nvSpPr>
          <p:spPr>
            <a:xfrm>
              <a:off x="472850" y="2975645"/>
              <a:ext cx="15678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More privacy</a:t>
              </a:r>
              <a:endParaRPr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61" name="Google Shape;2661;p127"/>
            <p:cNvSpPr txBox="1"/>
            <p:nvPr/>
          </p:nvSpPr>
          <p:spPr>
            <a:xfrm rot="5400000">
              <a:off x="806150" y="2659875"/>
              <a:ext cx="9012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⇔</a:t>
              </a:r>
              <a:endParaRPr sz="21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662" name="Google Shape;2662;p127"/>
          <p:cNvSpPr txBox="1"/>
          <p:nvPr/>
        </p:nvSpPr>
        <p:spPr>
          <a:xfrm>
            <a:off x="6939175" y="2249513"/>
            <a:ext cx="1567800" cy="7389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Pure-DP</a:t>
            </a:r>
            <a:endParaRPr b="1" sz="15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3" name="Google Shape;2663;p127"/>
          <p:cNvSpPr txBox="1"/>
          <p:nvPr/>
        </p:nvSpPr>
        <p:spPr>
          <a:xfrm>
            <a:off x="6939163" y="2580238"/>
            <a:ext cx="16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 ☰ </a:t>
            </a:r>
            <a:r>
              <a:rPr b="1" lang="en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(ε, 0)</a:t>
            </a: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4" name="Google Shape;2664;p127"/>
          <p:cNvSpPr txBox="1"/>
          <p:nvPr/>
        </p:nvSpPr>
        <p:spPr>
          <a:xfrm>
            <a:off x="7096975" y="3267075"/>
            <a:ext cx="1252200" cy="6810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Approx-DP </a:t>
            </a:r>
            <a:b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δ &gt; 0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12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Privacy: Definition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0" name="Google Shape;2670;p128"/>
          <p:cNvSpPr txBox="1"/>
          <p:nvPr/>
        </p:nvSpPr>
        <p:spPr>
          <a:xfrm>
            <a:off x="2221250" y="913225"/>
            <a:ext cx="47694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Intuition: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“Adding or removing a single user should not change the output distribution too much”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1" name="Google Shape;2671;p128"/>
          <p:cNvSpPr txBox="1"/>
          <p:nvPr/>
        </p:nvSpPr>
        <p:spPr>
          <a:xfrm>
            <a:off x="3418113" y="3923638"/>
            <a:ext cx="261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= small constant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lang="en"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= negligible in # of users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672" name="Google Shape;2672;p128"/>
          <p:cNvGrpSpPr/>
          <p:nvPr/>
        </p:nvGrpSpPr>
        <p:grpSpPr>
          <a:xfrm>
            <a:off x="506788" y="2357700"/>
            <a:ext cx="1567800" cy="1134520"/>
            <a:chOff x="472850" y="2310625"/>
            <a:chExt cx="1567800" cy="1134520"/>
          </a:xfrm>
        </p:grpSpPr>
        <p:sp>
          <p:nvSpPr>
            <p:cNvPr id="2673" name="Google Shape;2673;p128"/>
            <p:cNvSpPr txBox="1"/>
            <p:nvPr/>
          </p:nvSpPr>
          <p:spPr>
            <a:xfrm>
              <a:off x="564750" y="2310625"/>
              <a:ext cx="13728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Smaller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ε, δ</a:t>
              </a:r>
              <a:endParaRPr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674" name="Google Shape;2674;p128"/>
            <p:cNvSpPr txBox="1"/>
            <p:nvPr/>
          </p:nvSpPr>
          <p:spPr>
            <a:xfrm>
              <a:off x="472850" y="2975645"/>
              <a:ext cx="15678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More privacy</a:t>
              </a:r>
              <a:endParaRPr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75" name="Google Shape;2675;p128"/>
            <p:cNvSpPr txBox="1"/>
            <p:nvPr/>
          </p:nvSpPr>
          <p:spPr>
            <a:xfrm rot="5400000">
              <a:off x="806150" y="2659875"/>
              <a:ext cx="9012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⇔</a:t>
              </a:r>
              <a:endParaRPr sz="21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676" name="Google Shape;2676;p128"/>
          <p:cNvSpPr txBox="1"/>
          <p:nvPr/>
        </p:nvSpPr>
        <p:spPr>
          <a:xfrm>
            <a:off x="239100" y="3886100"/>
            <a:ext cx="3250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“neighboring” notion can be broader than intuition</a:t>
            </a:r>
            <a:endParaRPr sz="17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ogle Sans"/>
              <a:buChar char="●"/>
            </a:pPr>
            <a:r>
              <a:rPr b="1" lang="en" sz="17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: abbrv for neighboring</a:t>
            </a:r>
            <a:endParaRPr sz="17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7" name="Google Shape;2677;p128"/>
          <p:cNvSpPr txBox="1"/>
          <p:nvPr/>
        </p:nvSpPr>
        <p:spPr>
          <a:xfrm>
            <a:off x="6939175" y="2249513"/>
            <a:ext cx="1567800" cy="7389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Pure-DP</a:t>
            </a:r>
            <a:endParaRPr b="1" sz="15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8" name="Google Shape;2678;p128"/>
          <p:cNvSpPr txBox="1"/>
          <p:nvPr/>
        </p:nvSpPr>
        <p:spPr>
          <a:xfrm>
            <a:off x="6939163" y="2580238"/>
            <a:ext cx="16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 ☰ </a:t>
            </a:r>
            <a:r>
              <a:rPr b="1" lang="en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(ε, 0)</a:t>
            </a: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9" name="Google Shape;2679;p128"/>
          <p:cNvSpPr txBox="1"/>
          <p:nvPr/>
        </p:nvSpPr>
        <p:spPr>
          <a:xfrm>
            <a:off x="7096975" y="3267075"/>
            <a:ext cx="1252200" cy="6810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Approx-DP </a:t>
            </a:r>
            <a:b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δ &gt; 0</a:t>
            </a:r>
            <a:endParaRPr b="1"/>
          </a:p>
        </p:txBody>
      </p:sp>
      <p:sp>
        <p:nvSpPr>
          <p:cNvPr id="2680" name="Google Shape;2680;p128"/>
          <p:cNvSpPr txBox="1"/>
          <p:nvPr/>
        </p:nvSpPr>
        <p:spPr>
          <a:xfrm>
            <a:off x="2757338" y="2280525"/>
            <a:ext cx="3697200" cy="16290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(ε, δ)-Differential Privacy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[Dwork et al.’06]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For every </a:t>
            </a:r>
            <a:r>
              <a:rPr lang="en" sz="17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neighboring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datasets 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X, X’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and every set of outputs 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,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Pr[M(X) ∈ S] ≤ 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7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・Pr[M(X’) ∈ S] + δ</a:t>
            </a:r>
            <a:endParaRPr b="1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129"/>
          <p:cNvSpPr txBox="1"/>
          <p:nvPr/>
        </p:nvSpPr>
        <p:spPr>
          <a:xfrm>
            <a:off x="341200" y="174325"/>
            <a:ext cx="859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Privacy: Neighboring Notions</a:t>
            </a:r>
            <a:endParaRPr i="1" sz="1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86" name="Google Shape;2686;p129"/>
          <p:cNvSpPr txBox="1"/>
          <p:nvPr/>
        </p:nvSpPr>
        <p:spPr>
          <a:xfrm>
            <a:off x="1142800" y="1099013"/>
            <a:ext cx="2211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Add/remove-DP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687" name="Google Shape;2687;p129"/>
          <p:cNvGrpSpPr/>
          <p:nvPr/>
        </p:nvGrpSpPr>
        <p:grpSpPr>
          <a:xfrm>
            <a:off x="539261" y="1646320"/>
            <a:ext cx="3839045" cy="738900"/>
            <a:chOff x="386861" y="1646320"/>
            <a:chExt cx="3839045" cy="738900"/>
          </a:xfrm>
        </p:grpSpPr>
        <p:sp>
          <p:nvSpPr>
            <p:cNvPr id="2688" name="Google Shape;2688;p129"/>
            <p:cNvSpPr/>
            <p:nvPr/>
          </p:nvSpPr>
          <p:spPr>
            <a:xfrm>
              <a:off x="413275" y="1646325"/>
              <a:ext cx="3783300" cy="701400"/>
            </a:xfrm>
            <a:prstGeom prst="rect">
              <a:avLst/>
            </a:prstGeom>
            <a:solidFill>
              <a:srgbClr val="F6AEA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29"/>
            <p:cNvSpPr txBox="1"/>
            <p:nvPr/>
          </p:nvSpPr>
          <p:spPr>
            <a:xfrm>
              <a:off x="386861" y="1828095"/>
              <a:ext cx="983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 ≍</a:t>
              </a:r>
              <a:r>
                <a:rPr b="1" baseline="30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r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X’</a:t>
              </a:r>
              <a:endParaRPr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690" name="Google Shape;2690;p129"/>
            <p:cNvSpPr txBox="1"/>
            <p:nvPr/>
          </p:nvSpPr>
          <p:spPr>
            <a:xfrm>
              <a:off x="1729905" y="1646320"/>
              <a:ext cx="249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X’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with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an individual’s data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added / removed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691" name="Google Shape;2691;p129"/>
            <p:cNvSpPr/>
            <p:nvPr/>
          </p:nvSpPr>
          <p:spPr>
            <a:xfrm>
              <a:off x="1220961" y="1886145"/>
              <a:ext cx="541500" cy="330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692" name="Google Shape;2692;p129"/>
          <p:cNvGraphicFramePr/>
          <p:nvPr/>
        </p:nvGraphicFramePr>
        <p:xfrm>
          <a:off x="1289250" y="3037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93" name="Google Shape;2693;p129"/>
          <p:cNvGraphicFramePr/>
          <p:nvPr/>
        </p:nvGraphicFramePr>
        <p:xfrm>
          <a:off x="5204025" y="3231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694" name="Google Shape;2694;p129"/>
          <p:cNvGrpSpPr/>
          <p:nvPr/>
        </p:nvGrpSpPr>
        <p:grpSpPr>
          <a:xfrm>
            <a:off x="762000" y="2606250"/>
            <a:ext cx="7235200" cy="1977013"/>
            <a:chOff x="762000" y="2606250"/>
            <a:chExt cx="7235200" cy="1977013"/>
          </a:xfrm>
        </p:grpSpPr>
        <p:sp>
          <p:nvSpPr>
            <p:cNvPr id="2695" name="Google Shape;2695;p129"/>
            <p:cNvSpPr txBox="1"/>
            <p:nvPr/>
          </p:nvSpPr>
          <p:spPr>
            <a:xfrm>
              <a:off x="1082425" y="2606250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endParaRPr b="1"/>
            </a:p>
          </p:txBody>
        </p:sp>
        <p:sp>
          <p:nvSpPr>
            <p:cNvPr id="2696" name="Google Shape;2696;p129"/>
            <p:cNvSpPr txBox="1"/>
            <p:nvPr/>
          </p:nvSpPr>
          <p:spPr>
            <a:xfrm>
              <a:off x="4997200" y="2800350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X’</a:t>
              </a:r>
              <a:endParaRPr b="1"/>
            </a:p>
          </p:txBody>
        </p:sp>
        <p:grpSp>
          <p:nvGrpSpPr>
            <p:cNvPr id="2697" name="Google Shape;2697;p129"/>
            <p:cNvGrpSpPr/>
            <p:nvPr/>
          </p:nvGrpSpPr>
          <p:grpSpPr>
            <a:xfrm>
              <a:off x="762000" y="3505775"/>
              <a:ext cx="457500" cy="1077488"/>
              <a:chOff x="762000" y="3505775"/>
              <a:chExt cx="457500" cy="1077488"/>
            </a:xfrm>
          </p:grpSpPr>
          <p:sp>
            <p:nvSpPr>
              <p:cNvPr id="2698" name="Google Shape;2698;p129"/>
              <p:cNvSpPr txBox="1"/>
              <p:nvPr/>
            </p:nvSpPr>
            <p:spPr>
              <a:xfrm>
                <a:off x="762000" y="3505775"/>
                <a:ext cx="457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x</a:t>
                </a:r>
                <a:r>
                  <a:rPr b="1" baseline="-25000" lang="en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1</a:t>
                </a:r>
                <a:endParaRPr baseline="-25000" sz="1200"/>
              </a:p>
            </p:txBody>
          </p:sp>
          <p:sp>
            <p:nvSpPr>
              <p:cNvPr id="2699" name="Google Shape;2699;p129"/>
              <p:cNvSpPr txBox="1"/>
              <p:nvPr/>
            </p:nvSpPr>
            <p:spPr>
              <a:xfrm>
                <a:off x="762000" y="3833350"/>
                <a:ext cx="457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x</a:t>
                </a:r>
                <a:r>
                  <a:rPr b="1" baseline="-25000" lang="en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2</a:t>
                </a:r>
                <a:endParaRPr baseline="-25000" sz="1200"/>
              </a:p>
            </p:txBody>
          </p:sp>
          <p:sp>
            <p:nvSpPr>
              <p:cNvPr id="2700" name="Google Shape;2700;p129"/>
              <p:cNvSpPr txBox="1"/>
              <p:nvPr/>
            </p:nvSpPr>
            <p:spPr>
              <a:xfrm>
                <a:off x="762000" y="4183063"/>
                <a:ext cx="457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x</a:t>
                </a:r>
                <a:r>
                  <a:rPr b="1" baseline="-25000" lang="en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3</a:t>
                </a:r>
                <a:endParaRPr baseline="-25000" sz="1200"/>
              </a:p>
            </p:txBody>
          </p:sp>
        </p:grpSp>
        <p:sp>
          <p:nvSpPr>
            <p:cNvPr id="2701" name="Google Shape;2701;p129"/>
            <p:cNvSpPr txBox="1"/>
            <p:nvPr/>
          </p:nvSpPr>
          <p:spPr>
            <a:xfrm>
              <a:off x="4746525" y="3721000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 sz="1200"/>
            </a:p>
          </p:txBody>
        </p:sp>
        <p:sp>
          <p:nvSpPr>
            <p:cNvPr id="2702" name="Google Shape;2702;p129"/>
            <p:cNvSpPr txBox="1"/>
            <p:nvPr/>
          </p:nvSpPr>
          <p:spPr>
            <a:xfrm>
              <a:off x="4746525" y="4048575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 sz="12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130"/>
          <p:cNvSpPr txBox="1"/>
          <p:nvPr/>
        </p:nvSpPr>
        <p:spPr>
          <a:xfrm>
            <a:off x="341200" y="174325"/>
            <a:ext cx="859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Privacy: Neighboring Notions</a:t>
            </a:r>
            <a:endParaRPr i="1" sz="1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708" name="Google Shape;2708;p130"/>
          <p:cNvGrpSpPr/>
          <p:nvPr/>
        </p:nvGrpSpPr>
        <p:grpSpPr>
          <a:xfrm>
            <a:off x="4892286" y="1099025"/>
            <a:ext cx="3839045" cy="1233895"/>
            <a:chOff x="4892286" y="1099025"/>
            <a:chExt cx="3839045" cy="1233895"/>
          </a:xfrm>
        </p:grpSpPr>
        <p:sp>
          <p:nvSpPr>
            <p:cNvPr id="2709" name="Google Shape;2709;p130"/>
            <p:cNvSpPr txBox="1"/>
            <p:nvPr/>
          </p:nvSpPr>
          <p:spPr>
            <a:xfrm>
              <a:off x="5728650" y="1099025"/>
              <a:ext cx="21663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Substitution-DP</a:t>
              </a:r>
              <a:endParaRPr b="1" sz="20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710" name="Google Shape;2710;p130"/>
            <p:cNvGrpSpPr/>
            <p:nvPr/>
          </p:nvGrpSpPr>
          <p:grpSpPr>
            <a:xfrm>
              <a:off x="4892286" y="1594020"/>
              <a:ext cx="3839045" cy="738900"/>
              <a:chOff x="386861" y="1646320"/>
              <a:chExt cx="3839045" cy="738900"/>
            </a:xfrm>
          </p:grpSpPr>
          <p:sp>
            <p:nvSpPr>
              <p:cNvPr id="2711" name="Google Shape;2711;p130"/>
              <p:cNvSpPr/>
              <p:nvPr/>
            </p:nvSpPr>
            <p:spPr>
              <a:xfrm>
                <a:off x="413275" y="1646325"/>
                <a:ext cx="3783300" cy="701400"/>
              </a:xfrm>
              <a:prstGeom prst="rect">
                <a:avLst/>
              </a:prstGeom>
              <a:solidFill>
                <a:srgbClr val="F6AEA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130"/>
              <p:cNvSpPr txBox="1"/>
              <p:nvPr/>
            </p:nvSpPr>
            <p:spPr>
              <a:xfrm>
                <a:off x="386861" y="1828095"/>
                <a:ext cx="983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X ≍</a:t>
                </a:r>
                <a:r>
                  <a:rPr b="1" baseline="30000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s</a:t>
                </a:r>
                <a:r>
                  <a:rPr b="1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 X’</a:t>
                </a:r>
                <a:endParaRPr sz="17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2713" name="Google Shape;2713;p130"/>
              <p:cNvSpPr txBox="1"/>
              <p:nvPr/>
            </p:nvSpPr>
            <p:spPr>
              <a:xfrm>
                <a:off x="1729905" y="1646320"/>
                <a:ext cx="2496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X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is </a:t>
                </a: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X’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with </a:t>
                </a: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an individual’s data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changed</a:t>
                </a:r>
                <a:endParaRPr sz="16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2714" name="Google Shape;2714;p130"/>
              <p:cNvSpPr/>
              <p:nvPr/>
            </p:nvSpPr>
            <p:spPr>
              <a:xfrm>
                <a:off x="1220961" y="1886145"/>
                <a:ext cx="541500" cy="3303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2715" name="Google Shape;2715;p130"/>
          <p:cNvGraphicFramePr/>
          <p:nvPr/>
        </p:nvGraphicFramePr>
        <p:xfrm>
          <a:off x="1289250" y="3037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16" name="Google Shape;2716;p130"/>
          <p:cNvGraphicFramePr/>
          <p:nvPr/>
        </p:nvGraphicFramePr>
        <p:xfrm>
          <a:off x="5099100" y="3064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2717" name="Google Shape;2717;p130"/>
          <p:cNvGrpSpPr/>
          <p:nvPr/>
        </p:nvGrpSpPr>
        <p:grpSpPr>
          <a:xfrm>
            <a:off x="762000" y="2606250"/>
            <a:ext cx="7130275" cy="2025138"/>
            <a:chOff x="762000" y="2606250"/>
            <a:chExt cx="7130275" cy="2025138"/>
          </a:xfrm>
        </p:grpSpPr>
        <p:sp>
          <p:nvSpPr>
            <p:cNvPr id="2718" name="Google Shape;2718;p130"/>
            <p:cNvSpPr txBox="1"/>
            <p:nvPr/>
          </p:nvSpPr>
          <p:spPr>
            <a:xfrm>
              <a:off x="1082425" y="2606250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endParaRPr b="1"/>
            </a:p>
          </p:txBody>
        </p:sp>
        <p:sp>
          <p:nvSpPr>
            <p:cNvPr id="2719" name="Google Shape;2719;p130"/>
            <p:cNvSpPr txBox="1"/>
            <p:nvPr/>
          </p:nvSpPr>
          <p:spPr>
            <a:xfrm>
              <a:off x="4892275" y="2633250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X’</a:t>
              </a:r>
              <a:endParaRPr b="1"/>
            </a:p>
          </p:txBody>
        </p:sp>
        <p:sp>
          <p:nvSpPr>
            <p:cNvPr id="2720" name="Google Shape;2720;p130"/>
            <p:cNvSpPr txBox="1"/>
            <p:nvPr/>
          </p:nvSpPr>
          <p:spPr>
            <a:xfrm>
              <a:off x="762000" y="3505775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 sz="1200"/>
            </a:p>
          </p:txBody>
        </p:sp>
        <p:sp>
          <p:nvSpPr>
            <p:cNvPr id="2721" name="Google Shape;2721;p130"/>
            <p:cNvSpPr txBox="1"/>
            <p:nvPr/>
          </p:nvSpPr>
          <p:spPr>
            <a:xfrm>
              <a:off x="762000" y="3833350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 sz="1200"/>
            </a:p>
          </p:txBody>
        </p:sp>
        <p:sp>
          <p:nvSpPr>
            <p:cNvPr id="2722" name="Google Shape;2722;p130"/>
            <p:cNvSpPr txBox="1"/>
            <p:nvPr/>
          </p:nvSpPr>
          <p:spPr>
            <a:xfrm>
              <a:off x="762000" y="4183063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endParaRPr baseline="-25000" sz="1200"/>
            </a:p>
          </p:txBody>
        </p:sp>
        <p:sp>
          <p:nvSpPr>
            <p:cNvPr id="2723" name="Google Shape;2723;p130"/>
            <p:cNvSpPr txBox="1"/>
            <p:nvPr/>
          </p:nvSpPr>
          <p:spPr>
            <a:xfrm>
              <a:off x="4581525" y="3553900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 sz="1200"/>
            </a:p>
          </p:txBody>
        </p:sp>
        <p:sp>
          <p:nvSpPr>
            <p:cNvPr id="2724" name="Google Shape;2724;p130"/>
            <p:cNvSpPr txBox="1"/>
            <p:nvPr/>
          </p:nvSpPr>
          <p:spPr>
            <a:xfrm>
              <a:off x="4581525" y="3881475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 sz="1200"/>
            </a:p>
          </p:txBody>
        </p:sp>
        <p:sp>
          <p:nvSpPr>
            <p:cNvPr id="2725" name="Google Shape;2725;p130"/>
            <p:cNvSpPr txBox="1"/>
            <p:nvPr/>
          </p:nvSpPr>
          <p:spPr>
            <a:xfrm>
              <a:off x="4581525" y="4231188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endParaRPr baseline="-25000" sz="12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31"/>
          <p:cNvSpPr txBox="1"/>
          <p:nvPr/>
        </p:nvSpPr>
        <p:spPr>
          <a:xfrm>
            <a:off x="341200" y="174325"/>
            <a:ext cx="859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Privacy: Neighboring Notions</a:t>
            </a:r>
            <a:endParaRPr i="1" sz="1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731" name="Google Shape;2731;p131"/>
          <p:cNvCxnSpPr/>
          <p:nvPr/>
        </p:nvCxnSpPr>
        <p:spPr>
          <a:xfrm rot="10800000">
            <a:off x="4572000" y="1165900"/>
            <a:ext cx="0" cy="27231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732" name="Google Shape;2732;p131"/>
          <p:cNvSpPr txBox="1"/>
          <p:nvPr/>
        </p:nvSpPr>
        <p:spPr>
          <a:xfrm>
            <a:off x="1142800" y="1099013"/>
            <a:ext cx="2211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Add/remove-DP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3" name="Google Shape;2733;p131"/>
          <p:cNvSpPr txBox="1"/>
          <p:nvPr/>
        </p:nvSpPr>
        <p:spPr>
          <a:xfrm>
            <a:off x="5728650" y="1099025"/>
            <a:ext cx="216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Substitution-DP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734" name="Google Shape;2734;p131"/>
          <p:cNvGrpSpPr/>
          <p:nvPr/>
        </p:nvGrpSpPr>
        <p:grpSpPr>
          <a:xfrm>
            <a:off x="539261" y="1646320"/>
            <a:ext cx="3839045" cy="738900"/>
            <a:chOff x="386861" y="1646320"/>
            <a:chExt cx="3839045" cy="738900"/>
          </a:xfrm>
        </p:grpSpPr>
        <p:sp>
          <p:nvSpPr>
            <p:cNvPr id="2735" name="Google Shape;2735;p131"/>
            <p:cNvSpPr/>
            <p:nvPr/>
          </p:nvSpPr>
          <p:spPr>
            <a:xfrm>
              <a:off x="413275" y="1646325"/>
              <a:ext cx="3783300" cy="701400"/>
            </a:xfrm>
            <a:prstGeom prst="rect">
              <a:avLst/>
            </a:prstGeom>
            <a:solidFill>
              <a:srgbClr val="F6AEA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31"/>
            <p:cNvSpPr txBox="1"/>
            <p:nvPr/>
          </p:nvSpPr>
          <p:spPr>
            <a:xfrm>
              <a:off x="386861" y="1828095"/>
              <a:ext cx="983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 ≍</a:t>
              </a:r>
              <a:r>
                <a:rPr b="1" baseline="30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r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X’</a:t>
              </a:r>
              <a:endParaRPr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737" name="Google Shape;2737;p131"/>
            <p:cNvSpPr txBox="1"/>
            <p:nvPr/>
          </p:nvSpPr>
          <p:spPr>
            <a:xfrm>
              <a:off x="1729905" y="1646320"/>
              <a:ext cx="249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X’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with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an individual’s data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added / removed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738" name="Google Shape;2738;p131"/>
            <p:cNvSpPr/>
            <p:nvPr/>
          </p:nvSpPr>
          <p:spPr>
            <a:xfrm>
              <a:off x="1220961" y="1886145"/>
              <a:ext cx="541500" cy="330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9" name="Google Shape;2739;p131"/>
          <p:cNvGrpSpPr/>
          <p:nvPr/>
        </p:nvGrpSpPr>
        <p:grpSpPr>
          <a:xfrm>
            <a:off x="4892286" y="1594020"/>
            <a:ext cx="3839045" cy="738900"/>
            <a:chOff x="386861" y="1646320"/>
            <a:chExt cx="3839045" cy="738900"/>
          </a:xfrm>
        </p:grpSpPr>
        <p:sp>
          <p:nvSpPr>
            <p:cNvPr id="2740" name="Google Shape;2740;p131"/>
            <p:cNvSpPr/>
            <p:nvPr/>
          </p:nvSpPr>
          <p:spPr>
            <a:xfrm>
              <a:off x="413275" y="1646325"/>
              <a:ext cx="3783300" cy="701400"/>
            </a:xfrm>
            <a:prstGeom prst="rect">
              <a:avLst/>
            </a:prstGeom>
            <a:solidFill>
              <a:srgbClr val="F6AEA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31"/>
            <p:cNvSpPr txBox="1"/>
            <p:nvPr/>
          </p:nvSpPr>
          <p:spPr>
            <a:xfrm>
              <a:off x="386861" y="1828095"/>
              <a:ext cx="983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 ≍</a:t>
              </a:r>
              <a:r>
                <a:rPr b="1" baseline="30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s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X’</a:t>
              </a:r>
              <a:endParaRPr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742" name="Google Shape;2742;p131"/>
            <p:cNvSpPr txBox="1"/>
            <p:nvPr/>
          </p:nvSpPr>
          <p:spPr>
            <a:xfrm>
              <a:off x="1729905" y="1646320"/>
              <a:ext cx="249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X’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with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an individual’s data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changed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743" name="Google Shape;2743;p131"/>
            <p:cNvSpPr/>
            <p:nvPr/>
          </p:nvSpPr>
          <p:spPr>
            <a:xfrm>
              <a:off x="1220961" y="1886145"/>
              <a:ext cx="541500" cy="330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4" name="Google Shape;2744;p131"/>
          <p:cNvSpPr txBox="1"/>
          <p:nvPr/>
        </p:nvSpPr>
        <p:spPr>
          <a:xfrm>
            <a:off x="103675" y="2695950"/>
            <a:ext cx="44193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Protect against Membership Inference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Cannot reveal the raw size of the dataset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○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Sometimes make it harder to design &amp; analyze algorithms for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45" name="Google Shape;2745;p131"/>
          <p:cNvSpPr txBox="1"/>
          <p:nvPr/>
        </p:nvSpPr>
        <p:spPr>
          <a:xfrm>
            <a:off x="4692450" y="2709675"/>
            <a:ext cx="44193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Does </a:t>
            </a: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Protect against Membership Inference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Can reveal the raw size of the dataset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46" name="Google Shape;2746;p131"/>
          <p:cNvSpPr txBox="1"/>
          <p:nvPr/>
        </p:nvSpPr>
        <p:spPr>
          <a:xfrm>
            <a:off x="2550900" y="3974725"/>
            <a:ext cx="40422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In this tutorial, if not stated, assume </a:t>
            </a:r>
            <a:r>
              <a:rPr b="1" i="1" lang="en" sz="2000">
                <a:latin typeface="Google Sans"/>
                <a:ea typeface="Google Sans"/>
                <a:cs typeface="Google Sans"/>
                <a:sym typeface="Google Sans"/>
              </a:rPr>
              <a:t>substitution-DP</a:t>
            </a:r>
            <a:endParaRPr b="1" i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Membership Inference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81" name="Google Shape;281;p24"/>
          <p:cNvGrpSpPr/>
          <p:nvPr/>
        </p:nvGrpSpPr>
        <p:grpSpPr>
          <a:xfrm>
            <a:off x="960625" y="1837550"/>
            <a:ext cx="1917300" cy="1690800"/>
            <a:chOff x="587225" y="1351325"/>
            <a:chExt cx="1917300" cy="1690800"/>
          </a:xfrm>
        </p:grpSpPr>
        <p:sp>
          <p:nvSpPr>
            <p:cNvPr id="282" name="Google Shape;282;p24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83" name="Google Shape;283;p24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84" name="Google Shape;284;p24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85" name="Google Shape;285;p24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286" name="Google Shape;286;p24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" name="Google Shape;288;p24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89" name="Google Shape;289;p24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290" name="Google Shape;290;p24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2" name="Google Shape;292;p24"/>
          <p:cNvSpPr txBox="1"/>
          <p:nvPr/>
        </p:nvSpPr>
        <p:spPr>
          <a:xfrm>
            <a:off x="3647600" y="24537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" name="Google Shape;293;p24"/>
          <p:cNvSpPr txBox="1"/>
          <p:nvPr/>
        </p:nvSpPr>
        <p:spPr>
          <a:xfrm>
            <a:off x="5838875" y="2453750"/>
            <a:ext cx="11253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4" name="Google Shape;294;p24"/>
          <p:cNvCxnSpPr>
            <a:stCxn id="282" idx="3"/>
            <a:endCxn id="292" idx="1"/>
          </p:cNvCxnSpPr>
          <p:nvPr/>
        </p:nvCxnSpPr>
        <p:spPr>
          <a:xfrm>
            <a:off x="2877925" y="268295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4"/>
          <p:cNvCxnSpPr>
            <a:stCxn id="292" idx="3"/>
            <a:endCxn id="293" idx="1"/>
          </p:cNvCxnSpPr>
          <p:nvPr/>
        </p:nvCxnSpPr>
        <p:spPr>
          <a:xfrm>
            <a:off x="4956200" y="268295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6" name="Google Shape;296;p24"/>
          <p:cNvGrpSpPr/>
          <p:nvPr/>
        </p:nvGrpSpPr>
        <p:grpSpPr>
          <a:xfrm>
            <a:off x="1919375" y="1101300"/>
            <a:ext cx="5568900" cy="1352450"/>
            <a:chOff x="2300375" y="-41700"/>
            <a:chExt cx="5568900" cy="1352450"/>
          </a:xfrm>
        </p:grpSpPr>
        <p:sp>
          <p:nvSpPr>
            <p:cNvPr id="297" name="Google Shape;297;p24"/>
            <p:cNvSpPr txBox="1"/>
            <p:nvPr/>
          </p:nvSpPr>
          <p:spPr>
            <a:xfrm>
              <a:off x="5695775" y="-41700"/>
              <a:ext cx="2173500" cy="911700"/>
            </a:xfrm>
            <a:prstGeom prst="rect">
              <a:avLst/>
            </a:prstGeom>
            <a:solidFill>
              <a:srgbClr val="F6AEA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Adversary can </a:t>
              </a: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tell whether an</a:t>
              </a: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indiv</a:t>
              </a: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. is in the dataset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98" name="Google Shape;298;p24"/>
            <p:cNvCxnSpPr>
              <a:stCxn id="293" idx="0"/>
              <a:endCxn id="297" idx="2"/>
            </p:cNvCxnSpPr>
            <p:nvPr/>
          </p:nvCxnSpPr>
          <p:spPr>
            <a:xfrm rot="10800000">
              <a:off x="6782525" y="870050"/>
              <a:ext cx="0" cy="440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" name="Google Shape;299;p24"/>
            <p:cNvCxnSpPr>
              <a:stCxn id="297" idx="1"/>
              <a:endCxn id="282" idx="0"/>
            </p:cNvCxnSpPr>
            <p:nvPr/>
          </p:nvCxnSpPr>
          <p:spPr>
            <a:xfrm flipH="1">
              <a:off x="2300375" y="414150"/>
              <a:ext cx="3395400" cy="280500"/>
            </a:xfrm>
            <a:prstGeom prst="bentConnector2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0" name="Google Shape;300;p24"/>
          <p:cNvGrpSpPr/>
          <p:nvPr/>
        </p:nvGrpSpPr>
        <p:grpSpPr>
          <a:xfrm>
            <a:off x="7528250" y="992262"/>
            <a:ext cx="1697400" cy="1421563"/>
            <a:chOff x="7528250" y="839862"/>
            <a:chExt cx="1697400" cy="1421563"/>
          </a:xfrm>
        </p:grpSpPr>
        <p:sp>
          <p:nvSpPr>
            <p:cNvPr id="301" name="Google Shape;301;p24"/>
            <p:cNvSpPr txBox="1"/>
            <p:nvPr/>
          </p:nvSpPr>
          <p:spPr>
            <a:xfrm>
              <a:off x="7595150" y="1141225"/>
              <a:ext cx="14781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ogle Sans"/>
                  <a:ea typeface="Google Sans"/>
                  <a:cs typeface="Google Sans"/>
                  <a:sym typeface="Google Sans"/>
                </a:rPr>
                <a:t>E.g. dataset contains only those with a certain disease</a:t>
              </a:r>
              <a:endParaRPr sz="13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2" name="Google Shape;302;p24"/>
            <p:cNvSpPr txBox="1"/>
            <p:nvPr/>
          </p:nvSpPr>
          <p:spPr>
            <a:xfrm>
              <a:off x="7528250" y="839862"/>
              <a:ext cx="16974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Can be harmful</a:t>
              </a:r>
              <a:endParaRPr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03" name="Google Shape;303;p24"/>
          <p:cNvSpPr txBox="1"/>
          <p:nvPr/>
        </p:nvSpPr>
        <p:spPr>
          <a:xfrm>
            <a:off x="406800" y="4026125"/>
            <a:ext cx="83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Is the algorithm privacy-preserving?</a:t>
            </a:r>
            <a:endParaRPr sz="400"/>
          </a:p>
        </p:txBody>
      </p:sp>
      <p:grpSp>
        <p:nvGrpSpPr>
          <p:cNvPr id="304" name="Google Shape;304;p24"/>
          <p:cNvGrpSpPr/>
          <p:nvPr/>
        </p:nvGrpSpPr>
        <p:grpSpPr>
          <a:xfrm>
            <a:off x="3700954" y="3580684"/>
            <a:ext cx="1320600" cy="1631412"/>
            <a:chOff x="3891070" y="3580684"/>
            <a:chExt cx="1320600" cy="1631412"/>
          </a:xfrm>
        </p:grpSpPr>
        <p:sp>
          <p:nvSpPr>
            <p:cNvPr id="305" name="Google Shape;305;p24"/>
            <p:cNvSpPr txBox="1"/>
            <p:nvPr/>
          </p:nvSpPr>
          <p:spPr>
            <a:xfrm>
              <a:off x="4018328" y="4365496"/>
              <a:ext cx="525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^</a:t>
              </a:r>
              <a:endParaRPr i="1" sz="1100">
                <a:solidFill>
                  <a:srgbClr val="FF0000"/>
                </a:solidFill>
              </a:endParaRPr>
            </a:p>
          </p:txBody>
        </p:sp>
        <p:sp>
          <p:nvSpPr>
            <p:cNvPr id="306" name="Google Shape;306;p24"/>
            <p:cNvSpPr txBox="1"/>
            <p:nvPr/>
          </p:nvSpPr>
          <p:spPr>
            <a:xfrm>
              <a:off x="3891070" y="3580684"/>
              <a:ext cx="13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not</a:t>
              </a:r>
              <a:endParaRPr i="1" sz="11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3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 Deployments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752" name="Google Shape;2752;p132"/>
          <p:cNvGrpSpPr/>
          <p:nvPr/>
        </p:nvGrpSpPr>
        <p:grpSpPr>
          <a:xfrm>
            <a:off x="285750" y="948900"/>
            <a:ext cx="4704123" cy="3649786"/>
            <a:chOff x="285750" y="948900"/>
            <a:chExt cx="4704123" cy="3649786"/>
          </a:xfrm>
        </p:grpSpPr>
        <p:pic>
          <p:nvPicPr>
            <p:cNvPr id="2753" name="Google Shape;2753;p1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5750" y="1543763"/>
              <a:ext cx="4704123" cy="3054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4" name="Google Shape;2754;p132"/>
            <p:cNvSpPr txBox="1"/>
            <p:nvPr/>
          </p:nvSpPr>
          <p:spPr>
            <a:xfrm>
              <a:off x="1489113" y="948900"/>
              <a:ext cx="2297400" cy="5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US Census</a:t>
              </a:r>
              <a:endParaRPr b="1" i="1" sz="20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755" name="Google Shape;2755;p132"/>
          <p:cNvGrpSpPr/>
          <p:nvPr/>
        </p:nvGrpSpPr>
        <p:grpSpPr>
          <a:xfrm>
            <a:off x="5274625" y="868950"/>
            <a:ext cx="3487625" cy="3959639"/>
            <a:chOff x="5350825" y="811800"/>
            <a:chExt cx="3487625" cy="3959639"/>
          </a:xfrm>
        </p:grpSpPr>
        <p:pic>
          <p:nvPicPr>
            <p:cNvPr id="2756" name="Google Shape;2756;p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50825" y="1371012"/>
              <a:ext cx="3487625" cy="3400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7" name="Google Shape;2757;p132"/>
            <p:cNvSpPr txBox="1"/>
            <p:nvPr/>
          </p:nvSpPr>
          <p:spPr>
            <a:xfrm>
              <a:off x="5945925" y="811800"/>
              <a:ext cx="2297400" cy="5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Google Chrome</a:t>
              </a:r>
              <a:endParaRPr b="1" i="1" sz="20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13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 Deployments </a:t>
            </a:r>
            <a:r>
              <a:rPr lang="en" sz="2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(cont.)</a:t>
            </a:r>
            <a:endParaRPr i="1" sz="1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763" name="Google Shape;2763;p133"/>
          <p:cNvGrpSpPr/>
          <p:nvPr/>
        </p:nvGrpSpPr>
        <p:grpSpPr>
          <a:xfrm>
            <a:off x="638175" y="1027400"/>
            <a:ext cx="2984201" cy="3735099"/>
            <a:chOff x="638175" y="1027400"/>
            <a:chExt cx="2984201" cy="3735099"/>
          </a:xfrm>
        </p:grpSpPr>
        <p:grpSp>
          <p:nvGrpSpPr>
            <p:cNvPr id="2764" name="Google Shape;2764;p133"/>
            <p:cNvGrpSpPr/>
            <p:nvPr/>
          </p:nvGrpSpPr>
          <p:grpSpPr>
            <a:xfrm>
              <a:off x="638175" y="1700775"/>
              <a:ext cx="2984201" cy="3061724"/>
              <a:chOff x="581025" y="1522825"/>
              <a:chExt cx="2984201" cy="3061724"/>
            </a:xfrm>
          </p:grpSpPr>
          <p:pic>
            <p:nvPicPr>
              <p:cNvPr id="2765" name="Google Shape;2765;p133"/>
              <p:cNvPicPr preferRelativeResize="0"/>
              <p:nvPr/>
            </p:nvPicPr>
            <p:blipFill rotWithShape="1">
              <a:blip r:embed="rId3">
                <a:alphaModFix/>
              </a:blip>
              <a:srcRect b="73279" l="0" r="0" t="0"/>
              <a:stretch/>
            </p:blipFill>
            <p:spPr>
              <a:xfrm>
                <a:off x="581025" y="1522825"/>
                <a:ext cx="2984201" cy="10489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6" name="Google Shape;2766;p1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48725"/>
              <a:stretch/>
            </p:blipFill>
            <p:spPr>
              <a:xfrm>
                <a:off x="581025" y="2571750"/>
                <a:ext cx="2984201" cy="2012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67" name="Google Shape;2767;p133"/>
            <p:cNvSpPr txBox="1"/>
            <p:nvPr/>
          </p:nvSpPr>
          <p:spPr>
            <a:xfrm>
              <a:off x="981563" y="1027400"/>
              <a:ext cx="2297400" cy="5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Apple Photos</a:t>
              </a:r>
              <a:endParaRPr b="1" i="1" sz="20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768" name="Google Shape;2768;p133"/>
          <p:cNvGrpSpPr/>
          <p:nvPr/>
        </p:nvGrpSpPr>
        <p:grpSpPr>
          <a:xfrm>
            <a:off x="4505325" y="1039388"/>
            <a:ext cx="4177324" cy="3699139"/>
            <a:chOff x="4505325" y="1039388"/>
            <a:chExt cx="4177324" cy="3699139"/>
          </a:xfrm>
        </p:grpSpPr>
        <p:pic>
          <p:nvPicPr>
            <p:cNvPr id="2769" name="Google Shape;2769;p133"/>
            <p:cNvPicPr preferRelativeResize="0"/>
            <p:nvPr/>
          </p:nvPicPr>
          <p:blipFill rotWithShape="1">
            <a:blip r:embed="rId4">
              <a:alphaModFix/>
            </a:blip>
            <a:srcRect b="8925" l="0" r="0" t="0"/>
            <a:stretch/>
          </p:blipFill>
          <p:spPr>
            <a:xfrm>
              <a:off x="4505325" y="1724750"/>
              <a:ext cx="4177324" cy="3013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0" name="Google Shape;2770;p133"/>
            <p:cNvSpPr txBox="1"/>
            <p:nvPr/>
          </p:nvSpPr>
          <p:spPr>
            <a:xfrm>
              <a:off x="5445275" y="1039388"/>
              <a:ext cx="2297400" cy="5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Google Gboard</a:t>
              </a:r>
              <a:endParaRPr b="1" i="1" sz="20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13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Privacy: Definition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76" name="Google Shape;2776;p134"/>
          <p:cNvSpPr txBox="1"/>
          <p:nvPr/>
        </p:nvSpPr>
        <p:spPr>
          <a:xfrm>
            <a:off x="2221250" y="913225"/>
            <a:ext cx="47694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Intuition: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“Adding or removing a single user should not change the output distribution too much”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77" name="Google Shape;2777;p134"/>
          <p:cNvSpPr txBox="1"/>
          <p:nvPr/>
        </p:nvSpPr>
        <p:spPr>
          <a:xfrm>
            <a:off x="2757338" y="2280525"/>
            <a:ext cx="3697200" cy="16290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(ε, δ)-Differential Privacy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[Dwork et al.’06]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For every neighboring datasets 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X, X’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and every set of outputs 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,</a:t>
            </a:r>
            <a:br>
              <a:rPr lang="en" sz="1700"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Pr[M(X) ∈ S] ≤ 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7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・Pr[M(X’) ∈ S] + δ</a:t>
            </a:r>
            <a:endParaRPr b="1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78" name="Google Shape;2778;p134"/>
          <p:cNvSpPr txBox="1"/>
          <p:nvPr/>
        </p:nvSpPr>
        <p:spPr>
          <a:xfrm>
            <a:off x="3418113" y="3923638"/>
            <a:ext cx="261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= small constant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lang="en"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= negligible in # of users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779" name="Google Shape;2779;p134"/>
          <p:cNvGrpSpPr/>
          <p:nvPr/>
        </p:nvGrpSpPr>
        <p:grpSpPr>
          <a:xfrm>
            <a:off x="506788" y="2357700"/>
            <a:ext cx="1567800" cy="1134520"/>
            <a:chOff x="472850" y="2310625"/>
            <a:chExt cx="1567800" cy="1134520"/>
          </a:xfrm>
        </p:grpSpPr>
        <p:sp>
          <p:nvSpPr>
            <p:cNvPr id="2780" name="Google Shape;2780;p134"/>
            <p:cNvSpPr txBox="1"/>
            <p:nvPr/>
          </p:nvSpPr>
          <p:spPr>
            <a:xfrm>
              <a:off x="564750" y="2310625"/>
              <a:ext cx="13728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Smaller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ε, δ</a:t>
              </a:r>
              <a:endParaRPr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781" name="Google Shape;2781;p134"/>
            <p:cNvSpPr txBox="1"/>
            <p:nvPr/>
          </p:nvSpPr>
          <p:spPr>
            <a:xfrm>
              <a:off x="472850" y="2975645"/>
              <a:ext cx="15678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More privacy</a:t>
              </a:r>
              <a:endParaRPr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782" name="Google Shape;2782;p134"/>
            <p:cNvSpPr txBox="1"/>
            <p:nvPr/>
          </p:nvSpPr>
          <p:spPr>
            <a:xfrm rot="5400000">
              <a:off x="806150" y="2659875"/>
              <a:ext cx="9012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⇔</a:t>
              </a:r>
              <a:endParaRPr sz="21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783" name="Google Shape;2783;p134"/>
          <p:cNvSpPr txBox="1"/>
          <p:nvPr/>
        </p:nvSpPr>
        <p:spPr>
          <a:xfrm>
            <a:off x="6939175" y="2249513"/>
            <a:ext cx="1567800" cy="7389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Pure-DP</a:t>
            </a:r>
            <a:endParaRPr b="1" sz="15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4" name="Google Shape;2784;p134"/>
          <p:cNvSpPr txBox="1"/>
          <p:nvPr/>
        </p:nvSpPr>
        <p:spPr>
          <a:xfrm>
            <a:off x="6939163" y="2580238"/>
            <a:ext cx="16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 ☰ </a:t>
            </a:r>
            <a:r>
              <a:rPr b="1" lang="en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(ε, 0)</a:t>
            </a: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5" name="Google Shape;2785;p134"/>
          <p:cNvSpPr txBox="1"/>
          <p:nvPr/>
        </p:nvSpPr>
        <p:spPr>
          <a:xfrm>
            <a:off x="7096975" y="3267075"/>
            <a:ext cx="1252200" cy="6810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Approx-DP </a:t>
            </a:r>
            <a:b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δ &gt; 0</a:t>
            </a:r>
            <a:endParaRPr b="1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13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 </a:t>
            </a:r>
            <a:r>
              <a:rPr lang="en" sz="3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(Discrete)</a:t>
            </a:r>
            <a:endParaRPr i="1" sz="3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91" name="Google Shape;2791;p135"/>
          <p:cNvSpPr/>
          <p:nvPr/>
        </p:nvSpPr>
        <p:spPr>
          <a:xfrm>
            <a:off x="2161325" y="948750"/>
            <a:ext cx="4821300" cy="1084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b="1" lang="en" sz="1600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the privacy loss at output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(o) = ln(Pr[M(X) = o] / Pr[M(X’) = o])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2792" name="Google Shape;2792;p135"/>
          <p:cNvGrpSpPr/>
          <p:nvPr/>
        </p:nvGrpSpPr>
        <p:grpSpPr>
          <a:xfrm>
            <a:off x="1971363" y="2090325"/>
            <a:ext cx="5201275" cy="1148075"/>
            <a:chOff x="1971363" y="2166525"/>
            <a:chExt cx="5201275" cy="1148075"/>
          </a:xfrm>
        </p:grpSpPr>
        <p:sp>
          <p:nvSpPr>
            <p:cNvPr id="2793" name="Google Shape;2793;p135"/>
            <p:cNvSpPr/>
            <p:nvPr/>
          </p:nvSpPr>
          <p:spPr>
            <a:xfrm>
              <a:off x="2213938" y="2503400"/>
              <a:ext cx="4958700" cy="81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Theorem (Pure-DP Condition)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M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</a:t>
              </a:r>
              <a:r>
                <a:rPr lang="en" sz="16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iff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,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for all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X≍X’, o ∈ Range(M),    L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(o) ≤ ε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794" name="Google Shape;2794;p135"/>
            <p:cNvSpPr txBox="1"/>
            <p:nvPr/>
          </p:nvSpPr>
          <p:spPr>
            <a:xfrm>
              <a:off x="1971363" y="2166525"/>
              <a:ext cx="2496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If-and-only-if condition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795" name="Google Shape;2795;p135"/>
          <p:cNvGrpSpPr/>
          <p:nvPr/>
        </p:nvGrpSpPr>
        <p:grpSpPr>
          <a:xfrm>
            <a:off x="1071975" y="3352125"/>
            <a:ext cx="5554475" cy="1573925"/>
            <a:chOff x="1071975" y="3352125"/>
            <a:chExt cx="5554475" cy="1573925"/>
          </a:xfrm>
        </p:grpSpPr>
        <p:pic>
          <p:nvPicPr>
            <p:cNvPr id="2796" name="Google Shape;2796;p1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12725" y="3352125"/>
              <a:ext cx="4113725" cy="157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7" name="Google Shape;2797;p135"/>
            <p:cNvSpPr txBox="1"/>
            <p:nvPr/>
          </p:nvSpPr>
          <p:spPr>
            <a:xfrm>
              <a:off x="5455991" y="3453949"/>
              <a:ext cx="904800" cy="314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67D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Input X</a:t>
              </a:r>
              <a:endParaRPr b="1" sz="12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798" name="Google Shape;2798;p135"/>
            <p:cNvSpPr txBox="1"/>
            <p:nvPr/>
          </p:nvSpPr>
          <p:spPr>
            <a:xfrm>
              <a:off x="5476997" y="3617143"/>
              <a:ext cx="951300" cy="314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Input X’</a:t>
              </a:r>
              <a:endParaRPr b="1" sz="1200">
                <a:solidFill>
                  <a:srgbClr val="CC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799" name="Google Shape;2799;p135"/>
            <p:cNvSpPr txBox="1"/>
            <p:nvPr/>
          </p:nvSpPr>
          <p:spPr>
            <a:xfrm>
              <a:off x="1071975" y="3426500"/>
              <a:ext cx="151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Probability Mass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00" name="Google Shape;2800;p135"/>
          <p:cNvGrpSpPr/>
          <p:nvPr/>
        </p:nvGrpSpPr>
        <p:grpSpPr>
          <a:xfrm>
            <a:off x="490675" y="3527354"/>
            <a:ext cx="2655425" cy="1272900"/>
            <a:chOff x="490675" y="3527354"/>
            <a:chExt cx="2655425" cy="1272900"/>
          </a:xfrm>
        </p:grpSpPr>
        <p:sp>
          <p:nvSpPr>
            <p:cNvPr id="2801" name="Google Shape;2801;p135"/>
            <p:cNvSpPr/>
            <p:nvPr/>
          </p:nvSpPr>
          <p:spPr>
            <a:xfrm flipH="1">
              <a:off x="3069000" y="3527354"/>
              <a:ext cx="77100" cy="12729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35"/>
            <p:cNvSpPr txBox="1"/>
            <p:nvPr/>
          </p:nvSpPr>
          <p:spPr>
            <a:xfrm>
              <a:off x="490675" y="3938988"/>
              <a:ext cx="159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Ratio &gt; exp(0.5)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03" name="Google Shape;2803;p135"/>
            <p:cNvSpPr/>
            <p:nvPr/>
          </p:nvSpPr>
          <p:spPr>
            <a:xfrm flipH="1">
              <a:off x="1971375" y="3983900"/>
              <a:ext cx="951300" cy="40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4" name="Google Shape;2804;p135"/>
          <p:cNvGrpSpPr/>
          <p:nvPr/>
        </p:nvGrpSpPr>
        <p:grpSpPr>
          <a:xfrm>
            <a:off x="576375" y="4328765"/>
            <a:ext cx="1326900" cy="635000"/>
            <a:chOff x="576375" y="4328765"/>
            <a:chExt cx="1326900" cy="635000"/>
          </a:xfrm>
        </p:grpSpPr>
        <p:sp>
          <p:nvSpPr>
            <p:cNvPr id="2805" name="Google Shape;2805;p135"/>
            <p:cNvSpPr txBox="1"/>
            <p:nvPr/>
          </p:nvSpPr>
          <p:spPr>
            <a:xfrm>
              <a:off x="576375" y="4563565"/>
              <a:ext cx="13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Not 0.5-DP!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06" name="Google Shape;2806;p135"/>
            <p:cNvSpPr/>
            <p:nvPr/>
          </p:nvSpPr>
          <p:spPr>
            <a:xfrm flipH="1" rot="-5400000">
              <a:off x="1098975" y="4316015"/>
              <a:ext cx="281700" cy="307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7" name="Google Shape;2807;p135"/>
          <p:cNvSpPr/>
          <p:nvPr/>
        </p:nvSpPr>
        <p:spPr>
          <a:xfrm>
            <a:off x="341200" y="4559675"/>
            <a:ext cx="404100" cy="404100"/>
          </a:xfrm>
          <a:prstGeom prst="mathMultiply">
            <a:avLst>
              <a:gd fmla="val 23520" name="adj1"/>
            </a:avLst>
          </a:prstGeom>
          <a:solidFill>
            <a:srgbClr val="E00D0D"/>
          </a:solidFill>
          <a:ln cap="flat" cmpd="sng" w="9525">
            <a:solidFill>
              <a:srgbClr val="E0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13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 </a:t>
            </a:r>
            <a:r>
              <a:rPr lang="en" sz="3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(Discrete)</a:t>
            </a:r>
            <a:endParaRPr i="1" sz="3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13" name="Google Shape;2813;p136"/>
          <p:cNvSpPr/>
          <p:nvPr/>
        </p:nvSpPr>
        <p:spPr>
          <a:xfrm>
            <a:off x="2161325" y="948750"/>
            <a:ext cx="4821300" cy="1084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b="1" lang="en" sz="1600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the privacy loss at output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(o) = ln(Pr[M(X) = o] / Pr[M(X’) = o])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2814" name="Google Shape;2814;p136"/>
          <p:cNvGrpSpPr/>
          <p:nvPr/>
        </p:nvGrpSpPr>
        <p:grpSpPr>
          <a:xfrm>
            <a:off x="1971363" y="2090325"/>
            <a:ext cx="5201275" cy="1148075"/>
            <a:chOff x="1971363" y="2166525"/>
            <a:chExt cx="5201275" cy="1148075"/>
          </a:xfrm>
        </p:grpSpPr>
        <p:sp>
          <p:nvSpPr>
            <p:cNvPr id="2815" name="Google Shape;2815;p136"/>
            <p:cNvSpPr/>
            <p:nvPr/>
          </p:nvSpPr>
          <p:spPr>
            <a:xfrm>
              <a:off x="2213938" y="2503400"/>
              <a:ext cx="4958700" cy="81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Theorem (Pure-DP Condition)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M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</a:t>
              </a:r>
              <a:r>
                <a:rPr lang="en" sz="16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iff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,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for all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X≍X’, o ∈ Range(M),    L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(o) ≤ ε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816" name="Google Shape;2816;p136"/>
            <p:cNvSpPr txBox="1"/>
            <p:nvPr/>
          </p:nvSpPr>
          <p:spPr>
            <a:xfrm>
              <a:off x="1971363" y="2166525"/>
              <a:ext cx="2496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If-and-only-if condition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2817" name="Google Shape;2817;p136"/>
          <p:cNvPicPr preferRelativeResize="0"/>
          <p:nvPr/>
        </p:nvPicPr>
        <p:blipFill rotWithShape="1">
          <a:blip r:embed="rId3">
            <a:alphaModFix/>
          </a:blip>
          <a:srcRect b="6367" l="0" r="0" t="0"/>
          <a:stretch/>
        </p:blipFill>
        <p:spPr>
          <a:xfrm>
            <a:off x="2515150" y="3371364"/>
            <a:ext cx="4113725" cy="1447719"/>
          </a:xfrm>
          <a:prstGeom prst="rect">
            <a:avLst/>
          </a:prstGeom>
          <a:noFill/>
          <a:ln>
            <a:noFill/>
          </a:ln>
        </p:spPr>
      </p:pic>
      <p:sp>
        <p:nvSpPr>
          <p:cNvPr id="2818" name="Google Shape;2818;p136"/>
          <p:cNvSpPr txBox="1"/>
          <p:nvPr/>
        </p:nvSpPr>
        <p:spPr>
          <a:xfrm>
            <a:off x="5455991" y="3453949"/>
            <a:ext cx="904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Input X</a:t>
            </a:r>
            <a:endParaRPr b="1" sz="12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19" name="Google Shape;2819;p136"/>
          <p:cNvSpPr txBox="1"/>
          <p:nvPr/>
        </p:nvSpPr>
        <p:spPr>
          <a:xfrm>
            <a:off x="5476997" y="3617143"/>
            <a:ext cx="951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Google Sans"/>
                <a:ea typeface="Google Sans"/>
                <a:cs typeface="Google Sans"/>
                <a:sym typeface="Google Sans"/>
              </a:rPr>
              <a:t>Input X’</a:t>
            </a:r>
            <a:endParaRPr b="1" sz="1200">
              <a:solidFill>
                <a:srgbClr val="CC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0" name="Google Shape;2820;p136"/>
          <p:cNvSpPr txBox="1"/>
          <p:nvPr/>
        </p:nvSpPr>
        <p:spPr>
          <a:xfrm>
            <a:off x="1071975" y="3426500"/>
            <a:ext cx="151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1" name="Google Shape;2821;p136"/>
          <p:cNvSpPr txBox="1"/>
          <p:nvPr/>
        </p:nvSpPr>
        <p:spPr>
          <a:xfrm>
            <a:off x="490675" y="3786588"/>
            <a:ext cx="15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Ratio ≤ exp(0.5)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2822" name="Google Shape;2822;p136"/>
          <p:cNvGrpSpPr/>
          <p:nvPr/>
        </p:nvGrpSpPr>
        <p:grpSpPr>
          <a:xfrm>
            <a:off x="576375" y="4176365"/>
            <a:ext cx="1326900" cy="635000"/>
            <a:chOff x="576375" y="4328765"/>
            <a:chExt cx="1326900" cy="635000"/>
          </a:xfrm>
        </p:grpSpPr>
        <p:sp>
          <p:nvSpPr>
            <p:cNvPr id="2823" name="Google Shape;2823;p136"/>
            <p:cNvSpPr txBox="1"/>
            <p:nvPr/>
          </p:nvSpPr>
          <p:spPr>
            <a:xfrm>
              <a:off x="576375" y="4563565"/>
              <a:ext cx="132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0.5-DP!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4" name="Google Shape;2824;p136"/>
            <p:cNvSpPr/>
            <p:nvPr/>
          </p:nvSpPr>
          <p:spPr>
            <a:xfrm flipH="1" rot="-5400000">
              <a:off x="1098975" y="4316015"/>
              <a:ext cx="281700" cy="307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25" name="Google Shape;282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69" y="4442074"/>
            <a:ext cx="36928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3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 </a:t>
            </a:r>
            <a:r>
              <a:rPr lang="en" sz="3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(Discrete)</a:t>
            </a:r>
            <a:endParaRPr i="1" sz="3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1" name="Google Shape;2831;p137"/>
          <p:cNvSpPr/>
          <p:nvPr/>
        </p:nvSpPr>
        <p:spPr>
          <a:xfrm>
            <a:off x="2161325" y="948750"/>
            <a:ext cx="4821300" cy="1084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b="1" lang="en" sz="1600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the privacy loss at output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(o) = ln(Pr[M(X) = o] / Pr[M(X’) = o])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2832" name="Google Shape;2832;p137"/>
          <p:cNvGrpSpPr/>
          <p:nvPr/>
        </p:nvGrpSpPr>
        <p:grpSpPr>
          <a:xfrm>
            <a:off x="1971363" y="2166525"/>
            <a:ext cx="5201275" cy="1148075"/>
            <a:chOff x="1971363" y="2166525"/>
            <a:chExt cx="5201275" cy="1148075"/>
          </a:xfrm>
        </p:grpSpPr>
        <p:sp>
          <p:nvSpPr>
            <p:cNvPr id="2833" name="Google Shape;2833;p137"/>
            <p:cNvSpPr/>
            <p:nvPr/>
          </p:nvSpPr>
          <p:spPr>
            <a:xfrm>
              <a:off x="2213938" y="2503400"/>
              <a:ext cx="4958700" cy="81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Theorem (Pure-DP Condition)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M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</a:t>
              </a:r>
              <a:r>
                <a:rPr lang="en" sz="16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iff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,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for all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X≍X’, o ∈ Range(M),    L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(o) ≤ ε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834" name="Google Shape;2834;p137"/>
            <p:cNvSpPr txBox="1"/>
            <p:nvPr/>
          </p:nvSpPr>
          <p:spPr>
            <a:xfrm>
              <a:off x="1971363" y="2166525"/>
              <a:ext cx="2496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If-and-only-if condition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835" name="Google Shape;2835;p137"/>
          <p:cNvSpPr txBox="1"/>
          <p:nvPr/>
        </p:nvSpPr>
        <p:spPr>
          <a:xfrm>
            <a:off x="341200" y="3490500"/>
            <a:ext cx="1773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Proof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(⇒)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6" name="Google Shape;2836;p137"/>
          <p:cNvSpPr txBox="1"/>
          <p:nvPr/>
        </p:nvSpPr>
        <p:spPr>
          <a:xfrm>
            <a:off x="1625275" y="3490500"/>
            <a:ext cx="242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Suppose that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/>
          </a:p>
        </p:txBody>
      </p:sp>
      <p:sp>
        <p:nvSpPr>
          <p:cNvPr id="2837" name="Google Shape;2837;p137"/>
          <p:cNvSpPr txBox="1"/>
          <p:nvPr/>
        </p:nvSpPr>
        <p:spPr>
          <a:xfrm>
            <a:off x="1509850" y="3867225"/>
            <a:ext cx="3519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Pr[M(X)=o] 	= Pr[M(X)∈{o}] 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	≤ e</a:t>
            </a:r>
            <a:r>
              <a:rPr b="1"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・Pr[M(X’) ∈ {o}]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e</a:t>
            </a:r>
            <a:r>
              <a:rPr b="1"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・Pr[M(X’) = o]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38" name="Google Shape;2838;p137"/>
          <p:cNvSpPr txBox="1"/>
          <p:nvPr/>
        </p:nvSpPr>
        <p:spPr>
          <a:xfrm>
            <a:off x="7717675" y="43980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839" name="Google Shape;2839;p137"/>
          <p:cNvGrpSpPr/>
          <p:nvPr/>
        </p:nvGrpSpPr>
        <p:grpSpPr>
          <a:xfrm>
            <a:off x="5310163" y="4324425"/>
            <a:ext cx="2328813" cy="431100"/>
            <a:chOff x="5310163" y="4324425"/>
            <a:chExt cx="2328813" cy="431100"/>
          </a:xfrm>
        </p:grpSpPr>
        <p:sp>
          <p:nvSpPr>
            <p:cNvPr id="2840" name="Google Shape;2840;p137"/>
            <p:cNvSpPr txBox="1"/>
            <p:nvPr/>
          </p:nvSpPr>
          <p:spPr>
            <a:xfrm>
              <a:off x="6162675" y="4324425"/>
              <a:ext cx="1476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L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(o) ≤ ε</a:t>
              </a:r>
              <a:endParaRPr/>
            </a:p>
          </p:txBody>
        </p:sp>
        <p:sp>
          <p:nvSpPr>
            <p:cNvPr id="2841" name="Google Shape;2841;p137"/>
            <p:cNvSpPr/>
            <p:nvPr/>
          </p:nvSpPr>
          <p:spPr>
            <a:xfrm>
              <a:off x="5310163" y="4355025"/>
              <a:ext cx="571500" cy="369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2" name="Google Shape;2842;p137"/>
          <p:cNvSpPr txBox="1"/>
          <p:nvPr/>
        </p:nvSpPr>
        <p:spPr>
          <a:xfrm>
            <a:off x="4223425" y="3490500"/>
            <a:ext cx="319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Consider any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X≍X’, o ∈ Range(M)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13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 </a:t>
            </a:r>
            <a:r>
              <a:rPr lang="en" sz="3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(Discrete)</a:t>
            </a:r>
            <a:endParaRPr i="1" sz="3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8" name="Google Shape;2848;p138"/>
          <p:cNvSpPr/>
          <p:nvPr/>
        </p:nvSpPr>
        <p:spPr>
          <a:xfrm>
            <a:off x="2161325" y="948750"/>
            <a:ext cx="4821300" cy="1084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b="1" lang="en" sz="1600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the privacy loss at output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(o) = ln(Pr[M(X) = o] / Pr[M(X’) = o])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49" name="Google Shape;2849;p138"/>
          <p:cNvSpPr/>
          <p:nvPr/>
        </p:nvSpPr>
        <p:spPr>
          <a:xfrm>
            <a:off x="2213938" y="2503400"/>
            <a:ext cx="4958700" cy="811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(Pure-DP Condition)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-DP </a:t>
            </a: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iff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all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X≍X’, o ∈ Range(M),    L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 ≤ ε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50" name="Google Shape;2850;p138"/>
          <p:cNvSpPr txBox="1"/>
          <p:nvPr/>
        </p:nvSpPr>
        <p:spPr>
          <a:xfrm>
            <a:off x="1971363" y="2166525"/>
            <a:ext cx="2496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If-and-only-if condition</a:t>
            </a:r>
            <a:endParaRPr b="1" i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1" name="Google Shape;2851;p138"/>
          <p:cNvSpPr txBox="1"/>
          <p:nvPr/>
        </p:nvSpPr>
        <p:spPr>
          <a:xfrm>
            <a:off x="341200" y="3490500"/>
            <a:ext cx="1773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Proof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(⇐)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2" name="Google Shape;2852;p138"/>
          <p:cNvSpPr txBox="1"/>
          <p:nvPr/>
        </p:nvSpPr>
        <p:spPr>
          <a:xfrm>
            <a:off x="1625275" y="3490500"/>
            <a:ext cx="579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Suppose that for all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X≍X’, o ∈ Range(M),    L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 ≤ 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.</a:t>
            </a:r>
            <a:endParaRPr/>
          </a:p>
        </p:txBody>
      </p:sp>
      <p:sp>
        <p:nvSpPr>
          <p:cNvPr id="2853" name="Google Shape;2853;p138"/>
          <p:cNvSpPr txBox="1"/>
          <p:nvPr/>
        </p:nvSpPr>
        <p:spPr>
          <a:xfrm>
            <a:off x="3491050" y="3867225"/>
            <a:ext cx="3862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Pr[M(X) ∈ S] 	= ∑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o∈S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Pr[M(X) = o] 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	≤ ∑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o∈S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e</a:t>
            </a:r>
            <a:r>
              <a:rPr b="1"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・Pr[M(X’) = o]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e</a:t>
            </a:r>
            <a:r>
              <a:rPr b="1"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・Pr[M(X’) ∈ S]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54" name="Google Shape;2854;p138"/>
          <p:cNvSpPr txBox="1"/>
          <p:nvPr/>
        </p:nvSpPr>
        <p:spPr>
          <a:xfrm>
            <a:off x="7889125" y="43955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5" name="Google Shape;2855;p138"/>
          <p:cNvSpPr txBox="1"/>
          <p:nvPr/>
        </p:nvSpPr>
        <p:spPr>
          <a:xfrm>
            <a:off x="341200" y="3870800"/>
            <a:ext cx="27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Consider any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 ⊆ Range(M)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139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Basic Mechanism: 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Noise Addition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5" name="Google Shape;2865;p140"/>
          <p:cNvGrpSpPr/>
          <p:nvPr/>
        </p:nvGrpSpPr>
        <p:grpSpPr>
          <a:xfrm>
            <a:off x="4662925" y="709300"/>
            <a:ext cx="1941425" cy="469200"/>
            <a:chOff x="4662925" y="709300"/>
            <a:chExt cx="1941425" cy="469200"/>
          </a:xfrm>
        </p:grpSpPr>
        <p:cxnSp>
          <p:nvCxnSpPr>
            <p:cNvPr id="2866" name="Google Shape;2866;p140"/>
            <p:cNvCxnSpPr>
              <a:stCxn id="2867" idx="3"/>
            </p:cNvCxnSpPr>
            <p:nvPr/>
          </p:nvCxnSpPr>
          <p:spPr>
            <a:xfrm>
              <a:off x="4662925" y="9439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68" name="Google Shape;2868;p140"/>
            <p:cNvSpPr txBox="1"/>
            <p:nvPr/>
          </p:nvSpPr>
          <p:spPr>
            <a:xfrm>
              <a:off x="4837950" y="709300"/>
              <a:ext cx="17664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Estimate of 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g(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 b="1"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2869" name="Google Shape;2869;p140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2870" name="Google Shape;2870;p140"/>
          <p:cNvGrpSpPr/>
          <p:nvPr/>
        </p:nvGrpSpPr>
        <p:grpSpPr>
          <a:xfrm>
            <a:off x="3341725" y="709300"/>
            <a:ext cx="1321200" cy="469200"/>
            <a:chOff x="3341725" y="709300"/>
            <a:chExt cx="1321200" cy="469200"/>
          </a:xfrm>
        </p:grpSpPr>
        <p:sp>
          <p:nvSpPr>
            <p:cNvPr id="2867" name="Google Shape;2867;p140"/>
            <p:cNvSpPr txBox="1"/>
            <p:nvPr/>
          </p:nvSpPr>
          <p:spPr>
            <a:xfrm>
              <a:off x="3547825" y="709300"/>
              <a:ext cx="11151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Analyzer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871" name="Google Shape;2871;p140"/>
            <p:cNvCxnSpPr/>
            <p:nvPr/>
          </p:nvCxnSpPr>
          <p:spPr>
            <a:xfrm>
              <a:off x="3341725" y="9439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72" name="Google Shape;2872;p140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Noise Addition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141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Noise Addition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8" name="Google Shape;2878;p141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879" name="Google Shape;2879;p141"/>
          <p:cNvCxnSpPr>
            <a:stCxn id="2878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0" name="Google Shape;2880;p141"/>
          <p:cNvSpPr txBox="1"/>
          <p:nvPr/>
        </p:nvSpPr>
        <p:spPr>
          <a:xfrm>
            <a:off x="4837950" y="709300"/>
            <a:ext cx="2326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700"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+ Random Noise</a:t>
            </a:r>
            <a:endParaRPr b="1" sz="1700">
              <a:highlight>
                <a:srgbClr val="A8DAB5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81" name="Google Shape;2881;p141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2882" name="Google Shape;2882;p141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3" name="Google Shape;2883;p141"/>
          <p:cNvSpPr txBox="1"/>
          <p:nvPr/>
        </p:nvSpPr>
        <p:spPr>
          <a:xfrm>
            <a:off x="1906350" y="2308900"/>
            <a:ext cx="533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What noise distribution should we use?</a:t>
            </a:r>
            <a:endParaRPr b="1" i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84" name="Google Shape;2884;p141"/>
          <p:cNvSpPr txBox="1"/>
          <p:nvPr/>
        </p:nvSpPr>
        <p:spPr>
          <a:xfrm>
            <a:off x="2362325" y="2867550"/>
            <a:ext cx="441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Depends on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Range(g)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Depends on how “sensitive”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885" name="Google Shape;2885;p141"/>
          <p:cNvGrpSpPr/>
          <p:nvPr/>
        </p:nvGrpSpPr>
        <p:grpSpPr>
          <a:xfrm>
            <a:off x="1848000" y="943888"/>
            <a:ext cx="5448000" cy="1239750"/>
            <a:chOff x="1848000" y="943888"/>
            <a:chExt cx="5448000" cy="1239750"/>
          </a:xfrm>
        </p:grpSpPr>
        <p:sp>
          <p:nvSpPr>
            <p:cNvPr id="2886" name="Google Shape;2886;p141"/>
            <p:cNvSpPr txBox="1"/>
            <p:nvPr/>
          </p:nvSpPr>
          <p:spPr>
            <a:xfrm>
              <a:off x="1848000" y="1444738"/>
              <a:ext cx="5448000" cy="7389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Google Sans"/>
                  <a:ea typeface="Google Sans"/>
                  <a:cs typeface="Google Sans"/>
                  <a:sym typeface="Google Sans"/>
                </a:rPr>
                <a:t>Intuition:</a:t>
              </a:r>
              <a:endParaRPr b="1" sz="15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“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Noise should be large enough to hide a user’s contribution</a:t>
              </a:r>
              <a:r>
                <a:rPr lang="en" sz="15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”</a:t>
              </a:r>
              <a:endParaRPr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887" name="Google Shape;2887;p141"/>
            <p:cNvCxnSpPr>
              <a:stCxn id="2886" idx="3"/>
              <a:endCxn id="2880" idx="3"/>
            </p:cNvCxnSpPr>
            <p:nvPr/>
          </p:nvCxnSpPr>
          <p:spPr>
            <a:xfrm rot="10800000">
              <a:off x="7164000" y="943888"/>
              <a:ext cx="132000" cy="870300"/>
            </a:xfrm>
            <a:prstGeom prst="bentConnector3">
              <a:avLst>
                <a:gd fmla="val -18039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Attacks Against</a:t>
            </a: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5800">
                <a:solidFill>
                  <a:srgbClr val="1967D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Query-Answering System</a:t>
            </a:r>
            <a:endParaRPr sz="5800">
              <a:solidFill>
                <a:srgbClr val="1967D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42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3" name="Google Shape;2893;p142"/>
          <p:cNvSpPr txBox="1"/>
          <p:nvPr/>
        </p:nvSpPr>
        <p:spPr>
          <a:xfrm>
            <a:off x="956275" y="369862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Larger sensitivity ⇒ More Noise Required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894" name="Google Shape;2894;p142"/>
          <p:cNvGrpSpPr/>
          <p:nvPr/>
        </p:nvGrpSpPr>
        <p:grpSpPr>
          <a:xfrm>
            <a:off x="540625" y="1751425"/>
            <a:ext cx="3261000" cy="885150"/>
            <a:chOff x="540625" y="1751425"/>
            <a:chExt cx="3261000" cy="885150"/>
          </a:xfrm>
        </p:grpSpPr>
        <p:sp>
          <p:nvSpPr>
            <p:cNvPr id="2895" name="Google Shape;2895;p142"/>
            <p:cNvSpPr txBox="1"/>
            <p:nvPr/>
          </p:nvSpPr>
          <p:spPr>
            <a:xfrm>
              <a:off x="540625" y="1751425"/>
              <a:ext cx="3261000" cy="4692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Assumption</a:t>
              </a:r>
              <a:r>
                <a:rPr lang="en" sz="2000">
                  <a:latin typeface="Google Sans"/>
                  <a:ea typeface="Google Sans"/>
                  <a:cs typeface="Google Sans"/>
                  <a:sym typeface="Google Sans"/>
                </a:rPr>
                <a:t>: </a:t>
              </a:r>
              <a:r>
                <a:rPr lang="en" sz="2000">
                  <a:latin typeface="Cambria Math"/>
                  <a:ea typeface="Cambria Math"/>
                  <a:cs typeface="Cambria Math"/>
                  <a:sym typeface="Cambria Math"/>
                </a:rPr>
                <a:t>Range(g) ⊆ 𝐙</a:t>
              </a:r>
              <a:endParaRPr b="1" i="1" sz="2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896" name="Google Shape;2896;p142"/>
            <p:cNvSpPr txBox="1"/>
            <p:nvPr/>
          </p:nvSpPr>
          <p:spPr>
            <a:xfrm>
              <a:off x="956275" y="2167375"/>
              <a:ext cx="2429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(i.e.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g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integer-valued)</a:t>
              </a:r>
              <a:endParaRPr b="1" i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2897" name="Google Shape;2897;p142"/>
          <p:cNvCxnSpPr/>
          <p:nvPr/>
        </p:nvCxnSpPr>
        <p:spPr>
          <a:xfrm rot="10800000">
            <a:off x="4433350" y="1399000"/>
            <a:ext cx="0" cy="32427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898" name="Google Shape;2898;p142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899" name="Google Shape;2899;p142"/>
          <p:cNvCxnSpPr>
            <a:stCxn id="2898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0" name="Google Shape;2900;p142"/>
          <p:cNvSpPr txBox="1"/>
          <p:nvPr/>
        </p:nvSpPr>
        <p:spPr>
          <a:xfrm>
            <a:off x="4837950" y="709300"/>
            <a:ext cx="2326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700"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+ Random Noise</a:t>
            </a:r>
            <a:endParaRPr b="1" sz="1700">
              <a:highlight>
                <a:srgbClr val="A8DAB5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1" name="Google Shape;2901;p142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2902" name="Google Shape;2902;p142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3" name="Google Shape;2903;p142"/>
          <p:cNvSpPr txBox="1"/>
          <p:nvPr/>
        </p:nvSpPr>
        <p:spPr>
          <a:xfrm>
            <a:off x="4524375" y="1399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COUNT Query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4" name="Google Shape;2904;p142"/>
          <p:cNvSpPr txBox="1"/>
          <p:nvPr/>
        </p:nvSpPr>
        <p:spPr>
          <a:xfrm>
            <a:off x="4745650" y="1897550"/>
            <a:ext cx="383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 = COUNT(*) WHERE income &gt; 40k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2905" name="Google Shape;2905;p142"/>
          <p:cNvGraphicFramePr/>
          <p:nvPr/>
        </p:nvGraphicFramePr>
        <p:xfrm>
          <a:off x="5122500" y="252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906" name="Google Shape;2906;p142"/>
          <p:cNvGrpSpPr/>
          <p:nvPr/>
        </p:nvGrpSpPr>
        <p:grpSpPr>
          <a:xfrm>
            <a:off x="4595250" y="2990375"/>
            <a:ext cx="457500" cy="1077488"/>
            <a:chOff x="4595250" y="2990375"/>
            <a:chExt cx="457500" cy="1077488"/>
          </a:xfrm>
        </p:grpSpPr>
        <p:sp>
          <p:nvSpPr>
            <p:cNvPr id="2907" name="Google Shape;2907;p142"/>
            <p:cNvSpPr txBox="1"/>
            <p:nvPr/>
          </p:nvSpPr>
          <p:spPr>
            <a:xfrm>
              <a:off x="4595250" y="2990375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 sz="1200"/>
            </a:p>
          </p:txBody>
        </p:sp>
        <p:sp>
          <p:nvSpPr>
            <p:cNvPr id="2908" name="Google Shape;2908;p142"/>
            <p:cNvSpPr txBox="1"/>
            <p:nvPr/>
          </p:nvSpPr>
          <p:spPr>
            <a:xfrm>
              <a:off x="4595250" y="3317950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 sz="1200"/>
            </a:p>
          </p:txBody>
        </p:sp>
        <p:sp>
          <p:nvSpPr>
            <p:cNvPr id="2909" name="Google Shape;2909;p142"/>
            <p:cNvSpPr txBox="1"/>
            <p:nvPr/>
          </p:nvSpPr>
          <p:spPr>
            <a:xfrm>
              <a:off x="4595250" y="3667663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endParaRPr baseline="-25000" sz="1200"/>
            </a:p>
          </p:txBody>
        </p:sp>
      </p:grpSp>
      <p:sp>
        <p:nvSpPr>
          <p:cNvPr id="2910" name="Google Shape;2910;p142"/>
          <p:cNvSpPr txBox="1"/>
          <p:nvPr/>
        </p:nvSpPr>
        <p:spPr>
          <a:xfrm>
            <a:off x="7853100" y="3122775"/>
            <a:ext cx="111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g(X) = 2</a:t>
            </a:r>
            <a:endParaRPr b="1"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11" name="Google Shape;2911;p142"/>
          <p:cNvSpPr txBox="1"/>
          <p:nvPr/>
        </p:nvSpPr>
        <p:spPr>
          <a:xfrm>
            <a:off x="468175" y="2793550"/>
            <a:ext cx="3405900" cy="9288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|g(X) - g(X’)|</a:t>
            </a:r>
            <a:endParaRPr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143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17" name="Google Shape;2917;p143"/>
          <p:cNvCxnSpPr/>
          <p:nvPr/>
        </p:nvCxnSpPr>
        <p:spPr>
          <a:xfrm rot="10800000">
            <a:off x="4433350" y="1399000"/>
            <a:ext cx="0" cy="32427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18" name="Google Shape;2918;p143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19" name="Google Shape;2919;p143"/>
          <p:cNvCxnSpPr>
            <a:stCxn id="2918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0" name="Google Shape;2920;p143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2921" name="Google Shape;2921;p143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2" name="Google Shape;2922;p143"/>
          <p:cNvSpPr txBox="1"/>
          <p:nvPr/>
        </p:nvSpPr>
        <p:spPr>
          <a:xfrm>
            <a:off x="4524375" y="1399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COUNT Query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3" name="Google Shape;2923;p143"/>
          <p:cNvSpPr txBox="1"/>
          <p:nvPr/>
        </p:nvSpPr>
        <p:spPr>
          <a:xfrm>
            <a:off x="4745650" y="1897550"/>
            <a:ext cx="383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 = COUNT(*) WHERE income &gt; 40k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2924" name="Google Shape;2924;p143"/>
          <p:cNvGraphicFramePr/>
          <p:nvPr/>
        </p:nvGraphicFramePr>
        <p:xfrm>
          <a:off x="5122500" y="252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925" name="Google Shape;2925;p143"/>
          <p:cNvSpPr txBox="1"/>
          <p:nvPr/>
        </p:nvSpPr>
        <p:spPr>
          <a:xfrm>
            <a:off x="4595250" y="2990375"/>
            <a:ext cx="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200"/>
          </a:p>
        </p:txBody>
      </p:sp>
      <p:sp>
        <p:nvSpPr>
          <p:cNvPr id="2926" name="Google Shape;2926;p143"/>
          <p:cNvSpPr txBox="1"/>
          <p:nvPr/>
        </p:nvSpPr>
        <p:spPr>
          <a:xfrm>
            <a:off x="4595250" y="3317950"/>
            <a:ext cx="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1200"/>
          </a:p>
        </p:txBody>
      </p:sp>
      <p:sp>
        <p:nvSpPr>
          <p:cNvPr id="2927" name="Google Shape;2927;p143"/>
          <p:cNvSpPr txBox="1"/>
          <p:nvPr/>
        </p:nvSpPr>
        <p:spPr>
          <a:xfrm>
            <a:off x="4595250" y="3667663"/>
            <a:ext cx="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1200"/>
          </a:p>
        </p:txBody>
      </p:sp>
      <p:sp>
        <p:nvSpPr>
          <p:cNvPr id="2928" name="Google Shape;2928;p143"/>
          <p:cNvSpPr txBox="1"/>
          <p:nvPr/>
        </p:nvSpPr>
        <p:spPr>
          <a:xfrm>
            <a:off x="7853100" y="3122775"/>
            <a:ext cx="111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g(X) = 3</a:t>
            </a:r>
            <a:endParaRPr b="1" sz="1800">
              <a:solidFill>
                <a:schemeClr val="dk1"/>
              </a:solidFill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29" name="Google Shape;2929;p143"/>
          <p:cNvSpPr/>
          <p:nvPr/>
        </p:nvSpPr>
        <p:spPr>
          <a:xfrm>
            <a:off x="6107350" y="4327850"/>
            <a:ext cx="1115100" cy="4464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Δ(g) =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0" name="Google Shape;2930;p143"/>
          <p:cNvSpPr txBox="1"/>
          <p:nvPr/>
        </p:nvSpPr>
        <p:spPr>
          <a:xfrm>
            <a:off x="468175" y="2793550"/>
            <a:ext cx="3405900" cy="9288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|g(X) - g(X’)|</a:t>
            </a:r>
            <a:endParaRPr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31" name="Google Shape;2931;p143"/>
          <p:cNvSpPr txBox="1"/>
          <p:nvPr/>
        </p:nvSpPr>
        <p:spPr>
          <a:xfrm>
            <a:off x="956275" y="369862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Larger sensitivity ⇒ More Noise Required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2" name="Google Shape;2932;p143"/>
          <p:cNvSpPr txBox="1"/>
          <p:nvPr/>
        </p:nvSpPr>
        <p:spPr>
          <a:xfrm>
            <a:off x="540625" y="1751425"/>
            <a:ext cx="32610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endParaRPr b="1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33" name="Google Shape;2933;p143"/>
          <p:cNvSpPr txBox="1"/>
          <p:nvPr/>
        </p:nvSpPr>
        <p:spPr>
          <a:xfrm>
            <a:off x="956275" y="21673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integer-valued)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4" name="Google Shape;2934;p143"/>
          <p:cNvSpPr txBox="1"/>
          <p:nvPr/>
        </p:nvSpPr>
        <p:spPr>
          <a:xfrm>
            <a:off x="4837950" y="709300"/>
            <a:ext cx="2326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700"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+ Random Noise</a:t>
            </a:r>
            <a:endParaRPr b="1" sz="1700">
              <a:highlight>
                <a:srgbClr val="A8DAB5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144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40" name="Google Shape;2940;p144"/>
          <p:cNvCxnSpPr/>
          <p:nvPr/>
        </p:nvCxnSpPr>
        <p:spPr>
          <a:xfrm rot="10800000">
            <a:off x="4433350" y="1399000"/>
            <a:ext cx="0" cy="32427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41" name="Google Shape;2941;p144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42" name="Google Shape;2942;p144"/>
          <p:cNvCxnSpPr>
            <a:stCxn id="2941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3" name="Google Shape;2943;p144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2944" name="Google Shape;2944;p144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5" name="Google Shape;2945;p144"/>
          <p:cNvSpPr txBox="1"/>
          <p:nvPr/>
        </p:nvSpPr>
        <p:spPr>
          <a:xfrm>
            <a:off x="4524375" y="1399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SUM Query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46" name="Google Shape;2946;p144"/>
          <p:cNvSpPr txBox="1"/>
          <p:nvPr/>
        </p:nvSpPr>
        <p:spPr>
          <a:xfrm>
            <a:off x="4745650" y="1897550"/>
            <a:ext cx="383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 = SUM(income)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2947" name="Google Shape;2947;p144"/>
          <p:cNvGraphicFramePr/>
          <p:nvPr/>
        </p:nvGraphicFramePr>
        <p:xfrm>
          <a:off x="5122500" y="252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948" name="Google Shape;2948;p144"/>
          <p:cNvGrpSpPr/>
          <p:nvPr/>
        </p:nvGrpSpPr>
        <p:grpSpPr>
          <a:xfrm>
            <a:off x="4595250" y="2990375"/>
            <a:ext cx="457500" cy="1077488"/>
            <a:chOff x="4595250" y="2990375"/>
            <a:chExt cx="457500" cy="1077488"/>
          </a:xfrm>
        </p:grpSpPr>
        <p:sp>
          <p:nvSpPr>
            <p:cNvPr id="2949" name="Google Shape;2949;p144"/>
            <p:cNvSpPr txBox="1"/>
            <p:nvPr/>
          </p:nvSpPr>
          <p:spPr>
            <a:xfrm>
              <a:off x="4595250" y="2990375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 sz="1200"/>
            </a:p>
          </p:txBody>
        </p:sp>
        <p:sp>
          <p:nvSpPr>
            <p:cNvPr id="2950" name="Google Shape;2950;p144"/>
            <p:cNvSpPr txBox="1"/>
            <p:nvPr/>
          </p:nvSpPr>
          <p:spPr>
            <a:xfrm>
              <a:off x="4595250" y="3317950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 sz="1200"/>
            </a:p>
          </p:txBody>
        </p:sp>
        <p:sp>
          <p:nvSpPr>
            <p:cNvPr id="2951" name="Google Shape;2951;p144"/>
            <p:cNvSpPr txBox="1"/>
            <p:nvPr/>
          </p:nvSpPr>
          <p:spPr>
            <a:xfrm>
              <a:off x="4595250" y="3667663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endParaRPr baseline="-25000" sz="1200"/>
            </a:p>
          </p:txBody>
        </p:sp>
      </p:grpSp>
      <p:sp>
        <p:nvSpPr>
          <p:cNvPr id="2952" name="Google Shape;2952;p144"/>
          <p:cNvSpPr txBox="1"/>
          <p:nvPr/>
        </p:nvSpPr>
        <p:spPr>
          <a:xfrm>
            <a:off x="7778600" y="3185688"/>
            <a:ext cx="12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g(X) = 260k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53" name="Google Shape;2953;p144"/>
          <p:cNvSpPr txBox="1"/>
          <p:nvPr/>
        </p:nvSpPr>
        <p:spPr>
          <a:xfrm>
            <a:off x="956275" y="369862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Larger sensitivity ⇒ More Noise Required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4" name="Google Shape;2954;p144"/>
          <p:cNvSpPr txBox="1"/>
          <p:nvPr/>
        </p:nvSpPr>
        <p:spPr>
          <a:xfrm>
            <a:off x="540625" y="1751425"/>
            <a:ext cx="32610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endParaRPr b="1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55" name="Google Shape;2955;p144"/>
          <p:cNvSpPr txBox="1"/>
          <p:nvPr/>
        </p:nvSpPr>
        <p:spPr>
          <a:xfrm>
            <a:off x="956275" y="21673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integer-valued)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6" name="Google Shape;2956;p144"/>
          <p:cNvSpPr txBox="1"/>
          <p:nvPr/>
        </p:nvSpPr>
        <p:spPr>
          <a:xfrm>
            <a:off x="468175" y="2793550"/>
            <a:ext cx="3405900" cy="9288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|g(X) - g(X’)|</a:t>
            </a:r>
            <a:endParaRPr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57" name="Google Shape;2957;p144"/>
          <p:cNvSpPr txBox="1"/>
          <p:nvPr/>
        </p:nvSpPr>
        <p:spPr>
          <a:xfrm>
            <a:off x="4837950" y="709300"/>
            <a:ext cx="2326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700"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+ Random Noise</a:t>
            </a:r>
            <a:endParaRPr b="1" sz="1700">
              <a:highlight>
                <a:srgbClr val="A8DAB5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145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63" name="Google Shape;2963;p145"/>
          <p:cNvCxnSpPr/>
          <p:nvPr/>
        </p:nvCxnSpPr>
        <p:spPr>
          <a:xfrm rot="10800000">
            <a:off x="4433350" y="1399000"/>
            <a:ext cx="0" cy="32427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64" name="Google Shape;2964;p145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65" name="Google Shape;2965;p145"/>
          <p:cNvCxnSpPr>
            <a:stCxn id="2964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6" name="Google Shape;2966;p145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2967" name="Google Shape;2967;p145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8" name="Google Shape;2968;p145"/>
          <p:cNvSpPr txBox="1"/>
          <p:nvPr/>
        </p:nvSpPr>
        <p:spPr>
          <a:xfrm>
            <a:off x="4524375" y="1399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SUM Query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69" name="Google Shape;2969;p145"/>
          <p:cNvSpPr txBox="1"/>
          <p:nvPr/>
        </p:nvSpPr>
        <p:spPr>
          <a:xfrm>
            <a:off x="4745650" y="1897550"/>
            <a:ext cx="383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 = SUM(income)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2970" name="Google Shape;2970;p145"/>
          <p:cNvGraphicFramePr/>
          <p:nvPr/>
        </p:nvGraphicFramePr>
        <p:xfrm>
          <a:off x="5122500" y="252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190k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971" name="Google Shape;2971;p145"/>
          <p:cNvSpPr txBox="1"/>
          <p:nvPr/>
        </p:nvSpPr>
        <p:spPr>
          <a:xfrm>
            <a:off x="4595250" y="2990375"/>
            <a:ext cx="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200"/>
          </a:p>
        </p:txBody>
      </p:sp>
      <p:sp>
        <p:nvSpPr>
          <p:cNvPr id="2972" name="Google Shape;2972;p145"/>
          <p:cNvSpPr txBox="1"/>
          <p:nvPr/>
        </p:nvSpPr>
        <p:spPr>
          <a:xfrm>
            <a:off x="4595250" y="3317950"/>
            <a:ext cx="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1200"/>
          </a:p>
        </p:txBody>
      </p:sp>
      <p:sp>
        <p:nvSpPr>
          <p:cNvPr id="2973" name="Google Shape;2973;p145"/>
          <p:cNvSpPr txBox="1"/>
          <p:nvPr/>
        </p:nvSpPr>
        <p:spPr>
          <a:xfrm>
            <a:off x="4595250" y="3667663"/>
            <a:ext cx="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1200"/>
          </a:p>
        </p:txBody>
      </p:sp>
      <p:sp>
        <p:nvSpPr>
          <p:cNvPr id="2974" name="Google Shape;2974;p145"/>
          <p:cNvSpPr txBox="1"/>
          <p:nvPr/>
        </p:nvSpPr>
        <p:spPr>
          <a:xfrm>
            <a:off x="7778600" y="3185688"/>
            <a:ext cx="12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g(X) = 390k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75" name="Google Shape;2975;p145"/>
          <p:cNvSpPr/>
          <p:nvPr/>
        </p:nvSpPr>
        <p:spPr>
          <a:xfrm>
            <a:off x="7550000" y="4289738"/>
            <a:ext cx="1017600" cy="4464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Δ(g) ≤ c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6" name="Google Shape;2976;p145"/>
          <p:cNvSpPr/>
          <p:nvPr/>
        </p:nvSpPr>
        <p:spPr>
          <a:xfrm>
            <a:off x="4640425" y="4289738"/>
            <a:ext cx="2195100" cy="4464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Assume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income ≤ c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7" name="Google Shape;2977;p145"/>
          <p:cNvSpPr/>
          <p:nvPr/>
        </p:nvSpPr>
        <p:spPr>
          <a:xfrm>
            <a:off x="6964013" y="4335950"/>
            <a:ext cx="4575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45"/>
          <p:cNvSpPr txBox="1"/>
          <p:nvPr/>
        </p:nvSpPr>
        <p:spPr>
          <a:xfrm>
            <a:off x="956275" y="369862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Larger sensitivity ⇒ More Noise Required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9" name="Google Shape;2979;p145"/>
          <p:cNvSpPr txBox="1"/>
          <p:nvPr/>
        </p:nvSpPr>
        <p:spPr>
          <a:xfrm>
            <a:off x="540625" y="1751425"/>
            <a:ext cx="32610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endParaRPr b="1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80" name="Google Shape;2980;p145"/>
          <p:cNvSpPr txBox="1"/>
          <p:nvPr/>
        </p:nvSpPr>
        <p:spPr>
          <a:xfrm>
            <a:off x="956275" y="21673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integer-valued)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1" name="Google Shape;2981;p145"/>
          <p:cNvSpPr txBox="1"/>
          <p:nvPr/>
        </p:nvSpPr>
        <p:spPr>
          <a:xfrm>
            <a:off x="468175" y="2793550"/>
            <a:ext cx="3405900" cy="9288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|g(X) - g(X’)|</a:t>
            </a:r>
            <a:endParaRPr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82" name="Google Shape;2982;p145"/>
          <p:cNvSpPr txBox="1"/>
          <p:nvPr/>
        </p:nvSpPr>
        <p:spPr>
          <a:xfrm>
            <a:off x="4837950" y="709300"/>
            <a:ext cx="2326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700"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+ Random Noise</a:t>
            </a:r>
            <a:endParaRPr b="1" sz="1700">
              <a:highlight>
                <a:srgbClr val="A8DAB5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146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88" name="Google Shape;2988;p146"/>
          <p:cNvCxnSpPr/>
          <p:nvPr/>
        </p:nvCxnSpPr>
        <p:spPr>
          <a:xfrm rot="10800000">
            <a:off x="4433350" y="1399000"/>
            <a:ext cx="0" cy="32427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89" name="Google Shape;2989;p146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90" name="Google Shape;2990;p146"/>
          <p:cNvCxnSpPr>
            <a:stCxn id="2989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1" name="Google Shape;2991;p146"/>
          <p:cNvSpPr txBox="1"/>
          <p:nvPr/>
        </p:nvSpPr>
        <p:spPr>
          <a:xfrm>
            <a:off x="4837950" y="709300"/>
            <a:ext cx="2326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700"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+ Random Noise</a:t>
            </a:r>
            <a:endParaRPr b="1" sz="1700">
              <a:highlight>
                <a:srgbClr val="A8DAB5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92" name="Google Shape;2992;p146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2993" name="Google Shape;2993;p146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4" name="Google Shape;2994;p146"/>
          <p:cNvSpPr txBox="1"/>
          <p:nvPr/>
        </p:nvSpPr>
        <p:spPr>
          <a:xfrm>
            <a:off x="4524375" y="1399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AVERAGE Query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95" name="Google Shape;2995;p146"/>
          <p:cNvSpPr txBox="1"/>
          <p:nvPr/>
        </p:nvSpPr>
        <p:spPr>
          <a:xfrm>
            <a:off x="4745650" y="1897550"/>
            <a:ext cx="383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 = AVG(income)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2996" name="Google Shape;2996;p146"/>
          <p:cNvGraphicFramePr/>
          <p:nvPr/>
        </p:nvGraphicFramePr>
        <p:xfrm>
          <a:off x="5122500" y="252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190k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7" name="Google Shape;2997;p146"/>
          <p:cNvSpPr txBox="1"/>
          <p:nvPr/>
        </p:nvSpPr>
        <p:spPr>
          <a:xfrm>
            <a:off x="4595250" y="2990375"/>
            <a:ext cx="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200"/>
          </a:p>
        </p:txBody>
      </p:sp>
      <p:sp>
        <p:nvSpPr>
          <p:cNvPr id="2998" name="Google Shape;2998;p146"/>
          <p:cNvSpPr txBox="1"/>
          <p:nvPr/>
        </p:nvSpPr>
        <p:spPr>
          <a:xfrm>
            <a:off x="4595250" y="3317950"/>
            <a:ext cx="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1200"/>
          </a:p>
        </p:txBody>
      </p:sp>
      <p:sp>
        <p:nvSpPr>
          <p:cNvPr id="2999" name="Google Shape;2999;p146"/>
          <p:cNvSpPr txBox="1"/>
          <p:nvPr/>
        </p:nvSpPr>
        <p:spPr>
          <a:xfrm>
            <a:off x="4595250" y="3667663"/>
            <a:ext cx="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1200"/>
          </a:p>
        </p:txBody>
      </p:sp>
      <p:sp>
        <p:nvSpPr>
          <p:cNvPr id="3000" name="Google Shape;3000;p146"/>
          <p:cNvSpPr txBox="1"/>
          <p:nvPr/>
        </p:nvSpPr>
        <p:spPr>
          <a:xfrm>
            <a:off x="7778600" y="3185688"/>
            <a:ext cx="12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g(X) = 130k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01" name="Google Shape;3001;p146"/>
          <p:cNvSpPr/>
          <p:nvPr/>
        </p:nvSpPr>
        <p:spPr>
          <a:xfrm>
            <a:off x="7550000" y="4289750"/>
            <a:ext cx="1290900" cy="4464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Δ(g) ≤ c/n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02" name="Google Shape;3002;p146"/>
          <p:cNvSpPr/>
          <p:nvPr/>
        </p:nvSpPr>
        <p:spPr>
          <a:xfrm>
            <a:off x="4640425" y="4289738"/>
            <a:ext cx="2195100" cy="4464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Assume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income ≤ c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03" name="Google Shape;3003;p146"/>
          <p:cNvSpPr/>
          <p:nvPr/>
        </p:nvSpPr>
        <p:spPr>
          <a:xfrm>
            <a:off x="6964013" y="4335950"/>
            <a:ext cx="4575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46"/>
          <p:cNvSpPr txBox="1"/>
          <p:nvPr/>
        </p:nvSpPr>
        <p:spPr>
          <a:xfrm>
            <a:off x="956275" y="369862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Larger sensitivity ⇒ More Noise Required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05" name="Google Shape;3005;p146"/>
          <p:cNvSpPr txBox="1"/>
          <p:nvPr/>
        </p:nvSpPr>
        <p:spPr>
          <a:xfrm>
            <a:off x="540625" y="1751425"/>
            <a:ext cx="32610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endParaRPr b="1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06" name="Google Shape;3006;p146"/>
          <p:cNvSpPr txBox="1"/>
          <p:nvPr/>
        </p:nvSpPr>
        <p:spPr>
          <a:xfrm>
            <a:off x="956275" y="21673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integer-valued)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07" name="Google Shape;3007;p146"/>
          <p:cNvSpPr txBox="1"/>
          <p:nvPr/>
        </p:nvSpPr>
        <p:spPr>
          <a:xfrm>
            <a:off x="468175" y="2793550"/>
            <a:ext cx="3405900" cy="9288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|g(X) - g(X’)|</a:t>
            </a:r>
            <a:endParaRPr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147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013" name="Google Shape;3013;p147"/>
          <p:cNvGrpSpPr/>
          <p:nvPr/>
        </p:nvGrpSpPr>
        <p:grpSpPr>
          <a:xfrm>
            <a:off x="5168910" y="1399113"/>
            <a:ext cx="3116897" cy="1008859"/>
            <a:chOff x="5563475" y="2167250"/>
            <a:chExt cx="3116897" cy="1008859"/>
          </a:xfrm>
        </p:grpSpPr>
        <p:sp>
          <p:nvSpPr>
            <p:cNvPr id="3014" name="Google Shape;3014;p147"/>
            <p:cNvSpPr/>
            <p:nvPr/>
          </p:nvSpPr>
          <p:spPr>
            <a:xfrm>
              <a:off x="5563475" y="2167250"/>
              <a:ext cx="30339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Discrete 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integer i,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15" name="Google Shape;3015;p147"/>
            <p:cNvSpPr txBox="1"/>
            <p:nvPr/>
          </p:nvSpPr>
          <p:spPr>
            <a:xfrm>
              <a:off x="5930872" y="2724009"/>
              <a:ext cx="27495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Pr[i = DLap(b)]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-|i|/b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cxnSp>
        <p:nvCxnSpPr>
          <p:cNvPr id="3016" name="Google Shape;3016;p147"/>
          <p:cNvCxnSpPr/>
          <p:nvPr/>
        </p:nvCxnSpPr>
        <p:spPr>
          <a:xfrm rot="10800000">
            <a:off x="4433350" y="1399000"/>
            <a:ext cx="0" cy="32427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17" name="Google Shape;3017;p147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18" name="Google Shape;3018;p147"/>
          <p:cNvCxnSpPr>
            <a:stCxn id="3017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9" name="Google Shape;3019;p147"/>
          <p:cNvSpPr txBox="1"/>
          <p:nvPr/>
        </p:nvSpPr>
        <p:spPr>
          <a:xfrm>
            <a:off x="4837950" y="709300"/>
            <a:ext cx="2326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700"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+ Random Noise</a:t>
            </a:r>
            <a:endParaRPr b="1" sz="1700">
              <a:highlight>
                <a:srgbClr val="A8DAB5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0" name="Google Shape;3020;p147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021" name="Google Shape;3021;p147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22" name="Google Shape;3022;p147"/>
          <p:cNvGrpSpPr/>
          <p:nvPr/>
        </p:nvGrpSpPr>
        <p:grpSpPr>
          <a:xfrm>
            <a:off x="4511223" y="2505563"/>
            <a:ext cx="4437664" cy="2409699"/>
            <a:chOff x="4511223" y="2505563"/>
            <a:chExt cx="4437664" cy="2409699"/>
          </a:xfrm>
        </p:grpSpPr>
        <p:sp>
          <p:nvSpPr>
            <p:cNvPr id="3023" name="Google Shape;3023;p147"/>
            <p:cNvSpPr txBox="1"/>
            <p:nvPr/>
          </p:nvSpPr>
          <p:spPr>
            <a:xfrm>
              <a:off x="6595136" y="4559761"/>
              <a:ext cx="7026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Google Sans"/>
                  <a:ea typeface="Google Sans"/>
                  <a:cs typeface="Google Sans"/>
                  <a:sym typeface="Google Sans"/>
                </a:rPr>
                <a:t>Value</a:t>
              </a:r>
              <a:endParaRPr b="1"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24" name="Google Shape;3024;p147"/>
            <p:cNvSpPr txBox="1"/>
            <p:nvPr/>
          </p:nvSpPr>
          <p:spPr>
            <a:xfrm>
              <a:off x="4511223" y="2505563"/>
              <a:ext cx="10494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Google Sans"/>
                  <a:ea typeface="Google Sans"/>
                  <a:cs typeface="Google Sans"/>
                  <a:sym typeface="Google Sans"/>
                </a:rPr>
                <a:t>Probability Mass</a:t>
              </a:r>
              <a:endParaRPr b="1"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025" name="Google Shape;3025;p1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91562" y="2861075"/>
              <a:ext cx="4157325" cy="1766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6" name="Google Shape;3026;p147"/>
          <p:cNvSpPr txBox="1"/>
          <p:nvPr/>
        </p:nvSpPr>
        <p:spPr>
          <a:xfrm>
            <a:off x="956275" y="369862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Larger sensitivity ⇒ More Noise Required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7" name="Google Shape;3027;p147"/>
          <p:cNvSpPr txBox="1"/>
          <p:nvPr/>
        </p:nvSpPr>
        <p:spPr>
          <a:xfrm>
            <a:off x="540625" y="1751425"/>
            <a:ext cx="32610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endParaRPr b="1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28" name="Google Shape;3028;p147"/>
          <p:cNvSpPr txBox="1"/>
          <p:nvPr/>
        </p:nvSpPr>
        <p:spPr>
          <a:xfrm>
            <a:off x="956275" y="21673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integer-valued)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9" name="Google Shape;3029;p147"/>
          <p:cNvSpPr txBox="1"/>
          <p:nvPr/>
        </p:nvSpPr>
        <p:spPr>
          <a:xfrm>
            <a:off x="468175" y="2793550"/>
            <a:ext cx="3405900" cy="9288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|g(X) - g(X’)|</a:t>
            </a:r>
            <a:endParaRPr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148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5" name="Google Shape;3035;p148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36" name="Google Shape;3036;p148"/>
          <p:cNvCxnSpPr>
            <a:stCxn id="3035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7" name="Google Shape;3037;p148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038" name="Google Shape;3038;p148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9" name="Google Shape;3039;p148"/>
          <p:cNvSpPr txBox="1"/>
          <p:nvPr/>
        </p:nvSpPr>
        <p:spPr>
          <a:xfrm>
            <a:off x="6595136" y="4559761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Value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0" name="Google Shape;3040;p148"/>
          <p:cNvSpPr txBox="1"/>
          <p:nvPr/>
        </p:nvSpPr>
        <p:spPr>
          <a:xfrm>
            <a:off x="4511223" y="2505563"/>
            <a:ext cx="1049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41" name="Google Shape;3041;p148"/>
          <p:cNvCxnSpPr/>
          <p:nvPr/>
        </p:nvCxnSpPr>
        <p:spPr>
          <a:xfrm rot="10800000">
            <a:off x="4433350" y="1399000"/>
            <a:ext cx="0" cy="32427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042" name="Google Shape;3042;p148"/>
          <p:cNvGrpSpPr/>
          <p:nvPr/>
        </p:nvGrpSpPr>
        <p:grpSpPr>
          <a:xfrm>
            <a:off x="5168910" y="1399113"/>
            <a:ext cx="3116897" cy="1008859"/>
            <a:chOff x="5563475" y="2167250"/>
            <a:chExt cx="3116897" cy="1008859"/>
          </a:xfrm>
        </p:grpSpPr>
        <p:sp>
          <p:nvSpPr>
            <p:cNvPr id="3043" name="Google Shape;3043;p148"/>
            <p:cNvSpPr/>
            <p:nvPr/>
          </p:nvSpPr>
          <p:spPr>
            <a:xfrm>
              <a:off x="5563475" y="2167250"/>
              <a:ext cx="30339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Discrete 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integer i,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44" name="Google Shape;3044;p148"/>
            <p:cNvSpPr txBox="1"/>
            <p:nvPr/>
          </p:nvSpPr>
          <p:spPr>
            <a:xfrm>
              <a:off x="5930872" y="2724009"/>
              <a:ext cx="27495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Pr[i = DLap(b)]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-|i|/b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pic>
        <p:nvPicPr>
          <p:cNvPr id="3045" name="Google Shape;304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62" y="2861075"/>
            <a:ext cx="4157325" cy="17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6" name="Google Shape;3046;p148"/>
          <p:cNvSpPr txBox="1"/>
          <p:nvPr/>
        </p:nvSpPr>
        <p:spPr>
          <a:xfrm>
            <a:off x="956275" y="369862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Larger sensitivity ⇒ More Noise Required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7" name="Google Shape;3047;p148"/>
          <p:cNvSpPr txBox="1"/>
          <p:nvPr/>
        </p:nvSpPr>
        <p:spPr>
          <a:xfrm>
            <a:off x="540625" y="1751425"/>
            <a:ext cx="32610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endParaRPr b="1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48" name="Google Shape;3048;p148"/>
          <p:cNvSpPr txBox="1"/>
          <p:nvPr/>
        </p:nvSpPr>
        <p:spPr>
          <a:xfrm>
            <a:off x="956275" y="21673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integer-valued)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9" name="Google Shape;3049;p148"/>
          <p:cNvSpPr txBox="1"/>
          <p:nvPr/>
        </p:nvSpPr>
        <p:spPr>
          <a:xfrm>
            <a:off x="468175" y="2793550"/>
            <a:ext cx="3405900" cy="9288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|g(X) - g(X’)|</a:t>
            </a:r>
            <a:endParaRPr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50" name="Google Shape;3050;p148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149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56" name="Google Shape;3056;p149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57" name="Google Shape;3057;p149"/>
          <p:cNvCxnSpPr>
            <a:stCxn id="3056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8" name="Google Shape;3058;p149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059" name="Google Shape;3059;p149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0" name="Google Shape;3060;p149"/>
          <p:cNvSpPr txBox="1"/>
          <p:nvPr/>
        </p:nvSpPr>
        <p:spPr>
          <a:xfrm>
            <a:off x="6595136" y="4559761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Value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61" name="Google Shape;3061;p149"/>
          <p:cNvSpPr txBox="1"/>
          <p:nvPr/>
        </p:nvSpPr>
        <p:spPr>
          <a:xfrm>
            <a:off x="4511223" y="2505563"/>
            <a:ext cx="1049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62" name="Google Shape;3062;p149"/>
          <p:cNvCxnSpPr/>
          <p:nvPr/>
        </p:nvCxnSpPr>
        <p:spPr>
          <a:xfrm rot="10800000">
            <a:off x="4433350" y="1399000"/>
            <a:ext cx="0" cy="32427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063" name="Google Shape;3063;p149"/>
          <p:cNvGrpSpPr/>
          <p:nvPr/>
        </p:nvGrpSpPr>
        <p:grpSpPr>
          <a:xfrm>
            <a:off x="5168910" y="1399113"/>
            <a:ext cx="3116897" cy="1008859"/>
            <a:chOff x="5563475" y="2167250"/>
            <a:chExt cx="3116897" cy="1008859"/>
          </a:xfrm>
        </p:grpSpPr>
        <p:sp>
          <p:nvSpPr>
            <p:cNvPr id="3064" name="Google Shape;3064;p149"/>
            <p:cNvSpPr/>
            <p:nvPr/>
          </p:nvSpPr>
          <p:spPr>
            <a:xfrm>
              <a:off x="5563475" y="2167250"/>
              <a:ext cx="30339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Discrete 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integer i,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65" name="Google Shape;3065;p149"/>
            <p:cNvSpPr txBox="1"/>
            <p:nvPr/>
          </p:nvSpPr>
          <p:spPr>
            <a:xfrm>
              <a:off x="5930872" y="2724009"/>
              <a:ext cx="27495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Pr[i = DLap(b)]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-|i|/b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pic>
        <p:nvPicPr>
          <p:cNvPr id="3066" name="Google Shape;306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62" y="2861075"/>
            <a:ext cx="4157325" cy="17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7" name="Google Shape;3067;p149"/>
          <p:cNvSpPr txBox="1"/>
          <p:nvPr/>
        </p:nvSpPr>
        <p:spPr>
          <a:xfrm>
            <a:off x="152400" y="1322800"/>
            <a:ext cx="4019700" cy="8013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Example: 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Δ(g) = 1,     ε = ln(4/3),     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g(X) = 3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68" name="Google Shape;3068;p149"/>
          <p:cNvSpPr txBox="1"/>
          <p:nvPr/>
        </p:nvSpPr>
        <p:spPr>
          <a:xfrm>
            <a:off x="152400" y="2229363"/>
            <a:ext cx="3838500" cy="4692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Output: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     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3 + DLap(1/ln(4/3))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69" name="Google Shape;3069;p149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150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5" name="Google Shape;3075;p150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76" name="Google Shape;3076;p150"/>
          <p:cNvCxnSpPr>
            <a:stCxn id="3075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7" name="Google Shape;3077;p150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78" name="Google Shape;3078;p150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079" name="Google Shape;3079;p150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0" name="Google Shape;3080;p150"/>
          <p:cNvSpPr txBox="1"/>
          <p:nvPr/>
        </p:nvSpPr>
        <p:spPr>
          <a:xfrm>
            <a:off x="6595136" y="4635961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Value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1" name="Google Shape;3081;p150"/>
          <p:cNvSpPr txBox="1"/>
          <p:nvPr/>
        </p:nvSpPr>
        <p:spPr>
          <a:xfrm>
            <a:off x="4511223" y="2505563"/>
            <a:ext cx="1049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82" name="Google Shape;3082;p150"/>
          <p:cNvCxnSpPr/>
          <p:nvPr/>
        </p:nvCxnSpPr>
        <p:spPr>
          <a:xfrm rot="10800000">
            <a:off x="4433350" y="1399000"/>
            <a:ext cx="0" cy="32427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083" name="Google Shape;3083;p150"/>
          <p:cNvGrpSpPr/>
          <p:nvPr/>
        </p:nvGrpSpPr>
        <p:grpSpPr>
          <a:xfrm>
            <a:off x="5168910" y="1399113"/>
            <a:ext cx="3116897" cy="1008859"/>
            <a:chOff x="5563475" y="2167250"/>
            <a:chExt cx="3116897" cy="1008859"/>
          </a:xfrm>
        </p:grpSpPr>
        <p:sp>
          <p:nvSpPr>
            <p:cNvPr id="3084" name="Google Shape;3084;p150"/>
            <p:cNvSpPr/>
            <p:nvPr/>
          </p:nvSpPr>
          <p:spPr>
            <a:xfrm>
              <a:off x="5563475" y="2167250"/>
              <a:ext cx="30339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Discrete 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integer i,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85" name="Google Shape;3085;p150"/>
            <p:cNvSpPr txBox="1"/>
            <p:nvPr/>
          </p:nvSpPr>
          <p:spPr>
            <a:xfrm>
              <a:off x="5930872" y="2724009"/>
              <a:ext cx="27495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Pr[i = DLap(b)]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-|i|/b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pic>
        <p:nvPicPr>
          <p:cNvPr id="3086" name="Google Shape;3086;p150"/>
          <p:cNvPicPr preferRelativeResize="0"/>
          <p:nvPr/>
        </p:nvPicPr>
        <p:blipFill rotWithShape="1">
          <a:blip r:embed="rId3">
            <a:alphaModFix/>
          </a:blip>
          <a:srcRect b="6129" l="0" r="0" t="0"/>
          <a:stretch/>
        </p:blipFill>
        <p:spPr>
          <a:xfrm>
            <a:off x="4791550" y="2861075"/>
            <a:ext cx="4157325" cy="16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7" name="Google Shape;3087;p150"/>
          <p:cNvSpPr txBox="1"/>
          <p:nvPr/>
        </p:nvSpPr>
        <p:spPr>
          <a:xfrm>
            <a:off x="152400" y="2229363"/>
            <a:ext cx="3838500" cy="4692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Output: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     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3 + DLap(1/ln(4/3))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88" name="Google Shape;3088;p150"/>
          <p:cNvSpPr txBox="1"/>
          <p:nvPr/>
        </p:nvSpPr>
        <p:spPr>
          <a:xfrm>
            <a:off x="1724200" y="3553225"/>
            <a:ext cx="2351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3	w.p. 1/7 = 0.1428...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089" name="Google Shape;3089;p150"/>
          <p:cNvGrpSpPr/>
          <p:nvPr/>
        </p:nvGrpSpPr>
        <p:grpSpPr>
          <a:xfrm>
            <a:off x="341201" y="2803825"/>
            <a:ext cx="1383000" cy="1968300"/>
            <a:chOff x="341201" y="2803825"/>
            <a:chExt cx="1383000" cy="1968300"/>
          </a:xfrm>
        </p:grpSpPr>
        <p:sp>
          <p:nvSpPr>
            <p:cNvPr id="3090" name="Google Shape;3090;p150"/>
            <p:cNvSpPr/>
            <p:nvPr/>
          </p:nvSpPr>
          <p:spPr>
            <a:xfrm>
              <a:off x="1369975" y="2803825"/>
              <a:ext cx="247500" cy="1968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50"/>
            <p:cNvSpPr txBox="1"/>
            <p:nvPr/>
          </p:nvSpPr>
          <p:spPr>
            <a:xfrm>
              <a:off x="341201" y="3553225"/>
              <a:ext cx="13830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output =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092" name="Google Shape;3092;p150"/>
          <p:cNvGrpSpPr/>
          <p:nvPr/>
        </p:nvGrpSpPr>
        <p:grpSpPr>
          <a:xfrm>
            <a:off x="1724050" y="3265925"/>
            <a:ext cx="2514600" cy="1035600"/>
            <a:chOff x="1724050" y="3265925"/>
            <a:chExt cx="2514600" cy="1035600"/>
          </a:xfrm>
        </p:grpSpPr>
        <p:sp>
          <p:nvSpPr>
            <p:cNvPr id="3093" name="Google Shape;3093;p150"/>
            <p:cNvSpPr txBox="1"/>
            <p:nvPr/>
          </p:nvSpPr>
          <p:spPr>
            <a:xfrm>
              <a:off x="1724200" y="3832025"/>
              <a:ext cx="24480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4	w.p. 3/28 = 0.1071...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94" name="Google Shape;3094;p150"/>
            <p:cNvSpPr txBox="1"/>
            <p:nvPr/>
          </p:nvSpPr>
          <p:spPr>
            <a:xfrm>
              <a:off x="1724050" y="3265925"/>
              <a:ext cx="25146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2	w.p. 3/28 = 0.1071...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095" name="Google Shape;3095;p150"/>
          <p:cNvGrpSpPr/>
          <p:nvPr/>
        </p:nvGrpSpPr>
        <p:grpSpPr>
          <a:xfrm>
            <a:off x="2664850" y="2849838"/>
            <a:ext cx="469500" cy="1829513"/>
            <a:chOff x="2664850" y="2849838"/>
            <a:chExt cx="469500" cy="1829513"/>
          </a:xfrm>
        </p:grpSpPr>
        <p:sp>
          <p:nvSpPr>
            <p:cNvPr id="3096" name="Google Shape;3096;p150"/>
            <p:cNvSpPr txBox="1"/>
            <p:nvPr/>
          </p:nvSpPr>
          <p:spPr>
            <a:xfrm rot="-5400000">
              <a:off x="2698750" y="4243750"/>
              <a:ext cx="4017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097" name="Google Shape;3097;p150"/>
            <p:cNvSpPr txBox="1"/>
            <p:nvPr/>
          </p:nvSpPr>
          <p:spPr>
            <a:xfrm rot="-5400000">
              <a:off x="2698750" y="2815938"/>
              <a:ext cx="4017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098" name="Google Shape;3098;p150"/>
          <p:cNvSpPr txBox="1"/>
          <p:nvPr/>
        </p:nvSpPr>
        <p:spPr>
          <a:xfrm>
            <a:off x="6604661" y="4407986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g(X)=3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99" name="Google Shape;3099;p150"/>
          <p:cNvSpPr txBox="1"/>
          <p:nvPr/>
        </p:nvSpPr>
        <p:spPr>
          <a:xfrm>
            <a:off x="7345361" y="4407986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5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00" name="Google Shape;3100;p150"/>
          <p:cNvSpPr txBox="1"/>
          <p:nvPr/>
        </p:nvSpPr>
        <p:spPr>
          <a:xfrm>
            <a:off x="8045461" y="4407986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7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01" name="Google Shape;3101;p150"/>
          <p:cNvSpPr txBox="1"/>
          <p:nvPr/>
        </p:nvSpPr>
        <p:spPr>
          <a:xfrm>
            <a:off x="5907099" y="4407986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02" name="Google Shape;3102;p150"/>
          <p:cNvSpPr txBox="1"/>
          <p:nvPr/>
        </p:nvSpPr>
        <p:spPr>
          <a:xfrm>
            <a:off x="5194974" y="4407986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-1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03" name="Google Shape;3103;p150"/>
          <p:cNvSpPr txBox="1"/>
          <p:nvPr/>
        </p:nvSpPr>
        <p:spPr>
          <a:xfrm>
            <a:off x="152400" y="1322800"/>
            <a:ext cx="4019700" cy="8013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Example: 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Δ(g) = 1,     ε = ln(4/3),     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g(X) = 3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151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Mechanism: Privacy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9" name="Google Shape;3109;p151"/>
          <p:cNvSpPr/>
          <p:nvPr/>
        </p:nvSpPr>
        <p:spPr>
          <a:xfrm>
            <a:off x="1174925" y="1369825"/>
            <a:ext cx="67941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Range(g) ⊆𝐙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Discrete Laplace Mechanism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0" name="Google Shape;3110;p151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11" name="Google Shape;3111;p151"/>
          <p:cNvCxnSpPr>
            <a:stCxn id="3110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2" name="Google Shape;3112;p151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13" name="Google Shape;3113;p151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114" name="Google Shape;3114;p151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Query-Answering System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17" name="Google Shape;317;p26"/>
          <p:cNvGrpSpPr/>
          <p:nvPr/>
        </p:nvGrpSpPr>
        <p:grpSpPr>
          <a:xfrm>
            <a:off x="1189225" y="1685150"/>
            <a:ext cx="1917300" cy="1690800"/>
            <a:chOff x="587225" y="1351325"/>
            <a:chExt cx="1917300" cy="1690800"/>
          </a:xfrm>
        </p:grpSpPr>
        <p:sp>
          <p:nvSpPr>
            <p:cNvPr id="318" name="Google Shape;318;p26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9" name="Google Shape;319;p26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0" name="Google Shape;320;p26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21" name="Google Shape;321;p26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322" name="Google Shape;322;p2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" name="Google Shape;324;p26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25" name="Google Shape;325;p26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326" name="Google Shape;326;p2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8" name="Google Shape;328;p26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9" name="Google Shape;329;p26"/>
          <p:cNvCxnSpPr>
            <a:stCxn id="318" idx="3"/>
            <a:endCxn id="328" idx="1"/>
          </p:cNvCxnSpPr>
          <p:nvPr/>
        </p:nvCxnSpPr>
        <p:spPr>
          <a:xfrm>
            <a:off x="3106525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26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26"/>
          <p:cNvSpPr txBox="1"/>
          <p:nvPr/>
        </p:nvSpPr>
        <p:spPr>
          <a:xfrm>
            <a:off x="4409600" y="1482950"/>
            <a:ext cx="1308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Queries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6934325" y="2161100"/>
            <a:ext cx="112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Queries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Answers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33" name="Google Shape;333;p26"/>
          <p:cNvCxnSpPr>
            <a:stCxn id="328" idx="3"/>
            <a:endCxn id="332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15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 </a:t>
            </a:r>
            <a:r>
              <a:rPr lang="en" sz="3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(Discrete)</a:t>
            </a:r>
            <a:endParaRPr i="1" sz="3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0" name="Google Shape;3120;p152"/>
          <p:cNvSpPr/>
          <p:nvPr/>
        </p:nvSpPr>
        <p:spPr>
          <a:xfrm>
            <a:off x="2161325" y="948750"/>
            <a:ext cx="4821300" cy="1084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b="1" lang="en" sz="1600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the privacy loss at output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(o) = ln(Pr[M(X) = o] / Pr[M(X’) = o])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121" name="Google Shape;3121;p152"/>
          <p:cNvGrpSpPr/>
          <p:nvPr/>
        </p:nvGrpSpPr>
        <p:grpSpPr>
          <a:xfrm>
            <a:off x="1971363" y="2166525"/>
            <a:ext cx="5201275" cy="1148075"/>
            <a:chOff x="1971363" y="2166525"/>
            <a:chExt cx="5201275" cy="1148075"/>
          </a:xfrm>
        </p:grpSpPr>
        <p:sp>
          <p:nvSpPr>
            <p:cNvPr id="3122" name="Google Shape;3122;p152"/>
            <p:cNvSpPr/>
            <p:nvPr/>
          </p:nvSpPr>
          <p:spPr>
            <a:xfrm>
              <a:off x="2213938" y="2503400"/>
              <a:ext cx="4958700" cy="811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Theorem (Pure-DP Condition)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M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</a:t>
              </a:r>
              <a:r>
                <a:rPr lang="en" sz="16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iff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,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for all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X≍X’, o ∈ Range(M),    L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(o) ≤ ε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123" name="Google Shape;3123;p152"/>
            <p:cNvSpPr txBox="1"/>
            <p:nvPr/>
          </p:nvSpPr>
          <p:spPr>
            <a:xfrm>
              <a:off x="1971363" y="2166525"/>
              <a:ext cx="2496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If-and-only-if condition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53"/>
          <p:cNvSpPr txBox="1"/>
          <p:nvPr/>
        </p:nvSpPr>
        <p:spPr>
          <a:xfrm>
            <a:off x="471025" y="2900625"/>
            <a:ext cx="4496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 	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ln(Pr[M(X) = o] / Pr[M(X’) = o])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ln(exp(-|o - g(X)| / b) / exp(-|o - g(X’)| / b))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(|o - g(X’)| - |o - g(X)|) / b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	|g(X) - g(X’)| / b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	Δ(g) / b	= ε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29" name="Google Shape;3129;p153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Mechanism: Privacy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0" name="Google Shape;3130;p153"/>
          <p:cNvSpPr/>
          <p:nvPr/>
        </p:nvSpPr>
        <p:spPr>
          <a:xfrm>
            <a:off x="1174925" y="1369825"/>
            <a:ext cx="67941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Range(g) ⊆𝐙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Discrete Laplace Mechanism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1" name="Google Shape;3131;p153"/>
          <p:cNvSpPr txBox="1"/>
          <p:nvPr/>
        </p:nvSpPr>
        <p:spPr>
          <a:xfrm>
            <a:off x="256175" y="2114050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2" name="Google Shape;3132;p153"/>
          <p:cNvSpPr txBox="1"/>
          <p:nvPr/>
        </p:nvSpPr>
        <p:spPr>
          <a:xfrm>
            <a:off x="3926775" y="4344550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3" name="Google Shape;3133;p153"/>
          <p:cNvSpPr txBox="1"/>
          <p:nvPr/>
        </p:nvSpPr>
        <p:spPr>
          <a:xfrm>
            <a:off x="1301425" y="2133100"/>
            <a:ext cx="176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 = Δ(g)/ε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  </a:t>
            </a:r>
            <a:endParaRPr/>
          </a:p>
        </p:txBody>
      </p:sp>
      <p:sp>
        <p:nvSpPr>
          <p:cNvPr id="3134" name="Google Shape;3134;p153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35" name="Google Shape;3135;p153"/>
          <p:cNvCxnSpPr>
            <a:stCxn id="3134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6" name="Google Shape;3136;p153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37" name="Google Shape;3137;p153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138" name="Google Shape;3138;p153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9" name="Google Shape;3139;p153"/>
          <p:cNvSpPr txBox="1"/>
          <p:nvPr/>
        </p:nvSpPr>
        <p:spPr>
          <a:xfrm>
            <a:off x="429200" y="25222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all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X≍X’, o ∈ Range(M),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140" name="Google Shape;3140;p153"/>
          <p:cNvCxnSpPr/>
          <p:nvPr/>
        </p:nvCxnSpPr>
        <p:spPr>
          <a:xfrm rot="10800000">
            <a:off x="4918275" y="2061263"/>
            <a:ext cx="0" cy="26280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41" name="Google Shape;3141;p153"/>
          <p:cNvSpPr txBox="1"/>
          <p:nvPr/>
        </p:nvSpPr>
        <p:spPr>
          <a:xfrm>
            <a:off x="5021850" y="2007550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Illustration for 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Δ(g) = 1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142" name="Google Shape;3142;p153"/>
          <p:cNvGrpSpPr/>
          <p:nvPr/>
        </p:nvGrpSpPr>
        <p:grpSpPr>
          <a:xfrm>
            <a:off x="4967225" y="2533375"/>
            <a:ext cx="4113725" cy="2309404"/>
            <a:chOff x="4967225" y="2533375"/>
            <a:chExt cx="4113725" cy="2309404"/>
          </a:xfrm>
        </p:grpSpPr>
        <p:pic>
          <p:nvPicPr>
            <p:cNvPr id="3143" name="Google Shape;3143;p153"/>
            <p:cNvPicPr preferRelativeResize="0"/>
            <p:nvPr/>
          </p:nvPicPr>
          <p:blipFill rotWithShape="1">
            <a:blip r:embed="rId3">
              <a:alphaModFix/>
            </a:blip>
            <a:srcRect b="6367" l="0" r="0" t="0"/>
            <a:stretch/>
          </p:blipFill>
          <p:spPr>
            <a:xfrm>
              <a:off x="4967225" y="2533375"/>
              <a:ext cx="4113725" cy="163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4" name="Google Shape;3144;p153"/>
            <p:cNvSpPr txBox="1"/>
            <p:nvPr/>
          </p:nvSpPr>
          <p:spPr>
            <a:xfrm>
              <a:off x="6791058" y="4487279"/>
              <a:ext cx="7026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Google Sans"/>
                  <a:ea typeface="Google Sans"/>
                  <a:cs typeface="Google Sans"/>
                  <a:sym typeface="Google Sans"/>
                </a:rPr>
                <a:t>Value</a:t>
              </a:r>
              <a:endParaRPr b="1"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45" name="Google Shape;3145;p153"/>
            <p:cNvSpPr txBox="1"/>
            <p:nvPr/>
          </p:nvSpPr>
          <p:spPr>
            <a:xfrm>
              <a:off x="7908066" y="2626755"/>
              <a:ext cx="9048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67D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Input X</a:t>
              </a:r>
              <a:endParaRPr b="1" sz="12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46" name="Google Shape;3146;p153"/>
            <p:cNvSpPr txBox="1"/>
            <p:nvPr/>
          </p:nvSpPr>
          <p:spPr>
            <a:xfrm>
              <a:off x="7929072" y="2811280"/>
              <a:ext cx="9513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Input X’</a:t>
              </a:r>
              <a:endParaRPr b="1" sz="1200">
                <a:solidFill>
                  <a:srgbClr val="CC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47" name="Google Shape;3147;p153"/>
            <p:cNvSpPr txBox="1"/>
            <p:nvPr/>
          </p:nvSpPr>
          <p:spPr>
            <a:xfrm>
              <a:off x="6689941" y="4226955"/>
              <a:ext cx="9048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67D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g(X)</a:t>
              </a:r>
              <a:endParaRPr b="1" sz="12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48" name="Google Shape;3148;p153"/>
            <p:cNvSpPr txBox="1"/>
            <p:nvPr/>
          </p:nvSpPr>
          <p:spPr>
            <a:xfrm>
              <a:off x="6485787" y="4226950"/>
              <a:ext cx="60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g(X’)</a:t>
              </a:r>
              <a:endParaRPr/>
            </a:p>
          </p:txBody>
        </p:sp>
      </p:grpSp>
      <p:sp>
        <p:nvSpPr>
          <p:cNvPr id="3149" name="Google Shape;3149;p153"/>
          <p:cNvSpPr txBox="1"/>
          <p:nvPr/>
        </p:nvSpPr>
        <p:spPr>
          <a:xfrm>
            <a:off x="3462213" y="4033225"/>
            <a:ext cx="130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(triangle ineq.)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154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Mechanism: Utility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55" name="Google Shape;3155;p154"/>
          <p:cNvSpPr txBox="1"/>
          <p:nvPr/>
        </p:nvSpPr>
        <p:spPr>
          <a:xfrm>
            <a:off x="1700850" y="2263775"/>
            <a:ext cx="5742300" cy="1658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Utility Measures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b="1" i="1" lang="en" sz="1700">
                <a:latin typeface="Google Sans"/>
                <a:ea typeface="Google Sans"/>
                <a:cs typeface="Google Sans"/>
                <a:sym typeface="Google Sans"/>
              </a:rPr>
              <a:t>Mean Square Error (MSE)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: 𝐄[(output - true)</a:t>
            </a:r>
            <a:r>
              <a:rPr baseline="30000" lang="en" sz="17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○"/>
            </a:pPr>
            <a:r>
              <a:rPr b="1" i="1" lang="en" sz="1700">
                <a:latin typeface="Google Sans"/>
                <a:ea typeface="Google Sans"/>
                <a:cs typeface="Google Sans"/>
                <a:sym typeface="Google Sans"/>
              </a:rPr>
              <a:t>Root Mean Square Error (RMSE)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: √MSE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b="1" i="1" lang="en" sz="1700">
                <a:latin typeface="Google Sans"/>
                <a:ea typeface="Google Sans"/>
                <a:cs typeface="Google Sans"/>
                <a:sym typeface="Google Sans"/>
              </a:rPr>
              <a:t>Mean Absolute Error (MAE)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𝐄[|output - true|]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56" name="Google Shape;3156;p154"/>
          <p:cNvSpPr txBox="1"/>
          <p:nvPr/>
        </p:nvSpPr>
        <p:spPr>
          <a:xfrm>
            <a:off x="1457225" y="4119025"/>
            <a:ext cx="6229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In this tutorial, will mostly compute RMSE since it is easier to deal with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MAE is always ≤ RMSE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57" name="Google Shape;3157;p154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58" name="Google Shape;3158;p154"/>
          <p:cNvCxnSpPr>
            <a:stCxn id="3157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9" name="Google Shape;3159;p154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60" name="Google Shape;3160;p154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161" name="Google Shape;3161;p154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2" name="Google Shape;3162;p154"/>
          <p:cNvSpPr/>
          <p:nvPr/>
        </p:nvSpPr>
        <p:spPr>
          <a:xfrm>
            <a:off x="1668300" y="1380638"/>
            <a:ext cx="58074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Discrete Laplace Mechanism has RMSE =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Δ(g)/ε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155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Mechanism: Utility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8" name="Google Shape;3168;p155"/>
          <p:cNvSpPr txBox="1"/>
          <p:nvPr/>
        </p:nvSpPr>
        <p:spPr>
          <a:xfrm>
            <a:off x="1700850" y="2263775"/>
            <a:ext cx="5742300" cy="1658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Utility Measures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b="1" i="1" lang="en" sz="1700">
                <a:latin typeface="Google Sans"/>
                <a:ea typeface="Google Sans"/>
                <a:cs typeface="Google Sans"/>
                <a:sym typeface="Google Sans"/>
              </a:rPr>
              <a:t>Mean Square Error (MSE)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: 𝐄[(output - true)</a:t>
            </a:r>
            <a:r>
              <a:rPr baseline="30000" lang="en" sz="17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○"/>
            </a:pPr>
            <a:r>
              <a:rPr b="1" i="1" lang="en" sz="1700">
                <a:latin typeface="Google Sans"/>
                <a:ea typeface="Google Sans"/>
                <a:cs typeface="Google Sans"/>
                <a:sym typeface="Google Sans"/>
              </a:rPr>
              <a:t>Root Mean Square Error (RMSE)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: √MSE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b="1" i="1" lang="en" sz="1700">
                <a:latin typeface="Google Sans"/>
                <a:ea typeface="Google Sans"/>
                <a:cs typeface="Google Sans"/>
                <a:sym typeface="Google Sans"/>
              </a:rPr>
              <a:t>Mean Absolute Error (MAE)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𝐄[|output - true|]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9" name="Google Shape;3169;p155"/>
          <p:cNvSpPr txBox="1"/>
          <p:nvPr/>
        </p:nvSpPr>
        <p:spPr>
          <a:xfrm>
            <a:off x="1457225" y="4119025"/>
            <a:ext cx="6229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In this tutorial, will mostly compute RMSE since it is easier to deal with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MAE is always ≤ RMSE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0" name="Google Shape;3170;p155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71" name="Google Shape;3171;p155"/>
          <p:cNvCxnSpPr>
            <a:stCxn id="3170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2" name="Google Shape;3172;p155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73" name="Google Shape;3173;p155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174" name="Google Shape;3174;p155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5" name="Google Shape;3175;p155"/>
          <p:cNvSpPr txBox="1"/>
          <p:nvPr/>
        </p:nvSpPr>
        <p:spPr>
          <a:xfrm>
            <a:off x="7635450" y="1191650"/>
            <a:ext cx="1346700" cy="79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Error does not scale with dataset size!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6" name="Google Shape;3176;p155"/>
          <p:cNvSpPr/>
          <p:nvPr/>
        </p:nvSpPr>
        <p:spPr>
          <a:xfrm>
            <a:off x="1668300" y="1380638"/>
            <a:ext cx="58074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Discrete Laplace Mechanism has RMSE = </a:t>
            </a:r>
            <a:r>
              <a:rPr b="1" lang="en" sz="16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b="1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Δ(g)/ε</a:t>
            </a:r>
            <a:r>
              <a:rPr b="1" lang="en" sz="16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6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156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Noise Addition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82" name="Google Shape;3182;p156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83" name="Google Shape;3183;p156"/>
          <p:cNvCxnSpPr>
            <a:stCxn id="3182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4" name="Google Shape;3184;p156"/>
          <p:cNvSpPr txBox="1"/>
          <p:nvPr/>
        </p:nvSpPr>
        <p:spPr>
          <a:xfrm>
            <a:off x="4837950" y="709300"/>
            <a:ext cx="2326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700"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+ Random Noise</a:t>
            </a:r>
            <a:endParaRPr b="1" sz="1700">
              <a:highlight>
                <a:srgbClr val="A8DAB5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85" name="Google Shape;3185;p156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186" name="Google Shape;3186;p156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87" name="Google Shape;3187;p156"/>
          <p:cNvGrpSpPr/>
          <p:nvPr/>
        </p:nvGrpSpPr>
        <p:grpSpPr>
          <a:xfrm>
            <a:off x="2003700" y="943863"/>
            <a:ext cx="5160600" cy="793800"/>
            <a:chOff x="2003700" y="943863"/>
            <a:chExt cx="5160600" cy="793800"/>
          </a:xfrm>
        </p:grpSpPr>
        <p:sp>
          <p:nvSpPr>
            <p:cNvPr id="3188" name="Google Shape;3188;p156"/>
            <p:cNvSpPr txBox="1"/>
            <p:nvPr/>
          </p:nvSpPr>
          <p:spPr>
            <a:xfrm>
              <a:off x="2003700" y="1332063"/>
              <a:ext cx="5136600" cy="4056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Google Sans"/>
                  <a:ea typeface="Google Sans"/>
                  <a:cs typeface="Google Sans"/>
                  <a:sym typeface="Google Sans"/>
                </a:rPr>
                <a:t>Different noise ⇒ different privacy &amp; utility guarantee</a:t>
              </a:r>
              <a:endParaRPr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189" name="Google Shape;3189;p156"/>
            <p:cNvCxnSpPr>
              <a:stCxn id="3188" idx="3"/>
              <a:endCxn id="3184" idx="3"/>
            </p:cNvCxnSpPr>
            <p:nvPr/>
          </p:nvCxnSpPr>
          <p:spPr>
            <a:xfrm flipH="1" rot="10800000">
              <a:off x="7140300" y="943863"/>
              <a:ext cx="24000" cy="591000"/>
            </a:xfrm>
            <a:prstGeom prst="bentConnector3">
              <a:avLst>
                <a:gd fmla="val 1091563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190" name="Google Shape;3190;p156"/>
          <p:cNvPicPr preferRelativeResize="0"/>
          <p:nvPr/>
        </p:nvPicPr>
        <p:blipFill rotWithShape="1">
          <a:blip r:embed="rId3">
            <a:alphaModFix/>
          </a:blip>
          <a:srcRect b="23699" l="6050" r="0" t="21706"/>
          <a:stretch/>
        </p:blipFill>
        <p:spPr>
          <a:xfrm>
            <a:off x="932375" y="1949851"/>
            <a:ext cx="7082501" cy="2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156"/>
          <p:cNvSpPr txBox="1"/>
          <p:nvPr/>
        </p:nvSpPr>
        <p:spPr>
          <a:xfrm>
            <a:off x="1928400" y="4370750"/>
            <a:ext cx="528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* The random noise has to be hidden from the adversary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57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7" name="Google Shape;3197;p157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98" name="Google Shape;3198;p157"/>
          <p:cNvCxnSpPr>
            <a:stCxn id="3197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9" name="Google Shape;3199;p157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200" name="Google Shape;3200;p157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1" name="Google Shape;3201;p157"/>
          <p:cNvSpPr txBox="1"/>
          <p:nvPr/>
        </p:nvSpPr>
        <p:spPr>
          <a:xfrm>
            <a:off x="6595136" y="4635961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Value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02" name="Google Shape;3202;p157"/>
          <p:cNvCxnSpPr/>
          <p:nvPr/>
        </p:nvCxnSpPr>
        <p:spPr>
          <a:xfrm rot="10800000">
            <a:off x="4433350" y="1942975"/>
            <a:ext cx="0" cy="28035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203" name="Google Shape;3203;p157"/>
          <p:cNvGrpSpPr/>
          <p:nvPr/>
        </p:nvGrpSpPr>
        <p:grpSpPr>
          <a:xfrm>
            <a:off x="5168910" y="1780113"/>
            <a:ext cx="3116897" cy="1008859"/>
            <a:chOff x="5563475" y="2167250"/>
            <a:chExt cx="3116897" cy="1008859"/>
          </a:xfrm>
        </p:grpSpPr>
        <p:sp>
          <p:nvSpPr>
            <p:cNvPr id="3204" name="Google Shape;3204;p157"/>
            <p:cNvSpPr/>
            <p:nvPr/>
          </p:nvSpPr>
          <p:spPr>
            <a:xfrm>
              <a:off x="5563475" y="2167250"/>
              <a:ext cx="30339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Discrete 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integer i,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05" name="Google Shape;3205;p157"/>
            <p:cNvSpPr txBox="1"/>
            <p:nvPr/>
          </p:nvSpPr>
          <p:spPr>
            <a:xfrm>
              <a:off x="5930872" y="2724009"/>
              <a:ext cx="27495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Pr[i = DLap(b)]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-|i|/b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pic>
        <p:nvPicPr>
          <p:cNvPr id="3206" name="Google Shape;320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62" y="3013475"/>
            <a:ext cx="4157325" cy="17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7" name="Google Shape;3207;p157"/>
          <p:cNvSpPr txBox="1"/>
          <p:nvPr/>
        </p:nvSpPr>
        <p:spPr>
          <a:xfrm>
            <a:off x="956275" y="407962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Larger sensitivity ⇒ More Noise Required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08" name="Google Shape;3208;p157"/>
          <p:cNvSpPr txBox="1"/>
          <p:nvPr/>
        </p:nvSpPr>
        <p:spPr>
          <a:xfrm>
            <a:off x="540625" y="2132425"/>
            <a:ext cx="32610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endParaRPr b="1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09" name="Google Shape;3209;p157"/>
          <p:cNvSpPr txBox="1"/>
          <p:nvPr/>
        </p:nvSpPr>
        <p:spPr>
          <a:xfrm>
            <a:off x="956275" y="25483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integer-valued)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10" name="Google Shape;3210;p157"/>
          <p:cNvSpPr txBox="1"/>
          <p:nvPr/>
        </p:nvSpPr>
        <p:spPr>
          <a:xfrm>
            <a:off x="468175" y="3174550"/>
            <a:ext cx="3405900" cy="9288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|g(X) - g(X’)|</a:t>
            </a:r>
            <a:endParaRPr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11" name="Google Shape;3211;p157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12" name="Google Shape;3212;p157"/>
          <p:cNvSpPr/>
          <p:nvPr/>
        </p:nvSpPr>
        <p:spPr>
          <a:xfrm>
            <a:off x="1174925" y="1265050"/>
            <a:ext cx="67941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Range(g) ⊆𝐙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Discrete Laplace Mechanism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13" name="Google Shape;3213;p157"/>
          <p:cNvSpPr txBox="1"/>
          <p:nvPr/>
        </p:nvSpPr>
        <p:spPr>
          <a:xfrm>
            <a:off x="4511223" y="2657963"/>
            <a:ext cx="1049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Probability Mass</a:t>
            </a:r>
            <a:endParaRPr b="1" sz="1200"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158"/>
          <p:cNvGrpSpPr/>
          <p:nvPr/>
        </p:nvGrpSpPr>
        <p:grpSpPr>
          <a:xfrm>
            <a:off x="560425" y="1594725"/>
            <a:ext cx="3315300" cy="885150"/>
            <a:chOff x="560425" y="1594725"/>
            <a:chExt cx="3315300" cy="885150"/>
          </a:xfrm>
        </p:grpSpPr>
        <p:sp>
          <p:nvSpPr>
            <p:cNvPr id="3219" name="Google Shape;3219;p158"/>
            <p:cNvSpPr txBox="1"/>
            <p:nvPr/>
          </p:nvSpPr>
          <p:spPr>
            <a:xfrm>
              <a:off x="560425" y="1594725"/>
              <a:ext cx="3315300" cy="4692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Assumption</a:t>
              </a:r>
              <a:r>
                <a:rPr lang="en" sz="2000">
                  <a:latin typeface="Google Sans"/>
                  <a:ea typeface="Google Sans"/>
                  <a:cs typeface="Google Sans"/>
                  <a:sym typeface="Google Sans"/>
                </a:rPr>
                <a:t>: </a:t>
              </a:r>
              <a:r>
                <a:rPr lang="en" sz="2000">
                  <a:latin typeface="Cambria Math"/>
                  <a:ea typeface="Cambria Math"/>
                  <a:cs typeface="Cambria Math"/>
                  <a:sym typeface="Cambria Math"/>
                </a:rPr>
                <a:t>Range(g) ⊆ 𝐙</a:t>
              </a:r>
              <a:r>
                <a:rPr baseline="30000" lang="en" sz="2000">
                  <a:latin typeface="Cambria Math"/>
                  <a:ea typeface="Cambria Math"/>
                  <a:cs typeface="Cambria Math"/>
                  <a:sym typeface="Cambria Math"/>
                </a:rPr>
                <a:t>d</a:t>
              </a:r>
              <a:endParaRPr b="1" baseline="30000" i="1" sz="2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220" name="Google Shape;3220;p158"/>
            <p:cNvSpPr txBox="1"/>
            <p:nvPr/>
          </p:nvSpPr>
          <p:spPr>
            <a:xfrm>
              <a:off x="976075" y="2010675"/>
              <a:ext cx="2429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(i.e.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g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vector-valued with integer entries)</a:t>
              </a:r>
              <a:endParaRPr b="1" i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3221" name="Google Shape;3221;p158"/>
          <p:cNvCxnSpPr/>
          <p:nvPr/>
        </p:nvCxnSpPr>
        <p:spPr>
          <a:xfrm rot="10800000">
            <a:off x="4280950" y="1581050"/>
            <a:ext cx="0" cy="3222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22" name="Google Shape;3222;p158"/>
          <p:cNvSpPr txBox="1"/>
          <p:nvPr/>
        </p:nvSpPr>
        <p:spPr>
          <a:xfrm>
            <a:off x="632875" y="3816125"/>
            <a:ext cx="3116100" cy="8553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mbria Math"/>
                <a:ea typeface="Cambria Math"/>
                <a:cs typeface="Cambria Math"/>
                <a:sym typeface="Cambria Math"/>
              </a:rPr>
              <a:t>𝓵</a:t>
            </a:r>
            <a:r>
              <a:rPr b="1" baseline="-25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b="1" lang="en" sz="1900">
                <a:latin typeface="Google Sans"/>
                <a:ea typeface="Google Sans"/>
                <a:cs typeface="Google Sans"/>
                <a:sym typeface="Google Sans"/>
              </a:rPr>
              <a:t>-Norm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||v||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 = (|v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 + ... + |v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1/p</a:t>
            </a:r>
            <a:endParaRPr baseline="30000" sz="1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23" name="Google Shape;3223;p158"/>
          <p:cNvSpPr txBox="1"/>
          <p:nvPr/>
        </p:nvSpPr>
        <p:spPr>
          <a:xfrm>
            <a:off x="341200" y="2776850"/>
            <a:ext cx="3716700" cy="928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ambria Math"/>
                <a:ea typeface="Cambria Math"/>
                <a:cs typeface="Cambria Math"/>
                <a:sym typeface="Cambria Math"/>
              </a:rPr>
              <a:t>𝓵</a:t>
            </a:r>
            <a:r>
              <a:rPr b="1"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||g(X) - g(X’)||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endParaRPr baseline="-25000"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24" name="Google Shape;3224;p158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25" name="Google Shape;3225;p158"/>
          <p:cNvCxnSpPr>
            <a:stCxn id="3224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6" name="Google Shape;3226;p158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227" name="Google Shape;3227;p158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8" name="Google Shape;3228;p158"/>
          <p:cNvSpPr txBox="1"/>
          <p:nvPr/>
        </p:nvSpPr>
        <p:spPr>
          <a:xfrm>
            <a:off x="4524375" y="1399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Histogram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3229" name="Google Shape;3229;p158"/>
          <p:cNvGraphicFramePr/>
          <p:nvPr/>
        </p:nvGraphicFramePr>
        <p:xfrm>
          <a:off x="5274900" y="1988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...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230" name="Google Shape;3230;p158"/>
          <p:cNvGrpSpPr/>
          <p:nvPr/>
        </p:nvGrpSpPr>
        <p:grpSpPr>
          <a:xfrm>
            <a:off x="4747650" y="2456975"/>
            <a:ext cx="457500" cy="1458488"/>
            <a:chOff x="4747650" y="2456975"/>
            <a:chExt cx="457500" cy="1458488"/>
          </a:xfrm>
        </p:grpSpPr>
        <p:sp>
          <p:nvSpPr>
            <p:cNvPr id="3231" name="Google Shape;3231;p158"/>
            <p:cNvSpPr txBox="1"/>
            <p:nvPr/>
          </p:nvSpPr>
          <p:spPr>
            <a:xfrm>
              <a:off x="4747650" y="2456975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 sz="1200"/>
            </a:p>
          </p:txBody>
        </p:sp>
        <p:sp>
          <p:nvSpPr>
            <p:cNvPr id="3232" name="Google Shape;3232;p158"/>
            <p:cNvSpPr txBox="1"/>
            <p:nvPr/>
          </p:nvSpPr>
          <p:spPr>
            <a:xfrm>
              <a:off x="4747650" y="2784550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 sz="1200"/>
            </a:p>
          </p:txBody>
        </p:sp>
        <p:sp>
          <p:nvSpPr>
            <p:cNvPr id="3233" name="Google Shape;3233;p158"/>
            <p:cNvSpPr txBox="1"/>
            <p:nvPr/>
          </p:nvSpPr>
          <p:spPr>
            <a:xfrm>
              <a:off x="4747650" y="3515263"/>
              <a:ext cx="45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baseline="-25000" sz="1200"/>
            </a:p>
          </p:txBody>
        </p:sp>
      </p:grpSp>
      <p:sp>
        <p:nvSpPr>
          <p:cNvPr id="3234" name="Google Shape;3234;p158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35" name="Google Shape;3235;p158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Laplace: Multi-Dimension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0" name="Google Shape;3240;p159"/>
          <p:cNvCxnSpPr/>
          <p:nvPr/>
        </p:nvCxnSpPr>
        <p:spPr>
          <a:xfrm rot="10800000">
            <a:off x="4280950" y="1581050"/>
            <a:ext cx="0" cy="3222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41" name="Google Shape;3241;p159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42" name="Google Shape;3242;p159"/>
          <p:cNvCxnSpPr>
            <a:stCxn id="3241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3" name="Google Shape;3243;p159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244" name="Google Shape;3244;p159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5" name="Google Shape;3245;p159"/>
          <p:cNvSpPr txBox="1"/>
          <p:nvPr/>
        </p:nvSpPr>
        <p:spPr>
          <a:xfrm>
            <a:off x="4524375" y="1399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Histogram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6" name="Google Shape;3246;p159"/>
          <p:cNvSpPr/>
          <p:nvPr/>
        </p:nvSpPr>
        <p:spPr>
          <a:xfrm>
            <a:off x="5343440" y="2455067"/>
            <a:ext cx="312900" cy="1133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59"/>
          <p:cNvSpPr txBox="1"/>
          <p:nvPr/>
        </p:nvSpPr>
        <p:spPr>
          <a:xfrm>
            <a:off x="5198842" y="3588448"/>
            <a:ext cx="602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0-50k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8" name="Google Shape;3248;p159"/>
          <p:cNvSpPr/>
          <p:nvPr/>
        </p:nvSpPr>
        <p:spPr>
          <a:xfrm>
            <a:off x="5934233" y="3210792"/>
            <a:ext cx="312900" cy="377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59"/>
          <p:cNvSpPr/>
          <p:nvPr/>
        </p:nvSpPr>
        <p:spPr>
          <a:xfrm>
            <a:off x="6519309" y="2832723"/>
            <a:ext cx="312900" cy="755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59"/>
          <p:cNvSpPr/>
          <p:nvPr/>
        </p:nvSpPr>
        <p:spPr>
          <a:xfrm>
            <a:off x="7104385" y="3205679"/>
            <a:ext cx="312900" cy="377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1" name="Google Shape;3251;p159"/>
          <p:cNvCxnSpPr/>
          <p:nvPr/>
        </p:nvCxnSpPr>
        <p:spPr>
          <a:xfrm>
            <a:off x="5141864" y="3588448"/>
            <a:ext cx="3030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2" name="Google Shape;3252;p159"/>
          <p:cNvSpPr txBox="1"/>
          <p:nvPr/>
        </p:nvSpPr>
        <p:spPr>
          <a:xfrm>
            <a:off x="5781725" y="1817675"/>
            <a:ext cx="1770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Histogram of income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3" name="Google Shape;3253;p159"/>
          <p:cNvSpPr txBox="1"/>
          <p:nvPr/>
        </p:nvSpPr>
        <p:spPr>
          <a:xfrm>
            <a:off x="5789636" y="3588448"/>
            <a:ext cx="602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51-100k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4" name="Google Shape;3254;p159"/>
          <p:cNvSpPr txBox="1"/>
          <p:nvPr/>
        </p:nvSpPr>
        <p:spPr>
          <a:xfrm>
            <a:off x="6313656" y="3593555"/>
            <a:ext cx="724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101-150k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5" name="Google Shape;3255;p159"/>
          <p:cNvSpPr txBox="1"/>
          <p:nvPr/>
        </p:nvSpPr>
        <p:spPr>
          <a:xfrm>
            <a:off x="6904450" y="3593555"/>
            <a:ext cx="724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150-200k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6" name="Google Shape;3256;p159"/>
          <p:cNvSpPr/>
          <p:nvPr/>
        </p:nvSpPr>
        <p:spPr>
          <a:xfrm>
            <a:off x="7689450" y="3379077"/>
            <a:ext cx="312900" cy="209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59"/>
          <p:cNvSpPr txBox="1"/>
          <p:nvPr/>
        </p:nvSpPr>
        <p:spPr>
          <a:xfrm>
            <a:off x="7472150" y="3588417"/>
            <a:ext cx="724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201-250k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8" name="Google Shape;3258;p159"/>
          <p:cNvSpPr txBox="1"/>
          <p:nvPr/>
        </p:nvSpPr>
        <p:spPr>
          <a:xfrm>
            <a:off x="6275250" y="3738825"/>
            <a:ext cx="801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income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59" name="Google Shape;3259;p159"/>
          <p:cNvCxnSpPr/>
          <p:nvPr/>
        </p:nvCxnSpPr>
        <p:spPr>
          <a:xfrm rot="10800000">
            <a:off x="5141864" y="2371648"/>
            <a:ext cx="0" cy="121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0" name="Google Shape;3260;p159"/>
          <p:cNvSpPr txBox="1"/>
          <p:nvPr/>
        </p:nvSpPr>
        <p:spPr>
          <a:xfrm>
            <a:off x="4741375" y="2080400"/>
            <a:ext cx="801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# people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1" name="Google Shape;3261;p159"/>
          <p:cNvSpPr txBox="1"/>
          <p:nvPr/>
        </p:nvSpPr>
        <p:spPr>
          <a:xfrm>
            <a:off x="6002800" y="2136200"/>
            <a:ext cx="287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g(X) = (200, 50, 100, 55, 20)</a:t>
            </a:r>
            <a:endParaRPr/>
          </a:p>
        </p:txBody>
      </p:sp>
      <p:sp>
        <p:nvSpPr>
          <p:cNvPr id="3262" name="Google Shape;3262;p159"/>
          <p:cNvSpPr txBox="1"/>
          <p:nvPr/>
        </p:nvSpPr>
        <p:spPr>
          <a:xfrm>
            <a:off x="560425" y="1594725"/>
            <a:ext cx="33153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r>
              <a:rPr baseline="30000" lang="en" sz="20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63" name="Google Shape;3263;p159"/>
          <p:cNvSpPr txBox="1"/>
          <p:nvPr/>
        </p:nvSpPr>
        <p:spPr>
          <a:xfrm>
            <a:off x="976075" y="20106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vector-valued with integer entries)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4" name="Google Shape;3264;p159"/>
          <p:cNvSpPr txBox="1"/>
          <p:nvPr/>
        </p:nvSpPr>
        <p:spPr>
          <a:xfrm>
            <a:off x="632875" y="3816125"/>
            <a:ext cx="3116100" cy="8553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mbria Math"/>
                <a:ea typeface="Cambria Math"/>
                <a:cs typeface="Cambria Math"/>
                <a:sym typeface="Cambria Math"/>
              </a:rPr>
              <a:t>𝓵</a:t>
            </a:r>
            <a:r>
              <a:rPr b="1" baseline="-25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b="1" lang="en" sz="1900">
                <a:latin typeface="Google Sans"/>
                <a:ea typeface="Google Sans"/>
                <a:cs typeface="Google Sans"/>
                <a:sym typeface="Google Sans"/>
              </a:rPr>
              <a:t>-Norm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||v||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 = (|v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 + ... + |v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1/p</a:t>
            </a:r>
            <a:endParaRPr baseline="30000" sz="1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65" name="Google Shape;3265;p159"/>
          <p:cNvSpPr txBox="1"/>
          <p:nvPr/>
        </p:nvSpPr>
        <p:spPr>
          <a:xfrm>
            <a:off x="341200" y="2776850"/>
            <a:ext cx="3716700" cy="928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ambria Math"/>
                <a:ea typeface="Cambria Math"/>
                <a:cs typeface="Cambria Math"/>
                <a:sym typeface="Cambria Math"/>
              </a:rPr>
              <a:t>𝓵</a:t>
            </a:r>
            <a:r>
              <a:rPr b="1"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||g(X) - g(X’)||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endParaRPr baseline="-25000"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66" name="Google Shape;3266;p159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267" name="Google Shape;3267;p159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Laplace: Multi-Dimension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160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Laplace: Multi-Dimension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73" name="Google Shape;3273;p160"/>
          <p:cNvCxnSpPr/>
          <p:nvPr/>
        </p:nvCxnSpPr>
        <p:spPr>
          <a:xfrm rot="10800000">
            <a:off x="4280950" y="1581050"/>
            <a:ext cx="0" cy="3222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74" name="Google Shape;3274;p160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75" name="Google Shape;3275;p160"/>
          <p:cNvCxnSpPr>
            <a:stCxn id="3274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6" name="Google Shape;3276;p160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277" name="Google Shape;3277;p160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8" name="Google Shape;3278;p160"/>
          <p:cNvSpPr txBox="1"/>
          <p:nvPr/>
        </p:nvSpPr>
        <p:spPr>
          <a:xfrm>
            <a:off x="4524375" y="1399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Histogram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9" name="Google Shape;3279;p160"/>
          <p:cNvSpPr/>
          <p:nvPr/>
        </p:nvSpPr>
        <p:spPr>
          <a:xfrm>
            <a:off x="5343450" y="2479875"/>
            <a:ext cx="312900" cy="11085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60"/>
          <p:cNvSpPr txBox="1"/>
          <p:nvPr/>
        </p:nvSpPr>
        <p:spPr>
          <a:xfrm>
            <a:off x="5198842" y="3588448"/>
            <a:ext cx="602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0-50k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1" name="Google Shape;3281;p160"/>
          <p:cNvSpPr/>
          <p:nvPr/>
        </p:nvSpPr>
        <p:spPr>
          <a:xfrm>
            <a:off x="5934233" y="3210792"/>
            <a:ext cx="312900" cy="377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60"/>
          <p:cNvSpPr/>
          <p:nvPr/>
        </p:nvSpPr>
        <p:spPr>
          <a:xfrm>
            <a:off x="6519300" y="2812438"/>
            <a:ext cx="312900" cy="776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60"/>
          <p:cNvSpPr/>
          <p:nvPr/>
        </p:nvSpPr>
        <p:spPr>
          <a:xfrm>
            <a:off x="7104385" y="3205679"/>
            <a:ext cx="312900" cy="377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4" name="Google Shape;3284;p160"/>
          <p:cNvCxnSpPr/>
          <p:nvPr/>
        </p:nvCxnSpPr>
        <p:spPr>
          <a:xfrm>
            <a:off x="5141864" y="3588448"/>
            <a:ext cx="3030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5" name="Google Shape;3285;p160"/>
          <p:cNvSpPr txBox="1"/>
          <p:nvPr/>
        </p:nvSpPr>
        <p:spPr>
          <a:xfrm>
            <a:off x="5781725" y="1817675"/>
            <a:ext cx="1770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Histogram of income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6" name="Google Shape;3286;p160"/>
          <p:cNvSpPr txBox="1"/>
          <p:nvPr/>
        </p:nvSpPr>
        <p:spPr>
          <a:xfrm>
            <a:off x="5789636" y="3588448"/>
            <a:ext cx="602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51-100k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7" name="Google Shape;3287;p160"/>
          <p:cNvSpPr txBox="1"/>
          <p:nvPr/>
        </p:nvSpPr>
        <p:spPr>
          <a:xfrm>
            <a:off x="6313656" y="3593555"/>
            <a:ext cx="724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101-150k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8" name="Google Shape;3288;p160"/>
          <p:cNvSpPr txBox="1"/>
          <p:nvPr/>
        </p:nvSpPr>
        <p:spPr>
          <a:xfrm>
            <a:off x="6904450" y="3593555"/>
            <a:ext cx="724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150-200k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9" name="Google Shape;3289;p160"/>
          <p:cNvSpPr/>
          <p:nvPr/>
        </p:nvSpPr>
        <p:spPr>
          <a:xfrm>
            <a:off x="7689450" y="3379077"/>
            <a:ext cx="312900" cy="209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160"/>
          <p:cNvSpPr txBox="1"/>
          <p:nvPr/>
        </p:nvSpPr>
        <p:spPr>
          <a:xfrm>
            <a:off x="7472150" y="3588417"/>
            <a:ext cx="724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201-250k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1" name="Google Shape;3291;p160"/>
          <p:cNvSpPr txBox="1"/>
          <p:nvPr/>
        </p:nvSpPr>
        <p:spPr>
          <a:xfrm>
            <a:off x="6275250" y="3738825"/>
            <a:ext cx="801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income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92" name="Google Shape;3292;p160"/>
          <p:cNvCxnSpPr/>
          <p:nvPr/>
        </p:nvCxnSpPr>
        <p:spPr>
          <a:xfrm rot="10800000">
            <a:off x="5141864" y="2371648"/>
            <a:ext cx="0" cy="121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3" name="Google Shape;3293;p160"/>
          <p:cNvSpPr txBox="1"/>
          <p:nvPr/>
        </p:nvSpPr>
        <p:spPr>
          <a:xfrm>
            <a:off x="4741375" y="2080400"/>
            <a:ext cx="801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# people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4" name="Google Shape;3294;p160"/>
          <p:cNvSpPr/>
          <p:nvPr/>
        </p:nvSpPr>
        <p:spPr>
          <a:xfrm>
            <a:off x="4524375" y="4110375"/>
            <a:ext cx="2200200" cy="6252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Changing a row effects two buckets by ≤ 1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5" name="Google Shape;3295;p160"/>
          <p:cNvSpPr txBox="1"/>
          <p:nvPr/>
        </p:nvSpPr>
        <p:spPr>
          <a:xfrm>
            <a:off x="6002800" y="2136200"/>
            <a:ext cx="29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g(X) = (</a:t>
            </a:r>
            <a:r>
              <a:rPr b="1" lang="en" sz="17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199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50, </a:t>
            </a:r>
            <a:r>
              <a:rPr b="1" lang="en" sz="17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101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55, 20)</a:t>
            </a:r>
            <a:endParaRPr/>
          </a:p>
        </p:txBody>
      </p:sp>
      <p:grpSp>
        <p:nvGrpSpPr>
          <p:cNvPr id="3296" name="Google Shape;3296;p160"/>
          <p:cNvGrpSpPr/>
          <p:nvPr/>
        </p:nvGrpSpPr>
        <p:grpSpPr>
          <a:xfrm>
            <a:off x="6832188" y="4177525"/>
            <a:ext cx="1701088" cy="446400"/>
            <a:chOff x="6832188" y="4177525"/>
            <a:chExt cx="1701088" cy="446400"/>
          </a:xfrm>
        </p:grpSpPr>
        <p:sp>
          <p:nvSpPr>
            <p:cNvPr id="3297" name="Google Shape;3297;p160"/>
            <p:cNvSpPr/>
            <p:nvPr/>
          </p:nvSpPr>
          <p:spPr>
            <a:xfrm>
              <a:off x="7418175" y="4177525"/>
              <a:ext cx="1115100" cy="446400"/>
            </a:xfrm>
            <a:prstGeom prst="rect">
              <a:avLst/>
            </a:prstGeom>
            <a:solidFill>
              <a:srgbClr val="F6AEA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Δ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(g) ≤ 2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298" name="Google Shape;3298;p160"/>
            <p:cNvSpPr/>
            <p:nvPr/>
          </p:nvSpPr>
          <p:spPr>
            <a:xfrm>
              <a:off x="6832188" y="4223725"/>
              <a:ext cx="457500" cy="40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9" name="Google Shape;3299;p160"/>
          <p:cNvSpPr txBox="1"/>
          <p:nvPr/>
        </p:nvSpPr>
        <p:spPr>
          <a:xfrm>
            <a:off x="560425" y="1594725"/>
            <a:ext cx="33153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r>
              <a:rPr baseline="30000" lang="en" sz="20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00" name="Google Shape;3300;p160"/>
          <p:cNvSpPr txBox="1"/>
          <p:nvPr/>
        </p:nvSpPr>
        <p:spPr>
          <a:xfrm>
            <a:off x="976075" y="20106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vector-valued with integer entries)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1" name="Google Shape;3301;p160"/>
          <p:cNvSpPr txBox="1"/>
          <p:nvPr/>
        </p:nvSpPr>
        <p:spPr>
          <a:xfrm>
            <a:off x="632875" y="3816125"/>
            <a:ext cx="3116100" cy="8553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mbria Math"/>
                <a:ea typeface="Cambria Math"/>
                <a:cs typeface="Cambria Math"/>
                <a:sym typeface="Cambria Math"/>
              </a:rPr>
              <a:t>𝓵</a:t>
            </a:r>
            <a:r>
              <a:rPr b="1" baseline="-25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b="1" lang="en" sz="1900">
                <a:latin typeface="Google Sans"/>
                <a:ea typeface="Google Sans"/>
                <a:cs typeface="Google Sans"/>
                <a:sym typeface="Google Sans"/>
              </a:rPr>
              <a:t>-Norm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||v||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 = (|v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 + ... + |v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1/p</a:t>
            </a:r>
            <a:endParaRPr baseline="30000" sz="1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02" name="Google Shape;3302;p160"/>
          <p:cNvSpPr txBox="1"/>
          <p:nvPr/>
        </p:nvSpPr>
        <p:spPr>
          <a:xfrm>
            <a:off x="341200" y="2776850"/>
            <a:ext cx="3716700" cy="928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ambria Math"/>
                <a:ea typeface="Cambria Math"/>
                <a:cs typeface="Cambria Math"/>
                <a:sym typeface="Cambria Math"/>
              </a:rPr>
              <a:t>𝓵</a:t>
            </a:r>
            <a:r>
              <a:rPr b="1"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||g(X) - g(X’)||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endParaRPr baseline="-25000"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03" name="Google Shape;3303;p160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8" name="Google Shape;3308;p161"/>
          <p:cNvCxnSpPr/>
          <p:nvPr/>
        </p:nvCxnSpPr>
        <p:spPr>
          <a:xfrm rot="10800000">
            <a:off x="4280950" y="1581050"/>
            <a:ext cx="0" cy="3222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09" name="Google Shape;3309;p161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310" name="Google Shape;3310;p161"/>
          <p:cNvCxnSpPr>
            <a:stCxn id="3309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1" name="Google Shape;3311;p161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</a:t>
            </a: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="1" baseline="-25000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(g)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/ε)</a:t>
            </a:r>
            <a:r>
              <a:rPr b="1" baseline="30000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⛒d</a:t>
            </a:r>
            <a:endParaRPr b="1" baseline="30000" sz="17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12" name="Google Shape;3312;p161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313" name="Google Shape;3313;p161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4" name="Google Shape;3314;p161"/>
          <p:cNvSpPr txBox="1"/>
          <p:nvPr/>
        </p:nvSpPr>
        <p:spPr>
          <a:xfrm>
            <a:off x="4524375" y="1399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Histogram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5" name="Google Shape;3315;p161"/>
          <p:cNvSpPr/>
          <p:nvPr/>
        </p:nvSpPr>
        <p:spPr>
          <a:xfrm>
            <a:off x="5343450" y="2479875"/>
            <a:ext cx="312900" cy="11085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61"/>
          <p:cNvSpPr txBox="1"/>
          <p:nvPr/>
        </p:nvSpPr>
        <p:spPr>
          <a:xfrm>
            <a:off x="5198842" y="3588448"/>
            <a:ext cx="602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0-50k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7" name="Google Shape;3317;p161"/>
          <p:cNvSpPr/>
          <p:nvPr/>
        </p:nvSpPr>
        <p:spPr>
          <a:xfrm>
            <a:off x="5934233" y="3210792"/>
            <a:ext cx="312900" cy="377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61"/>
          <p:cNvSpPr/>
          <p:nvPr/>
        </p:nvSpPr>
        <p:spPr>
          <a:xfrm>
            <a:off x="6519300" y="2812438"/>
            <a:ext cx="312900" cy="776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61"/>
          <p:cNvSpPr/>
          <p:nvPr/>
        </p:nvSpPr>
        <p:spPr>
          <a:xfrm>
            <a:off x="7104385" y="3205679"/>
            <a:ext cx="312900" cy="377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0" name="Google Shape;3320;p161"/>
          <p:cNvCxnSpPr/>
          <p:nvPr/>
        </p:nvCxnSpPr>
        <p:spPr>
          <a:xfrm>
            <a:off x="5141864" y="3588448"/>
            <a:ext cx="3030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1" name="Google Shape;3321;p161"/>
          <p:cNvSpPr txBox="1"/>
          <p:nvPr/>
        </p:nvSpPr>
        <p:spPr>
          <a:xfrm>
            <a:off x="5781725" y="1817675"/>
            <a:ext cx="1770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Histogram of income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2" name="Google Shape;3322;p161"/>
          <p:cNvSpPr txBox="1"/>
          <p:nvPr/>
        </p:nvSpPr>
        <p:spPr>
          <a:xfrm>
            <a:off x="5789636" y="3588448"/>
            <a:ext cx="602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51-100k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3" name="Google Shape;3323;p161"/>
          <p:cNvSpPr txBox="1"/>
          <p:nvPr/>
        </p:nvSpPr>
        <p:spPr>
          <a:xfrm>
            <a:off x="6313656" y="3593555"/>
            <a:ext cx="724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101-150k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4" name="Google Shape;3324;p161"/>
          <p:cNvSpPr txBox="1"/>
          <p:nvPr/>
        </p:nvSpPr>
        <p:spPr>
          <a:xfrm>
            <a:off x="6904450" y="3593555"/>
            <a:ext cx="724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150-200k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5" name="Google Shape;3325;p161"/>
          <p:cNvSpPr/>
          <p:nvPr/>
        </p:nvSpPr>
        <p:spPr>
          <a:xfrm>
            <a:off x="7689450" y="3379077"/>
            <a:ext cx="312900" cy="2094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161"/>
          <p:cNvSpPr txBox="1"/>
          <p:nvPr/>
        </p:nvSpPr>
        <p:spPr>
          <a:xfrm>
            <a:off x="7472150" y="3588417"/>
            <a:ext cx="724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201-250k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7" name="Google Shape;3327;p161"/>
          <p:cNvSpPr txBox="1"/>
          <p:nvPr/>
        </p:nvSpPr>
        <p:spPr>
          <a:xfrm>
            <a:off x="6275250" y="3738825"/>
            <a:ext cx="801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income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328" name="Google Shape;3328;p161"/>
          <p:cNvCxnSpPr/>
          <p:nvPr/>
        </p:nvCxnSpPr>
        <p:spPr>
          <a:xfrm rot="10800000">
            <a:off x="5141864" y="2371648"/>
            <a:ext cx="0" cy="121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9" name="Google Shape;3329;p161"/>
          <p:cNvSpPr txBox="1"/>
          <p:nvPr/>
        </p:nvSpPr>
        <p:spPr>
          <a:xfrm>
            <a:off x="4741375" y="2080400"/>
            <a:ext cx="801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# people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0" name="Google Shape;3330;p161"/>
          <p:cNvSpPr/>
          <p:nvPr/>
        </p:nvSpPr>
        <p:spPr>
          <a:xfrm>
            <a:off x="4524375" y="4110375"/>
            <a:ext cx="2200200" cy="6252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Changing a row effects two buckets by ≤ 1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1" name="Google Shape;3331;p161"/>
          <p:cNvSpPr txBox="1"/>
          <p:nvPr/>
        </p:nvSpPr>
        <p:spPr>
          <a:xfrm>
            <a:off x="6002800" y="2136200"/>
            <a:ext cx="29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g(X) = (199, 50, 101, 55, 20)</a:t>
            </a:r>
            <a:endParaRPr/>
          </a:p>
        </p:txBody>
      </p:sp>
      <p:sp>
        <p:nvSpPr>
          <p:cNvPr id="3332" name="Google Shape;3332;p161"/>
          <p:cNvSpPr/>
          <p:nvPr/>
        </p:nvSpPr>
        <p:spPr>
          <a:xfrm>
            <a:off x="6832188" y="4223725"/>
            <a:ext cx="4575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161"/>
          <p:cNvSpPr txBox="1"/>
          <p:nvPr/>
        </p:nvSpPr>
        <p:spPr>
          <a:xfrm>
            <a:off x="7076250" y="873600"/>
            <a:ext cx="19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Use 𝓵</a:t>
            </a:r>
            <a:r>
              <a:rPr baseline="-25000"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Each coordinate is independent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4" name="Google Shape;3334;p161"/>
          <p:cNvSpPr txBox="1"/>
          <p:nvPr/>
        </p:nvSpPr>
        <p:spPr>
          <a:xfrm>
            <a:off x="560425" y="1594725"/>
            <a:ext cx="33153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r>
              <a:rPr baseline="30000" lang="en" sz="20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35" name="Google Shape;3335;p161"/>
          <p:cNvSpPr txBox="1"/>
          <p:nvPr/>
        </p:nvSpPr>
        <p:spPr>
          <a:xfrm>
            <a:off x="976075" y="20106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vector-valued with integer entries)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6" name="Google Shape;3336;p161"/>
          <p:cNvSpPr txBox="1"/>
          <p:nvPr/>
        </p:nvSpPr>
        <p:spPr>
          <a:xfrm>
            <a:off x="632875" y="3816125"/>
            <a:ext cx="3116100" cy="8553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mbria Math"/>
                <a:ea typeface="Cambria Math"/>
                <a:cs typeface="Cambria Math"/>
                <a:sym typeface="Cambria Math"/>
              </a:rPr>
              <a:t>𝓵</a:t>
            </a:r>
            <a:r>
              <a:rPr b="1" baseline="-25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b="1" lang="en" sz="1900">
                <a:latin typeface="Google Sans"/>
                <a:ea typeface="Google Sans"/>
                <a:cs typeface="Google Sans"/>
                <a:sym typeface="Google Sans"/>
              </a:rPr>
              <a:t>-Norm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||v||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 = (|v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 + ... + |v</a:t>
            </a:r>
            <a:r>
              <a:rPr baseline="-25000" lang="en" sz="19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|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19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aseline="30000" lang="en" sz="1900">
                <a:latin typeface="Cambria Math"/>
                <a:ea typeface="Cambria Math"/>
                <a:cs typeface="Cambria Math"/>
                <a:sym typeface="Cambria Math"/>
              </a:rPr>
              <a:t>1/p</a:t>
            </a:r>
            <a:endParaRPr baseline="30000" sz="1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37" name="Google Shape;3337;p161"/>
          <p:cNvSpPr txBox="1"/>
          <p:nvPr/>
        </p:nvSpPr>
        <p:spPr>
          <a:xfrm>
            <a:off x="341200" y="2776850"/>
            <a:ext cx="3716700" cy="928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ambria Math"/>
                <a:ea typeface="Cambria Math"/>
                <a:cs typeface="Cambria Math"/>
                <a:sym typeface="Cambria Math"/>
              </a:rPr>
              <a:t>𝓵</a:t>
            </a:r>
            <a:r>
              <a:rPr b="1"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||g(X) - g(X’)||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endParaRPr baseline="-25000"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38" name="Google Shape;3338;p161"/>
          <p:cNvSpPr/>
          <p:nvPr/>
        </p:nvSpPr>
        <p:spPr>
          <a:xfrm>
            <a:off x="7418175" y="4177525"/>
            <a:ext cx="1115100" cy="4464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(g) ≤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9" name="Google Shape;3339;p161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Laplace: Multi-Dimension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Query-Answering System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9" name="Google Shape;339;p27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40" name="Google Shape;340;p27"/>
          <p:cNvCxnSpPr>
            <a:stCxn id="341" idx="3"/>
            <a:endCxn id="339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7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27"/>
          <p:cNvSpPr txBox="1"/>
          <p:nvPr/>
        </p:nvSpPr>
        <p:spPr>
          <a:xfrm>
            <a:off x="4409600" y="1482950"/>
            <a:ext cx="1308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Queries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6934325" y="2161100"/>
            <a:ext cx="112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Queries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Answers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45" name="Google Shape;345;p27"/>
          <p:cNvCxnSpPr>
            <a:stCxn id="339" idx="3"/>
            <a:endCxn id="344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46" name="Google Shape;346;p27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162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345" name="Google Shape;3345;p162"/>
          <p:cNvCxnSpPr>
            <a:stCxn id="3344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6" name="Google Shape;3346;p162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</a:t>
            </a:r>
            <a:r>
              <a:rPr b="1" baseline="-25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(g)/ε)</a:t>
            </a:r>
            <a:r>
              <a:rPr b="1" baseline="30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⛒d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47" name="Google Shape;3347;p162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348" name="Google Shape;3348;p162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9" name="Google Shape;3349;p162"/>
          <p:cNvSpPr/>
          <p:nvPr/>
        </p:nvSpPr>
        <p:spPr>
          <a:xfrm>
            <a:off x="1174950" y="1331725"/>
            <a:ext cx="67941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Range(g) ⊆𝐙</a:t>
            </a:r>
            <a:r>
              <a:rPr baseline="30000" lang="en" sz="16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Discrete Laplace Mechanism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0" name="Google Shape;3350;p162"/>
          <p:cNvSpPr txBox="1"/>
          <p:nvPr/>
        </p:nvSpPr>
        <p:spPr>
          <a:xfrm>
            <a:off x="471025" y="2900625"/>
            <a:ext cx="8301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 		= 	ln(Pr[M(X) = o] / Pr[M(X’) = o])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ln(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∏</a:t>
            </a:r>
            <a:r>
              <a:rPr baseline="-25000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i∈[d]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exp(-|o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g(X)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| / b) / exp(-|o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g(X’)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| / b)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∑</a:t>
            </a:r>
            <a:r>
              <a:rPr baseline="-25000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i∈[d]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(|o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g(X’)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| - |o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g(X)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|) / b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	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∑</a:t>
            </a:r>
            <a:r>
              <a:rPr baseline="-25000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i∈[d]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|g(X)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g(X’)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| / b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	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||g(X) - g(X’)||</a:t>
            </a:r>
            <a:r>
              <a:rPr baseline="-25000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600">
              <a:solidFill>
                <a:schemeClr val="dk1"/>
              </a:solidFill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	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aseline="-25000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(g)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/ b	= ε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51" name="Google Shape;3351;p162"/>
          <p:cNvSpPr txBox="1"/>
          <p:nvPr/>
        </p:nvSpPr>
        <p:spPr>
          <a:xfrm>
            <a:off x="256175" y="2114050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2" name="Google Shape;3352;p162"/>
          <p:cNvSpPr txBox="1"/>
          <p:nvPr/>
        </p:nvSpPr>
        <p:spPr>
          <a:xfrm>
            <a:off x="7860600" y="42785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3" name="Google Shape;3353;p162"/>
          <p:cNvSpPr txBox="1"/>
          <p:nvPr/>
        </p:nvSpPr>
        <p:spPr>
          <a:xfrm>
            <a:off x="1301425" y="2133100"/>
            <a:ext cx="204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 = Δ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(g)/ε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  </a:t>
            </a:r>
            <a:endParaRPr/>
          </a:p>
        </p:txBody>
      </p:sp>
      <p:sp>
        <p:nvSpPr>
          <p:cNvPr id="3354" name="Google Shape;3354;p162"/>
          <p:cNvSpPr txBox="1"/>
          <p:nvPr/>
        </p:nvSpPr>
        <p:spPr>
          <a:xfrm>
            <a:off x="429200" y="25222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all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X≍X’, o ∈ Range(M),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55" name="Google Shape;3355;p162"/>
          <p:cNvSpPr txBox="1"/>
          <p:nvPr/>
        </p:nvSpPr>
        <p:spPr>
          <a:xfrm>
            <a:off x="5233863" y="3814150"/>
            <a:ext cx="130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(triangle ineq.)</a:t>
            </a:r>
            <a:endParaRPr sz="1100"/>
          </a:p>
        </p:txBody>
      </p:sp>
      <p:sp>
        <p:nvSpPr>
          <p:cNvPr id="3356" name="Google Shape;3356;p162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Laplace: Multi-Dimension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p163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Discrete 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62" name="Google Shape;3362;p163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363" name="Google Shape;3363;p163"/>
          <p:cNvCxnSpPr>
            <a:stCxn id="3362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4" name="Google Shape;3364;p163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365" name="Google Shape;3365;p163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6" name="Google Shape;3366;p163"/>
          <p:cNvCxnSpPr/>
          <p:nvPr/>
        </p:nvCxnSpPr>
        <p:spPr>
          <a:xfrm rot="10800000">
            <a:off x="4433350" y="1942975"/>
            <a:ext cx="0" cy="28035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367" name="Google Shape;3367;p163"/>
          <p:cNvGrpSpPr/>
          <p:nvPr/>
        </p:nvGrpSpPr>
        <p:grpSpPr>
          <a:xfrm>
            <a:off x="5168910" y="1780113"/>
            <a:ext cx="3116897" cy="1008859"/>
            <a:chOff x="5563475" y="2167250"/>
            <a:chExt cx="3116897" cy="1008859"/>
          </a:xfrm>
        </p:grpSpPr>
        <p:sp>
          <p:nvSpPr>
            <p:cNvPr id="3368" name="Google Shape;3368;p163"/>
            <p:cNvSpPr/>
            <p:nvPr/>
          </p:nvSpPr>
          <p:spPr>
            <a:xfrm>
              <a:off x="5563475" y="2167250"/>
              <a:ext cx="30339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Discrete 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integer i,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69" name="Google Shape;3369;p163"/>
            <p:cNvSpPr txBox="1"/>
            <p:nvPr/>
          </p:nvSpPr>
          <p:spPr>
            <a:xfrm>
              <a:off x="5930872" y="2724009"/>
              <a:ext cx="27495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Pr[i = DLap(b)]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-|i|/b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3370" name="Google Shape;3370;p163"/>
          <p:cNvSpPr txBox="1"/>
          <p:nvPr/>
        </p:nvSpPr>
        <p:spPr>
          <a:xfrm>
            <a:off x="956275" y="407962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Larger sensitivity ⇒ More Noise Required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71" name="Google Shape;3371;p163"/>
          <p:cNvSpPr txBox="1"/>
          <p:nvPr/>
        </p:nvSpPr>
        <p:spPr>
          <a:xfrm>
            <a:off x="540625" y="2132425"/>
            <a:ext cx="32610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𝐙</a:t>
            </a:r>
            <a:endParaRPr b="1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72" name="Google Shape;3372;p163"/>
          <p:cNvSpPr txBox="1"/>
          <p:nvPr/>
        </p:nvSpPr>
        <p:spPr>
          <a:xfrm>
            <a:off x="956275" y="25483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integer-valued)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73" name="Google Shape;3373;p163"/>
          <p:cNvSpPr txBox="1"/>
          <p:nvPr/>
        </p:nvSpPr>
        <p:spPr>
          <a:xfrm>
            <a:off x="468175" y="3174550"/>
            <a:ext cx="3405900" cy="9288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Sensitivity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Δ(g) = max</a:t>
            </a:r>
            <a:r>
              <a:rPr baseline="-25000" lang="en" sz="2100"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2100">
                <a:latin typeface="Cambria Math"/>
                <a:ea typeface="Cambria Math"/>
                <a:cs typeface="Cambria Math"/>
                <a:sym typeface="Cambria Math"/>
              </a:rPr>
              <a:t> |g(X) - g(X’)|</a:t>
            </a:r>
            <a:endParaRPr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74" name="Google Shape;3374;p163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DLap(Δ(g)/ε)</a:t>
            </a:r>
            <a:endParaRPr b="1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75" name="Google Shape;3375;p163"/>
          <p:cNvSpPr/>
          <p:nvPr/>
        </p:nvSpPr>
        <p:spPr>
          <a:xfrm>
            <a:off x="1174925" y="1265050"/>
            <a:ext cx="67941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Range(g) ⊆𝐙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Discrete Laplace Mechanism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76" name="Google Shape;3376;p163"/>
          <p:cNvGrpSpPr/>
          <p:nvPr/>
        </p:nvGrpSpPr>
        <p:grpSpPr>
          <a:xfrm>
            <a:off x="3801750" y="2366900"/>
            <a:ext cx="5233500" cy="2264400"/>
            <a:chOff x="3801750" y="2366900"/>
            <a:chExt cx="5233500" cy="2264400"/>
          </a:xfrm>
        </p:grpSpPr>
        <p:sp>
          <p:nvSpPr>
            <p:cNvPr id="3377" name="Google Shape;3377;p163"/>
            <p:cNvSpPr txBox="1"/>
            <p:nvPr/>
          </p:nvSpPr>
          <p:spPr>
            <a:xfrm>
              <a:off x="4694250" y="2949500"/>
              <a:ext cx="4341000" cy="16818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Google Sans"/>
                <a:buChar char="●"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Necessary!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Google Sans"/>
                <a:buChar char="●"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If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g(X) = 0.1, g(X’) = 0.2</a:t>
              </a:r>
              <a:endParaRPr sz="1600"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-330200" lvl="1" marL="9144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Google Sans"/>
                <a:buChar char="○"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Noise added is integer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330200" lvl="1" marL="9144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Google Sans"/>
                <a:buChar char="○"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Doesn’t change the fractional part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330200" lvl="1" marL="9144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Google Sans"/>
                <a:buChar char="○"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Adversary can tell exactly which dataset it comes from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378" name="Google Shape;3378;p163"/>
            <p:cNvCxnSpPr>
              <a:stCxn id="3377" idx="1"/>
              <a:endCxn id="3371" idx="3"/>
            </p:cNvCxnSpPr>
            <p:nvPr/>
          </p:nvCxnSpPr>
          <p:spPr>
            <a:xfrm rot="10800000">
              <a:off x="3801750" y="2366900"/>
              <a:ext cx="892500" cy="1423500"/>
            </a:xfrm>
            <a:prstGeom prst="bentConnector3">
              <a:avLst>
                <a:gd fmla="val 50007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164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Probability Review II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16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89" name="Google Shape;3389;p165"/>
          <p:cNvGrpSpPr/>
          <p:nvPr/>
        </p:nvGrpSpPr>
        <p:grpSpPr>
          <a:xfrm>
            <a:off x="411925" y="915600"/>
            <a:ext cx="3285902" cy="815850"/>
            <a:chOff x="411925" y="915600"/>
            <a:chExt cx="3285902" cy="815850"/>
          </a:xfrm>
        </p:grpSpPr>
        <p:sp>
          <p:nvSpPr>
            <p:cNvPr id="3390" name="Google Shape;3390;p165"/>
            <p:cNvSpPr txBox="1"/>
            <p:nvPr/>
          </p:nvSpPr>
          <p:spPr>
            <a:xfrm>
              <a:off x="467427" y="1300350"/>
              <a:ext cx="323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X =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random number in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[0, 1]</a:t>
              </a:r>
              <a:endParaRPr sz="13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391" name="Google Shape;3391;p165"/>
            <p:cNvSpPr txBox="1"/>
            <p:nvPr/>
          </p:nvSpPr>
          <p:spPr>
            <a:xfrm>
              <a:off x="411925" y="915600"/>
              <a:ext cx="1761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600">
                  <a:latin typeface="Google Sans"/>
                  <a:ea typeface="Google Sans"/>
                  <a:cs typeface="Google Sans"/>
                  <a:sym typeface="Google Sans"/>
                </a:rPr>
                <a:t>Random Variable</a:t>
              </a:r>
              <a:endParaRPr i="1" sz="1300"/>
            </a:p>
          </p:txBody>
        </p:sp>
      </p:grpSp>
      <p:sp>
        <p:nvSpPr>
          <p:cNvPr id="3392" name="Google Shape;3392;p165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supp(X) = [0,1]</a:t>
            </a:r>
            <a:endParaRPr sz="1100"/>
          </a:p>
        </p:txBody>
      </p:sp>
      <p:grpSp>
        <p:nvGrpSpPr>
          <p:cNvPr id="3393" name="Google Shape;3393;p165"/>
          <p:cNvGrpSpPr/>
          <p:nvPr/>
        </p:nvGrpSpPr>
        <p:grpSpPr>
          <a:xfrm>
            <a:off x="3667675" y="837025"/>
            <a:ext cx="5431999" cy="2448838"/>
            <a:chOff x="3667675" y="837025"/>
            <a:chExt cx="5431999" cy="2448838"/>
          </a:xfrm>
        </p:grpSpPr>
        <p:grpSp>
          <p:nvGrpSpPr>
            <p:cNvPr id="3394" name="Google Shape;3394;p165"/>
            <p:cNvGrpSpPr/>
            <p:nvPr/>
          </p:nvGrpSpPr>
          <p:grpSpPr>
            <a:xfrm>
              <a:off x="3667675" y="837025"/>
              <a:ext cx="5431999" cy="2448838"/>
              <a:chOff x="3667675" y="837025"/>
              <a:chExt cx="5431999" cy="2448838"/>
            </a:xfrm>
          </p:grpSpPr>
          <p:sp>
            <p:nvSpPr>
              <p:cNvPr id="3395" name="Google Shape;3395;p165"/>
              <p:cNvSpPr txBox="1"/>
              <p:nvPr/>
            </p:nvSpPr>
            <p:spPr>
              <a:xfrm>
                <a:off x="3667675" y="837025"/>
                <a:ext cx="1761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Probability Density</a:t>
                </a:r>
                <a:endParaRPr sz="1100"/>
              </a:p>
            </p:txBody>
          </p:sp>
          <p:sp>
            <p:nvSpPr>
              <p:cNvPr id="3396" name="Google Shape;3396;p165"/>
              <p:cNvSpPr txBox="1"/>
              <p:nvPr/>
            </p:nvSpPr>
            <p:spPr>
              <a:xfrm>
                <a:off x="8100374" y="2723662"/>
                <a:ext cx="999300" cy="40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highlight>
                      <a:srgbClr val="FFFFFF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Outcome</a:t>
                </a:r>
                <a:endParaRPr sz="1100">
                  <a:highlight>
                    <a:srgbClr val="FFFFFF"/>
                  </a:highlight>
                </a:endParaRPr>
              </a:p>
            </p:txBody>
          </p:sp>
          <p:sp>
            <p:nvSpPr>
              <p:cNvPr id="3397" name="Google Shape;3397;p165"/>
              <p:cNvSpPr txBox="1"/>
              <p:nvPr/>
            </p:nvSpPr>
            <p:spPr>
              <a:xfrm>
                <a:off x="5335769" y="2885663"/>
                <a:ext cx="331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0</a:t>
                </a:r>
                <a:endParaRPr sz="1100"/>
              </a:p>
            </p:txBody>
          </p:sp>
          <p:pic>
            <p:nvPicPr>
              <p:cNvPr id="3398" name="Google Shape;3398;p1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672175" y="1237225"/>
                <a:ext cx="3230399" cy="17001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99" name="Google Shape;3399;p165"/>
              <p:cNvSpPr txBox="1"/>
              <p:nvPr/>
            </p:nvSpPr>
            <p:spPr>
              <a:xfrm>
                <a:off x="4200752" y="1358400"/>
                <a:ext cx="633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Google Sans"/>
                    <a:ea typeface="Google Sans"/>
                    <a:cs typeface="Google Sans"/>
                    <a:sym typeface="Google Sans"/>
                  </a:rPr>
                  <a:t>1</a:t>
                </a:r>
                <a:endParaRPr sz="1200"/>
              </a:p>
            </p:txBody>
          </p:sp>
          <p:sp>
            <p:nvSpPr>
              <p:cNvPr id="3400" name="Google Shape;3400;p165"/>
              <p:cNvSpPr txBox="1"/>
              <p:nvPr/>
            </p:nvSpPr>
            <p:spPr>
              <a:xfrm>
                <a:off x="6926444" y="2885663"/>
                <a:ext cx="331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1</a:t>
                </a:r>
                <a:endParaRPr sz="1100"/>
              </a:p>
            </p:txBody>
          </p:sp>
        </p:grpSp>
        <p:cxnSp>
          <p:nvCxnSpPr>
            <p:cNvPr id="3401" name="Google Shape;3401;p165"/>
            <p:cNvCxnSpPr/>
            <p:nvPr/>
          </p:nvCxnSpPr>
          <p:spPr>
            <a:xfrm>
              <a:off x="4667250" y="1543050"/>
              <a:ext cx="9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02" name="Google Shape;3402;p165"/>
          <p:cNvSpPr/>
          <p:nvPr/>
        </p:nvSpPr>
        <p:spPr>
          <a:xfrm>
            <a:off x="4357775" y="3407863"/>
            <a:ext cx="38592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Notation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(c)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= Probability Density at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c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403" name="Google Shape;3403;p165"/>
          <p:cNvGrpSpPr/>
          <p:nvPr/>
        </p:nvGrpSpPr>
        <p:grpSpPr>
          <a:xfrm>
            <a:off x="644500" y="1895475"/>
            <a:ext cx="3127275" cy="889700"/>
            <a:chOff x="644500" y="1895475"/>
            <a:chExt cx="3127275" cy="889700"/>
          </a:xfrm>
        </p:grpSpPr>
        <p:sp>
          <p:nvSpPr>
            <p:cNvPr id="3404" name="Google Shape;3404;p165"/>
            <p:cNvSpPr/>
            <p:nvPr/>
          </p:nvSpPr>
          <p:spPr>
            <a:xfrm>
              <a:off x="1217575" y="1957325"/>
              <a:ext cx="192000" cy="738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65"/>
            <p:cNvSpPr txBox="1"/>
            <p:nvPr/>
          </p:nvSpPr>
          <p:spPr>
            <a:xfrm>
              <a:off x="1388875" y="1895475"/>
              <a:ext cx="23829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1	if c is in [0, 1]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06" name="Google Shape;3406;p165"/>
            <p:cNvSpPr txBox="1"/>
            <p:nvPr/>
          </p:nvSpPr>
          <p:spPr>
            <a:xfrm>
              <a:off x="1388875" y="2315675"/>
              <a:ext cx="20115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0	otherwise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07" name="Google Shape;3407;p165"/>
            <p:cNvSpPr txBox="1"/>
            <p:nvPr/>
          </p:nvSpPr>
          <p:spPr>
            <a:xfrm>
              <a:off x="644500" y="2118575"/>
              <a:ext cx="582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f</a:t>
              </a:r>
              <a:r>
                <a:rPr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(c)</a:t>
              </a:r>
              <a:endParaRPr/>
            </a:p>
          </p:txBody>
        </p:sp>
      </p:grpSp>
      <p:sp>
        <p:nvSpPr>
          <p:cNvPr id="3408" name="Google Shape;3408;p165"/>
          <p:cNvSpPr/>
          <p:nvPr/>
        </p:nvSpPr>
        <p:spPr>
          <a:xfrm>
            <a:off x="657775" y="2962963"/>
            <a:ext cx="2849700" cy="7389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Identity 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Pr[a ≤ X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 b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] = ∫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a</a:t>
            </a:r>
            <a:r>
              <a:rPr baseline="30000" lang="en" sz="1800"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(c) dc 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3" name="Google Shape;341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175" y="1237225"/>
            <a:ext cx="3230408" cy="17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4" name="Google Shape;3414;p16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15" name="Google Shape;3415;p166"/>
          <p:cNvSpPr txBox="1"/>
          <p:nvPr/>
        </p:nvSpPr>
        <p:spPr>
          <a:xfrm>
            <a:off x="3667675" y="8370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Density</a:t>
            </a:r>
            <a:endParaRPr sz="1100"/>
          </a:p>
        </p:txBody>
      </p:sp>
      <p:sp>
        <p:nvSpPr>
          <p:cNvPr id="3416" name="Google Shape;3416;p166"/>
          <p:cNvSpPr txBox="1"/>
          <p:nvPr/>
        </p:nvSpPr>
        <p:spPr>
          <a:xfrm>
            <a:off x="8100374" y="2723662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3417" name="Google Shape;3417;p166"/>
          <p:cNvSpPr txBox="1"/>
          <p:nvPr/>
        </p:nvSpPr>
        <p:spPr>
          <a:xfrm>
            <a:off x="467427" y="1300350"/>
            <a:ext cx="323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 =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random number in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[0, 1]</a:t>
            </a:r>
            <a:endParaRPr sz="13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18" name="Google Shape;3418;p166"/>
          <p:cNvSpPr txBox="1"/>
          <p:nvPr/>
        </p:nvSpPr>
        <p:spPr>
          <a:xfrm>
            <a:off x="411925" y="915600"/>
            <a:ext cx="17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300"/>
          </a:p>
        </p:txBody>
      </p:sp>
      <p:sp>
        <p:nvSpPr>
          <p:cNvPr id="3419" name="Google Shape;3419;p166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supp(X) = [0,1]</a:t>
            </a:r>
            <a:endParaRPr sz="1100"/>
          </a:p>
        </p:txBody>
      </p:sp>
      <p:cxnSp>
        <p:nvCxnSpPr>
          <p:cNvPr id="3420" name="Google Shape;3420;p166"/>
          <p:cNvCxnSpPr/>
          <p:nvPr/>
        </p:nvCxnSpPr>
        <p:spPr>
          <a:xfrm>
            <a:off x="4667250" y="1543050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1" name="Google Shape;3421;p166"/>
          <p:cNvSpPr txBox="1"/>
          <p:nvPr/>
        </p:nvSpPr>
        <p:spPr>
          <a:xfrm>
            <a:off x="4200752" y="1358400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1200"/>
          </a:p>
        </p:txBody>
      </p:sp>
      <p:sp>
        <p:nvSpPr>
          <p:cNvPr id="3422" name="Google Shape;3422;p166"/>
          <p:cNvSpPr/>
          <p:nvPr/>
        </p:nvSpPr>
        <p:spPr>
          <a:xfrm>
            <a:off x="4357775" y="3407863"/>
            <a:ext cx="38592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Notation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(c)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= Probability Density at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c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23" name="Google Shape;3423;p166"/>
          <p:cNvSpPr/>
          <p:nvPr/>
        </p:nvSpPr>
        <p:spPr>
          <a:xfrm>
            <a:off x="1217575" y="1957325"/>
            <a:ext cx="192000" cy="738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166"/>
          <p:cNvSpPr txBox="1"/>
          <p:nvPr/>
        </p:nvSpPr>
        <p:spPr>
          <a:xfrm>
            <a:off x="1388875" y="1895475"/>
            <a:ext cx="2382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if c is in [0, 1]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5" name="Google Shape;3425;p166"/>
          <p:cNvSpPr txBox="1"/>
          <p:nvPr/>
        </p:nvSpPr>
        <p:spPr>
          <a:xfrm>
            <a:off x="1388875" y="2315675"/>
            <a:ext cx="2011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0	otherwise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6" name="Google Shape;3426;p166"/>
          <p:cNvSpPr txBox="1"/>
          <p:nvPr/>
        </p:nvSpPr>
        <p:spPr>
          <a:xfrm>
            <a:off x="644500" y="2118575"/>
            <a:ext cx="58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(c)</a:t>
            </a:r>
            <a:endParaRPr/>
          </a:p>
        </p:txBody>
      </p:sp>
      <p:sp>
        <p:nvSpPr>
          <p:cNvPr id="3427" name="Google Shape;3427;p166"/>
          <p:cNvSpPr/>
          <p:nvPr/>
        </p:nvSpPr>
        <p:spPr>
          <a:xfrm>
            <a:off x="657775" y="2962963"/>
            <a:ext cx="2849700" cy="7389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Identity 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Pr[a ≤ X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 b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] = ∫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a</a:t>
            </a:r>
            <a:r>
              <a:rPr baseline="30000" lang="en" sz="1800"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(c) dc 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28" name="Google Shape;3428;p166"/>
          <p:cNvSpPr txBox="1"/>
          <p:nvPr/>
        </p:nvSpPr>
        <p:spPr>
          <a:xfrm>
            <a:off x="5480619" y="2885663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a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29" name="Google Shape;3429;p166"/>
          <p:cNvSpPr txBox="1"/>
          <p:nvPr/>
        </p:nvSpPr>
        <p:spPr>
          <a:xfrm>
            <a:off x="5961644" y="2885663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430" name="Google Shape;3430;p166"/>
          <p:cNvCxnSpPr/>
          <p:nvPr/>
        </p:nvCxnSpPr>
        <p:spPr>
          <a:xfrm rot="10800000">
            <a:off x="5646375" y="1546125"/>
            <a:ext cx="0" cy="1359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miter lim="400000"/>
            <a:headEnd len="sm" w="sm" type="none"/>
            <a:tailEnd len="sm" w="sm" type="none"/>
          </a:ln>
        </p:spPr>
      </p:cxnSp>
      <p:cxnSp>
        <p:nvCxnSpPr>
          <p:cNvPr id="3431" name="Google Shape;3431;p166"/>
          <p:cNvCxnSpPr/>
          <p:nvPr/>
        </p:nvCxnSpPr>
        <p:spPr>
          <a:xfrm rot="10800000">
            <a:off x="6127400" y="1546125"/>
            <a:ext cx="0" cy="1359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miter lim="400000"/>
            <a:headEnd len="sm" w="sm" type="none"/>
            <a:tailEnd len="sm" w="sm" type="none"/>
          </a:ln>
        </p:spPr>
      </p:cxnSp>
      <p:sp>
        <p:nvSpPr>
          <p:cNvPr id="3432" name="Google Shape;3432;p166"/>
          <p:cNvSpPr txBox="1"/>
          <p:nvPr/>
        </p:nvSpPr>
        <p:spPr>
          <a:xfrm>
            <a:off x="6395075" y="790450"/>
            <a:ext cx="18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a = 0.1, b = 0.3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33" name="Google Shape;3433;p166"/>
          <p:cNvSpPr/>
          <p:nvPr/>
        </p:nvSpPr>
        <p:spPr>
          <a:xfrm rot="5400000">
            <a:off x="1876374" y="3787588"/>
            <a:ext cx="412500" cy="3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166"/>
          <p:cNvSpPr/>
          <p:nvPr/>
        </p:nvSpPr>
        <p:spPr>
          <a:xfrm>
            <a:off x="644500" y="4232125"/>
            <a:ext cx="5154300" cy="469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Identity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For all </a:t>
            </a: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“measurable”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S,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Pr[X∈S] = ∫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(c) dc 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9" name="Google Shape;3439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175" y="1237225"/>
            <a:ext cx="3230399" cy="1700215"/>
          </a:xfrm>
          <a:prstGeom prst="rect">
            <a:avLst/>
          </a:prstGeom>
          <a:noFill/>
          <a:ln>
            <a:noFill/>
          </a:ln>
        </p:spPr>
      </p:pic>
      <p:sp>
        <p:nvSpPr>
          <p:cNvPr id="3440" name="Google Shape;3440;p16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 Review II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1" name="Google Shape;3441;p167"/>
          <p:cNvSpPr txBox="1"/>
          <p:nvPr/>
        </p:nvSpPr>
        <p:spPr>
          <a:xfrm>
            <a:off x="3667675" y="837025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Density</a:t>
            </a:r>
            <a:endParaRPr sz="1100"/>
          </a:p>
        </p:txBody>
      </p:sp>
      <p:sp>
        <p:nvSpPr>
          <p:cNvPr id="3442" name="Google Shape;3442;p167"/>
          <p:cNvSpPr txBox="1"/>
          <p:nvPr/>
        </p:nvSpPr>
        <p:spPr>
          <a:xfrm>
            <a:off x="8100374" y="2723662"/>
            <a:ext cx="999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3443" name="Google Shape;3443;p167"/>
          <p:cNvSpPr txBox="1"/>
          <p:nvPr/>
        </p:nvSpPr>
        <p:spPr>
          <a:xfrm>
            <a:off x="467427" y="1300350"/>
            <a:ext cx="323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 =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random number in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[0, 1]</a:t>
            </a:r>
            <a:endParaRPr sz="13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44" name="Google Shape;3444;p167"/>
          <p:cNvSpPr txBox="1"/>
          <p:nvPr/>
        </p:nvSpPr>
        <p:spPr>
          <a:xfrm>
            <a:off x="411925" y="915600"/>
            <a:ext cx="176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Random Variable</a:t>
            </a:r>
            <a:endParaRPr i="1" sz="1300"/>
          </a:p>
        </p:txBody>
      </p:sp>
      <p:sp>
        <p:nvSpPr>
          <p:cNvPr id="3445" name="Google Shape;3445;p167"/>
          <p:cNvSpPr txBox="1"/>
          <p:nvPr/>
        </p:nvSpPr>
        <p:spPr>
          <a:xfrm>
            <a:off x="5763312" y="343675"/>
            <a:ext cx="2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supp(X) = [0,1]</a:t>
            </a:r>
            <a:endParaRPr sz="1100"/>
          </a:p>
        </p:txBody>
      </p:sp>
      <p:cxnSp>
        <p:nvCxnSpPr>
          <p:cNvPr id="3446" name="Google Shape;3446;p167"/>
          <p:cNvCxnSpPr/>
          <p:nvPr/>
        </p:nvCxnSpPr>
        <p:spPr>
          <a:xfrm>
            <a:off x="4667250" y="1543050"/>
            <a:ext cx="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7" name="Google Shape;3447;p167"/>
          <p:cNvSpPr txBox="1"/>
          <p:nvPr/>
        </p:nvSpPr>
        <p:spPr>
          <a:xfrm>
            <a:off x="4200752" y="1358400"/>
            <a:ext cx="6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1200"/>
          </a:p>
        </p:txBody>
      </p:sp>
      <p:sp>
        <p:nvSpPr>
          <p:cNvPr id="3448" name="Google Shape;3448;p167"/>
          <p:cNvSpPr/>
          <p:nvPr/>
        </p:nvSpPr>
        <p:spPr>
          <a:xfrm>
            <a:off x="4357775" y="3407863"/>
            <a:ext cx="38592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Notation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(c)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= Probability Density at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c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49" name="Google Shape;3449;p167"/>
          <p:cNvSpPr/>
          <p:nvPr/>
        </p:nvSpPr>
        <p:spPr>
          <a:xfrm>
            <a:off x="1217575" y="1957325"/>
            <a:ext cx="192000" cy="738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167"/>
          <p:cNvSpPr txBox="1"/>
          <p:nvPr/>
        </p:nvSpPr>
        <p:spPr>
          <a:xfrm>
            <a:off x="1388875" y="1895475"/>
            <a:ext cx="2382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	if c is in [0, 1]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1" name="Google Shape;3451;p167"/>
          <p:cNvSpPr txBox="1"/>
          <p:nvPr/>
        </p:nvSpPr>
        <p:spPr>
          <a:xfrm>
            <a:off x="1388875" y="2315675"/>
            <a:ext cx="2011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0	otherwise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2" name="Google Shape;3452;p167"/>
          <p:cNvSpPr txBox="1"/>
          <p:nvPr/>
        </p:nvSpPr>
        <p:spPr>
          <a:xfrm>
            <a:off x="644500" y="2118575"/>
            <a:ext cx="58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(c)</a:t>
            </a:r>
            <a:endParaRPr/>
          </a:p>
        </p:txBody>
      </p:sp>
      <p:sp>
        <p:nvSpPr>
          <p:cNvPr id="3453" name="Google Shape;3453;p167"/>
          <p:cNvSpPr/>
          <p:nvPr/>
        </p:nvSpPr>
        <p:spPr>
          <a:xfrm>
            <a:off x="657775" y="2962963"/>
            <a:ext cx="2849700" cy="7389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Identity 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Pr[a ≤ X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 b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] = ∫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a</a:t>
            </a:r>
            <a:r>
              <a:rPr baseline="30000" lang="en" sz="1800"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(c) dc 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54" name="Google Shape;3454;p167"/>
          <p:cNvSpPr/>
          <p:nvPr/>
        </p:nvSpPr>
        <p:spPr>
          <a:xfrm rot="5400000">
            <a:off x="1876374" y="3787588"/>
            <a:ext cx="412500" cy="3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167"/>
          <p:cNvSpPr txBox="1"/>
          <p:nvPr/>
        </p:nvSpPr>
        <p:spPr>
          <a:xfrm>
            <a:off x="5426325" y="2885663"/>
            <a:ext cx="4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0.1</a:t>
            </a:r>
            <a:endParaRPr sz="1100"/>
          </a:p>
        </p:txBody>
      </p:sp>
      <p:sp>
        <p:nvSpPr>
          <p:cNvPr id="3456" name="Google Shape;3456;p167"/>
          <p:cNvSpPr txBox="1"/>
          <p:nvPr/>
        </p:nvSpPr>
        <p:spPr>
          <a:xfrm>
            <a:off x="5914026" y="2885675"/>
            <a:ext cx="4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 sz="1100"/>
          </a:p>
        </p:txBody>
      </p:sp>
      <p:cxnSp>
        <p:nvCxnSpPr>
          <p:cNvPr id="3457" name="Google Shape;3457;p167"/>
          <p:cNvCxnSpPr/>
          <p:nvPr/>
        </p:nvCxnSpPr>
        <p:spPr>
          <a:xfrm rot="10800000">
            <a:off x="5646375" y="1546125"/>
            <a:ext cx="0" cy="1359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miter lim="400000"/>
            <a:headEnd len="sm" w="sm" type="none"/>
            <a:tailEnd len="sm" w="sm" type="none"/>
          </a:ln>
        </p:spPr>
      </p:cxnSp>
      <p:cxnSp>
        <p:nvCxnSpPr>
          <p:cNvPr id="3458" name="Google Shape;3458;p167"/>
          <p:cNvCxnSpPr/>
          <p:nvPr/>
        </p:nvCxnSpPr>
        <p:spPr>
          <a:xfrm rot="10800000">
            <a:off x="6127400" y="1546125"/>
            <a:ext cx="0" cy="1359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miter lim="400000"/>
            <a:headEnd len="sm" w="sm" type="none"/>
            <a:tailEnd len="sm" w="sm" type="none"/>
          </a:ln>
        </p:spPr>
      </p:cxnSp>
      <p:sp>
        <p:nvSpPr>
          <p:cNvPr id="3459" name="Google Shape;3459;p167"/>
          <p:cNvSpPr/>
          <p:nvPr/>
        </p:nvSpPr>
        <p:spPr>
          <a:xfrm>
            <a:off x="644500" y="4232125"/>
            <a:ext cx="5154300" cy="469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Identity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For all </a:t>
            </a: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“measurable”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S,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Pr[X∈S] = ∫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(c) dc 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60" name="Google Shape;3460;p167"/>
          <p:cNvSpPr txBox="1"/>
          <p:nvPr/>
        </p:nvSpPr>
        <p:spPr>
          <a:xfrm>
            <a:off x="6395075" y="790450"/>
            <a:ext cx="21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S = [0.1, 0.3] Ս [0.7, 0.9]</a:t>
            </a:r>
            <a:endParaRPr sz="1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61" name="Google Shape;3461;p167"/>
          <p:cNvSpPr txBox="1"/>
          <p:nvPr/>
        </p:nvSpPr>
        <p:spPr>
          <a:xfrm>
            <a:off x="6401726" y="2885675"/>
            <a:ext cx="4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0.7</a:t>
            </a:r>
            <a:endParaRPr sz="1100"/>
          </a:p>
        </p:txBody>
      </p:sp>
      <p:sp>
        <p:nvSpPr>
          <p:cNvPr id="3462" name="Google Shape;3462;p167"/>
          <p:cNvSpPr txBox="1"/>
          <p:nvPr/>
        </p:nvSpPr>
        <p:spPr>
          <a:xfrm>
            <a:off x="6708476" y="2885675"/>
            <a:ext cx="4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0.9</a:t>
            </a:r>
            <a:endParaRPr sz="1100"/>
          </a:p>
        </p:txBody>
      </p:sp>
      <p:cxnSp>
        <p:nvCxnSpPr>
          <p:cNvPr id="3463" name="Google Shape;3463;p167"/>
          <p:cNvCxnSpPr/>
          <p:nvPr/>
        </p:nvCxnSpPr>
        <p:spPr>
          <a:xfrm rot="10800000">
            <a:off x="6598875" y="1546125"/>
            <a:ext cx="0" cy="1359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miter lim="400000"/>
            <a:headEnd len="sm" w="sm" type="none"/>
            <a:tailEnd len="sm" w="sm" type="none"/>
          </a:ln>
        </p:spPr>
      </p:cxnSp>
      <p:cxnSp>
        <p:nvCxnSpPr>
          <p:cNvPr id="3464" name="Google Shape;3464;p167"/>
          <p:cNvCxnSpPr/>
          <p:nvPr/>
        </p:nvCxnSpPr>
        <p:spPr>
          <a:xfrm rot="10800000">
            <a:off x="6922725" y="1546125"/>
            <a:ext cx="0" cy="1359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16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i="1" sz="3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70" name="Google Shape;3470;p168"/>
          <p:cNvGrpSpPr/>
          <p:nvPr/>
        </p:nvGrpSpPr>
        <p:grpSpPr>
          <a:xfrm>
            <a:off x="274524" y="1163625"/>
            <a:ext cx="4125076" cy="1322400"/>
            <a:chOff x="274524" y="1163625"/>
            <a:chExt cx="4125076" cy="1322400"/>
          </a:xfrm>
        </p:grpSpPr>
        <p:sp>
          <p:nvSpPr>
            <p:cNvPr id="3471" name="Google Shape;3471;p168"/>
            <p:cNvSpPr/>
            <p:nvPr/>
          </p:nvSpPr>
          <p:spPr>
            <a:xfrm>
              <a:off x="341200" y="1533525"/>
              <a:ext cx="4058400" cy="9525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Privacy Loss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For </a:t>
              </a:r>
              <a:r>
                <a:rPr b="1" lang="en">
                  <a:solidFill>
                    <a:srgbClr val="222222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 X, X’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, the privacy loss at output </a:t>
              </a:r>
              <a:r>
                <a:rPr b="1" lang="en">
                  <a:latin typeface="Cambria Math"/>
                  <a:ea typeface="Cambria Math"/>
                  <a:cs typeface="Cambria Math"/>
                  <a:sym typeface="Cambria Math"/>
                </a:rPr>
                <a:t>o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is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L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(o) = ln(Pr[M(X) = o] / Pr[M(X’) = o])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472" name="Google Shape;3472;p168"/>
            <p:cNvSpPr txBox="1"/>
            <p:nvPr/>
          </p:nvSpPr>
          <p:spPr>
            <a:xfrm>
              <a:off x="274524" y="1163625"/>
              <a:ext cx="2260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Discrete outputs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473" name="Google Shape;3473;p168"/>
          <p:cNvGrpSpPr/>
          <p:nvPr/>
        </p:nvGrpSpPr>
        <p:grpSpPr>
          <a:xfrm>
            <a:off x="4903674" y="1163625"/>
            <a:ext cx="3602176" cy="1322400"/>
            <a:chOff x="4903674" y="1163625"/>
            <a:chExt cx="3602176" cy="1322400"/>
          </a:xfrm>
        </p:grpSpPr>
        <p:sp>
          <p:nvSpPr>
            <p:cNvPr id="3474" name="Google Shape;3474;p168"/>
            <p:cNvSpPr/>
            <p:nvPr/>
          </p:nvSpPr>
          <p:spPr>
            <a:xfrm>
              <a:off x="4970350" y="1533525"/>
              <a:ext cx="3535500" cy="9525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Privacy Loss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For </a:t>
              </a:r>
              <a:r>
                <a:rPr b="1" lang="en">
                  <a:solidFill>
                    <a:srgbClr val="222222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 X, X’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, the privacy loss at output </a:t>
              </a:r>
              <a:r>
                <a:rPr b="1" lang="en">
                  <a:latin typeface="Cambria Math"/>
                  <a:ea typeface="Cambria Math"/>
                  <a:cs typeface="Cambria Math"/>
                  <a:sym typeface="Cambria Math"/>
                </a:rPr>
                <a:t>o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is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L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(o) = ln(f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M(X)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(o) /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f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M(X’)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(o)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475" name="Google Shape;3475;p168"/>
            <p:cNvSpPr txBox="1"/>
            <p:nvPr/>
          </p:nvSpPr>
          <p:spPr>
            <a:xfrm>
              <a:off x="4903674" y="1163625"/>
              <a:ext cx="2260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Continuous outputs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16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i="1" sz="3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81" name="Google Shape;3481;p169"/>
          <p:cNvSpPr/>
          <p:nvPr/>
        </p:nvSpPr>
        <p:spPr>
          <a:xfrm>
            <a:off x="341200" y="1533525"/>
            <a:ext cx="4058400" cy="95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b="1" lang="en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, the privacy loss at output </a:t>
            </a:r>
            <a:r>
              <a:rPr b="1" lang="en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(o) = ln(</a:t>
            </a:r>
            <a:r>
              <a:rPr b="1" lang="en" sz="1600">
                <a:highlight>
                  <a:srgbClr val="EEFF41"/>
                </a:highlight>
                <a:latin typeface="Cambria Math"/>
                <a:ea typeface="Cambria Math"/>
                <a:cs typeface="Cambria Math"/>
                <a:sym typeface="Cambria Math"/>
              </a:rPr>
              <a:t>Pr[M(X) = o] / Pr[M(X’) = o]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82" name="Google Shape;3482;p169"/>
          <p:cNvSpPr/>
          <p:nvPr/>
        </p:nvSpPr>
        <p:spPr>
          <a:xfrm>
            <a:off x="2213938" y="3341600"/>
            <a:ext cx="4958700" cy="811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(Pure-DP Condition)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-DP iff,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all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X≍X’, o ∈ Range(M),    L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 ≤ ε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83" name="Google Shape;3483;p169"/>
          <p:cNvSpPr txBox="1"/>
          <p:nvPr/>
        </p:nvSpPr>
        <p:spPr>
          <a:xfrm>
            <a:off x="274524" y="1163625"/>
            <a:ext cx="2260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Discrete outputs</a:t>
            </a:r>
            <a:endParaRPr b="1" i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84" name="Google Shape;3484;p169"/>
          <p:cNvSpPr/>
          <p:nvPr/>
        </p:nvSpPr>
        <p:spPr>
          <a:xfrm>
            <a:off x="4970350" y="1533525"/>
            <a:ext cx="3535500" cy="95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b="1" lang="en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, the privacy loss at output </a:t>
            </a:r>
            <a:r>
              <a:rPr b="1" lang="en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(o) = ln(</a:t>
            </a:r>
            <a:r>
              <a:rPr b="1" lang="en" sz="1600">
                <a:highlight>
                  <a:srgbClr val="EEFF41"/>
                </a:highlight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="1" baseline="-25000" lang="en" sz="1600">
                <a:highlight>
                  <a:srgbClr val="EEFF41"/>
                </a:highlight>
                <a:latin typeface="Cambria Math"/>
                <a:ea typeface="Cambria Math"/>
                <a:cs typeface="Cambria Math"/>
                <a:sym typeface="Cambria Math"/>
              </a:rPr>
              <a:t>M(X)</a:t>
            </a:r>
            <a:r>
              <a:rPr b="1" lang="en" sz="1600">
                <a:highlight>
                  <a:srgbClr val="EEFF41"/>
                </a:highlight>
                <a:latin typeface="Cambria Math"/>
                <a:ea typeface="Cambria Math"/>
                <a:cs typeface="Cambria Math"/>
                <a:sym typeface="Cambria Math"/>
              </a:rPr>
              <a:t>(o) / </a:t>
            </a:r>
            <a:r>
              <a:rPr b="1" lang="en" sz="1600">
                <a:solidFill>
                  <a:schemeClr val="dk1"/>
                </a:solidFill>
                <a:highlight>
                  <a:srgbClr val="EEFF41"/>
                </a:highlight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="1" baseline="-25000" lang="en" sz="1600">
                <a:solidFill>
                  <a:schemeClr val="dk1"/>
                </a:solidFill>
                <a:highlight>
                  <a:srgbClr val="EEFF41"/>
                </a:highlight>
                <a:latin typeface="Cambria Math"/>
                <a:ea typeface="Cambria Math"/>
                <a:cs typeface="Cambria Math"/>
                <a:sym typeface="Cambria Math"/>
              </a:rPr>
              <a:t>M(X’)</a:t>
            </a:r>
            <a:r>
              <a:rPr b="1" lang="en" sz="1600">
                <a:solidFill>
                  <a:schemeClr val="dk1"/>
                </a:solidFill>
                <a:highlight>
                  <a:srgbClr val="EEFF41"/>
                </a:highlight>
                <a:latin typeface="Cambria Math"/>
                <a:ea typeface="Cambria Math"/>
                <a:cs typeface="Cambria Math"/>
                <a:sym typeface="Cambria Math"/>
              </a:rPr>
              <a:t>(o)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85" name="Google Shape;3485;p169"/>
          <p:cNvSpPr txBox="1"/>
          <p:nvPr/>
        </p:nvSpPr>
        <p:spPr>
          <a:xfrm>
            <a:off x="4903674" y="1163625"/>
            <a:ext cx="2260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Continuous outputs</a:t>
            </a:r>
            <a:endParaRPr b="1" i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86" name="Google Shape;3486;p169"/>
          <p:cNvSpPr txBox="1"/>
          <p:nvPr/>
        </p:nvSpPr>
        <p:spPr>
          <a:xfrm>
            <a:off x="1621300" y="2531850"/>
            <a:ext cx="2693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EFF41"/>
                </a:highlight>
                <a:latin typeface="Google Sans"/>
                <a:ea typeface="Google Sans"/>
                <a:cs typeface="Google Sans"/>
                <a:sym typeface="Google Sans"/>
              </a:rPr>
              <a:t>“Ration of Probability Masses”</a:t>
            </a:r>
            <a:endParaRPr b="1" i="1">
              <a:highlight>
                <a:srgbClr val="EEFF4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87" name="Google Shape;3487;p169"/>
          <p:cNvSpPr txBox="1"/>
          <p:nvPr/>
        </p:nvSpPr>
        <p:spPr>
          <a:xfrm>
            <a:off x="6030550" y="2531850"/>
            <a:ext cx="2693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EFF41"/>
                </a:highlight>
                <a:latin typeface="Google Sans"/>
                <a:ea typeface="Google Sans"/>
                <a:cs typeface="Google Sans"/>
                <a:sym typeface="Google Sans"/>
              </a:rPr>
              <a:t>“Ratio of Probability Densities”</a:t>
            </a:r>
            <a:endParaRPr b="1" i="1">
              <a:highlight>
                <a:srgbClr val="EEFF4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170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93" name="Google Shape;3493;p170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494" name="Google Shape;3494;p170"/>
          <p:cNvCxnSpPr>
            <a:stCxn id="3493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5" name="Google Shape;3495;p170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Random Noise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96" name="Google Shape;3496;p170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497" name="Google Shape;3497;p170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498" name="Google Shape;3498;p170"/>
          <p:cNvGrpSpPr/>
          <p:nvPr/>
        </p:nvGrpSpPr>
        <p:grpSpPr>
          <a:xfrm>
            <a:off x="466725" y="2204325"/>
            <a:ext cx="3408900" cy="885150"/>
            <a:chOff x="466725" y="2204325"/>
            <a:chExt cx="3408900" cy="885150"/>
          </a:xfrm>
        </p:grpSpPr>
        <p:sp>
          <p:nvSpPr>
            <p:cNvPr id="3499" name="Google Shape;3499;p170"/>
            <p:cNvSpPr txBox="1"/>
            <p:nvPr/>
          </p:nvSpPr>
          <p:spPr>
            <a:xfrm>
              <a:off x="466725" y="2204325"/>
              <a:ext cx="3408900" cy="4692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Assumption</a:t>
              </a:r>
              <a:r>
                <a:rPr lang="en" sz="2000">
                  <a:latin typeface="Google Sans"/>
                  <a:ea typeface="Google Sans"/>
                  <a:cs typeface="Google Sans"/>
                  <a:sym typeface="Google Sans"/>
                </a:rPr>
                <a:t>: </a:t>
              </a:r>
              <a:r>
                <a:rPr lang="en" sz="2000">
                  <a:latin typeface="Cambria Math"/>
                  <a:ea typeface="Cambria Math"/>
                  <a:cs typeface="Cambria Math"/>
                  <a:sym typeface="Cambria Math"/>
                </a:rPr>
                <a:t>Range(g) ⊆ 𝐑</a:t>
              </a:r>
              <a:endParaRPr b="1" baseline="30000" i="1" sz="2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500" name="Google Shape;3500;p170"/>
            <p:cNvSpPr txBox="1"/>
            <p:nvPr/>
          </p:nvSpPr>
          <p:spPr>
            <a:xfrm>
              <a:off x="976075" y="2620275"/>
              <a:ext cx="2429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(i.e.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g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real-valued)</a:t>
              </a:r>
              <a:endParaRPr b="1" i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3501" name="Google Shape;3501;p170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502" name="Google Shape;3502;p170"/>
          <p:cNvGrpSpPr/>
          <p:nvPr/>
        </p:nvGrpSpPr>
        <p:grpSpPr>
          <a:xfrm>
            <a:off x="992733" y="3401400"/>
            <a:ext cx="2396400" cy="1008862"/>
            <a:chOff x="5165058" y="1934550"/>
            <a:chExt cx="2396400" cy="1008862"/>
          </a:xfrm>
        </p:grpSpPr>
        <p:sp>
          <p:nvSpPr>
            <p:cNvPr id="3503" name="Google Shape;3503;p170"/>
            <p:cNvSpPr/>
            <p:nvPr/>
          </p:nvSpPr>
          <p:spPr>
            <a:xfrm>
              <a:off x="5165058" y="1934550"/>
              <a:ext cx="23964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real number z,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04" name="Google Shape;3504;p170"/>
            <p:cNvSpPr txBox="1"/>
            <p:nvPr/>
          </p:nvSpPr>
          <p:spPr>
            <a:xfrm>
              <a:off x="5515256" y="2491312"/>
              <a:ext cx="20094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f</a:t>
              </a:r>
              <a:r>
                <a:rPr b="1"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Lap(b)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∝  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3505" name="Google Shape;3505;p170"/>
          <p:cNvGrpSpPr/>
          <p:nvPr/>
        </p:nvGrpSpPr>
        <p:grpSpPr>
          <a:xfrm>
            <a:off x="4572000" y="1980100"/>
            <a:ext cx="4111125" cy="2754162"/>
            <a:chOff x="4572000" y="1980100"/>
            <a:chExt cx="4111125" cy="2754162"/>
          </a:xfrm>
        </p:grpSpPr>
        <p:sp>
          <p:nvSpPr>
            <p:cNvPr id="3506" name="Google Shape;3506;p170"/>
            <p:cNvSpPr txBox="1"/>
            <p:nvPr/>
          </p:nvSpPr>
          <p:spPr>
            <a:xfrm>
              <a:off x="4572000" y="1980100"/>
              <a:ext cx="176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Probability Density</a:t>
              </a:r>
              <a:endParaRPr sz="1100"/>
            </a:p>
          </p:txBody>
        </p:sp>
        <p:sp>
          <p:nvSpPr>
            <p:cNvPr id="3507" name="Google Shape;3507;p170"/>
            <p:cNvSpPr txBox="1"/>
            <p:nvPr/>
          </p:nvSpPr>
          <p:spPr>
            <a:xfrm>
              <a:off x="6289474" y="4334062"/>
              <a:ext cx="99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highlight>
                    <a:srgbClr val="FFFF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Value</a:t>
              </a:r>
              <a:endParaRPr sz="1100">
                <a:highlight>
                  <a:srgbClr val="FFFFFF"/>
                </a:highlight>
              </a:endParaRPr>
            </a:p>
          </p:txBody>
        </p:sp>
        <p:pic>
          <p:nvPicPr>
            <p:cNvPr id="3508" name="Google Shape;3508;p1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37950" y="2388650"/>
              <a:ext cx="3845175" cy="2040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171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14" name="Google Shape;3514;p171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15" name="Google Shape;3515;p171"/>
          <p:cNvCxnSpPr>
            <a:stCxn id="3514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6" name="Google Shape;3516;p171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Lap(Δ(g)/ε)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17" name="Google Shape;3517;p171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518" name="Google Shape;3518;p171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9" name="Google Shape;3519;p171"/>
          <p:cNvSpPr txBox="1"/>
          <p:nvPr/>
        </p:nvSpPr>
        <p:spPr>
          <a:xfrm>
            <a:off x="466725" y="2204325"/>
            <a:ext cx="34089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20" name="Google Shape;3520;p171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real-valued)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21" name="Google Shape;3521;p171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522" name="Google Shape;3522;p171"/>
          <p:cNvGrpSpPr/>
          <p:nvPr/>
        </p:nvGrpSpPr>
        <p:grpSpPr>
          <a:xfrm>
            <a:off x="992733" y="3401400"/>
            <a:ext cx="2396400" cy="1008862"/>
            <a:chOff x="5165058" y="1934550"/>
            <a:chExt cx="2396400" cy="1008862"/>
          </a:xfrm>
        </p:grpSpPr>
        <p:sp>
          <p:nvSpPr>
            <p:cNvPr id="3523" name="Google Shape;3523;p171"/>
            <p:cNvSpPr/>
            <p:nvPr/>
          </p:nvSpPr>
          <p:spPr>
            <a:xfrm>
              <a:off x="5165058" y="1934550"/>
              <a:ext cx="23964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real number z,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24" name="Google Shape;3524;p171"/>
            <p:cNvSpPr txBox="1"/>
            <p:nvPr/>
          </p:nvSpPr>
          <p:spPr>
            <a:xfrm>
              <a:off x="5515256" y="2491312"/>
              <a:ext cx="20094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f</a:t>
              </a:r>
              <a:r>
                <a:rPr b="1"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Lap(b)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∝  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3525" name="Google Shape;3525;p171"/>
          <p:cNvSpPr txBox="1"/>
          <p:nvPr/>
        </p:nvSpPr>
        <p:spPr>
          <a:xfrm>
            <a:off x="4572000" y="1980100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Density</a:t>
            </a:r>
            <a:endParaRPr sz="1100"/>
          </a:p>
        </p:txBody>
      </p:sp>
      <p:sp>
        <p:nvSpPr>
          <p:cNvPr id="3526" name="Google Shape;3526;p171"/>
          <p:cNvSpPr txBox="1"/>
          <p:nvPr/>
        </p:nvSpPr>
        <p:spPr>
          <a:xfrm>
            <a:off x="6289474" y="4334062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Value</a:t>
            </a:r>
            <a:endParaRPr sz="1100">
              <a:highlight>
                <a:srgbClr val="FFFFFF"/>
              </a:highlight>
            </a:endParaRPr>
          </a:p>
        </p:txBody>
      </p:sp>
      <p:pic>
        <p:nvPicPr>
          <p:cNvPr id="3527" name="Google Shape;3527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950" y="2388650"/>
            <a:ext cx="3845175" cy="204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8" name="Google Shape;3528;p171"/>
          <p:cNvSpPr/>
          <p:nvPr/>
        </p:nvSpPr>
        <p:spPr>
          <a:xfrm>
            <a:off x="166050" y="1276900"/>
            <a:ext cx="59163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Range(g) ⊆𝐑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Laplace Mechanism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Query-Answering System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3" name="Google Shape;353;p28"/>
          <p:cNvCxnSpPr>
            <a:stCxn id="354" idx="3"/>
            <a:endCxn id="352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8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28"/>
          <p:cNvSpPr txBox="1"/>
          <p:nvPr/>
        </p:nvSpPr>
        <p:spPr>
          <a:xfrm>
            <a:off x="6934325" y="2161100"/>
            <a:ext cx="112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Queries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Answers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7" name="Google Shape;357;p28"/>
          <p:cNvCxnSpPr>
            <a:stCxn id="352" idx="3"/>
            <a:endCxn id="356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58" name="Google Shape;358;p28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9" name="Google Shape;359;p28"/>
          <p:cNvSpPr txBox="1"/>
          <p:nvPr/>
        </p:nvSpPr>
        <p:spPr>
          <a:xfrm>
            <a:off x="2983250" y="1482938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172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Laplace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34" name="Google Shape;3534;p172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35" name="Google Shape;3535;p172"/>
          <p:cNvCxnSpPr>
            <a:stCxn id="3534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6" name="Google Shape;3536;p172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Lap(Δ(g)/ε)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37" name="Google Shape;3537;p172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538" name="Google Shape;3538;p172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9" name="Google Shape;3539;p172"/>
          <p:cNvSpPr txBox="1"/>
          <p:nvPr/>
        </p:nvSpPr>
        <p:spPr>
          <a:xfrm>
            <a:off x="466725" y="2204325"/>
            <a:ext cx="34089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40" name="Google Shape;3540;p172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real-valued)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41" name="Google Shape;3541;p172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42" name="Google Shape;3542;p172"/>
          <p:cNvSpPr/>
          <p:nvPr/>
        </p:nvSpPr>
        <p:spPr>
          <a:xfrm>
            <a:off x="166050" y="1276900"/>
            <a:ext cx="59163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Range(g) ⊆𝐑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Laplace Mechanism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543" name="Google Shape;3543;p172"/>
          <p:cNvGrpSpPr/>
          <p:nvPr/>
        </p:nvGrpSpPr>
        <p:grpSpPr>
          <a:xfrm>
            <a:off x="992733" y="3401400"/>
            <a:ext cx="2396400" cy="1008862"/>
            <a:chOff x="5165058" y="1934550"/>
            <a:chExt cx="2396400" cy="1008862"/>
          </a:xfrm>
        </p:grpSpPr>
        <p:sp>
          <p:nvSpPr>
            <p:cNvPr id="3544" name="Google Shape;3544;p172"/>
            <p:cNvSpPr/>
            <p:nvPr/>
          </p:nvSpPr>
          <p:spPr>
            <a:xfrm>
              <a:off x="5165058" y="1934550"/>
              <a:ext cx="23964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real number z,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45" name="Google Shape;3545;p172"/>
            <p:cNvSpPr txBox="1"/>
            <p:nvPr/>
          </p:nvSpPr>
          <p:spPr>
            <a:xfrm>
              <a:off x="5515256" y="2491312"/>
              <a:ext cx="20094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f</a:t>
              </a:r>
              <a:r>
                <a:rPr b="1"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Lap(b)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∝  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pic>
        <p:nvPicPr>
          <p:cNvPr id="3546" name="Google Shape;354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700" y="2407698"/>
            <a:ext cx="3854426" cy="20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172"/>
          <p:cNvSpPr txBox="1"/>
          <p:nvPr/>
        </p:nvSpPr>
        <p:spPr>
          <a:xfrm>
            <a:off x="4572000" y="1980100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Density</a:t>
            </a:r>
            <a:endParaRPr sz="1100"/>
          </a:p>
        </p:txBody>
      </p:sp>
      <p:sp>
        <p:nvSpPr>
          <p:cNvPr id="3548" name="Google Shape;3548;p172"/>
          <p:cNvSpPr txBox="1"/>
          <p:nvPr/>
        </p:nvSpPr>
        <p:spPr>
          <a:xfrm>
            <a:off x="6419333" y="4523016"/>
            <a:ext cx="70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Value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49" name="Google Shape;3549;p172"/>
          <p:cNvSpPr txBox="1"/>
          <p:nvPr/>
        </p:nvSpPr>
        <p:spPr>
          <a:xfrm>
            <a:off x="7908066" y="2550555"/>
            <a:ext cx="904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67D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Input X</a:t>
            </a:r>
            <a:endParaRPr b="1" sz="1200">
              <a:solidFill>
                <a:srgbClr val="1967D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50" name="Google Shape;3550;p172"/>
          <p:cNvSpPr txBox="1"/>
          <p:nvPr/>
        </p:nvSpPr>
        <p:spPr>
          <a:xfrm>
            <a:off x="7929072" y="2735080"/>
            <a:ext cx="95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Input X’</a:t>
            </a:r>
            <a:endParaRPr b="1" sz="1200">
              <a:solidFill>
                <a:srgbClr val="CC0000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51" name="Google Shape;3551;p172"/>
          <p:cNvSpPr txBox="1"/>
          <p:nvPr/>
        </p:nvSpPr>
        <p:spPr>
          <a:xfrm>
            <a:off x="6791041" y="4334055"/>
            <a:ext cx="904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g(X)</a:t>
            </a:r>
            <a:endParaRPr b="1" sz="12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52" name="Google Shape;3552;p172"/>
          <p:cNvSpPr txBox="1"/>
          <p:nvPr/>
        </p:nvSpPr>
        <p:spPr>
          <a:xfrm>
            <a:off x="6019062" y="4334050"/>
            <a:ext cx="6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Google Sans"/>
                <a:ea typeface="Google Sans"/>
                <a:cs typeface="Google Sans"/>
                <a:sym typeface="Google Sans"/>
              </a:rPr>
              <a:t>g(X’)</a:t>
            </a:r>
            <a:endParaRPr/>
          </a:p>
        </p:txBody>
      </p:sp>
      <p:sp>
        <p:nvSpPr>
          <p:cNvPr id="3553" name="Google Shape;3553;p172"/>
          <p:cNvSpPr/>
          <p:nvPr/>
        </p:nvSpPr>
        <p:spPr>
          <a:xfrm>
            <a:off x="6225175" y="1276900"/>
            <a:ext cx="2718900" cy="4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RMSE =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(Δ(g)/ε)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173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Laplace Mechanism: Multi-Dimension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59" name="Google Shape;3559;p173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60" name="Google Shape;3560;p173"/>
          <p:cNvCxnSpPr>
            <a:stCxn id="3559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1" name="Google Shape;3561;p173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Lap(</a:t>
            </a: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="1" baseline="-25000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(g)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/ε)</a:t>
            </a:r>
            <a:r>
              <a:rPr b="1" baseline="30000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⛒d</a:t>
            </a:r>
            <a:endParaRPr b="1" baseline="30000" sz="17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62" name="Google Shape;3562;p173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563" name="Google Shape;3563;p173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4" name="Google Shape;3564;p173"/>
          <p:cNvSpPr txBox="1"/>
          <p:nvPr/>
        </p:nvSpPr>
        <p:spPr>
          <a:xfrm>
            <a:off x="7163925" y="709300"/>
            <a:ext cx="190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Use 𝓵</a:t>
            </a:r>
            <a:r>
              <a:rPr baseline="-25000"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Each coordinate is independent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65" name="Google Shape;3565;p173"/>
          <p:cNvSpPr txBox="1"/>
          <p:nvPr/>
        </p:nvSpPr>
        <p:spPr>
          <a:xfrm>
            <a:off x="466725" y="2204325"/>
            <a:ext cx="34089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</a:t>
            </a:r>
            <a:r>
              <a:rPr lang="en" sz="20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𝐑</a:t>
            </a:r>
            <a:r>
              <a:rPr baseline="30000" lang="en" sz="20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i="1" sz="20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66" name="Google Shape;3566;p173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vector-valued with real entries)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67" name="Google Shape;3567;p173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68" name="Google Shape;3568;p173"/>
          <p:cNvSpPr/>
          <p:nvPr/>
        </p:nvSpPr>
        <p:spPr>
          <a:xfrm>
            <a:off x="1613850" y="1276900"/>
            <a:ext cx="59163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Range(g) ⊆𝐑</a:t>
            </a:r>
            <a:r>
              <a:rPr baseline="30000" lang="en" sz="16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Laplace Mechanism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569" name="Google Shape;3569;p173"/>
          <p:cNvGrpSpPr/>
          <p:nvPr/>
        </p:nvGrpSpPr>
        <p:grpSpPr>
          <a:xfrm>
            <a:off x="992733" y="3401400"/>
            <a:ext cx="2396400" cy="1008862"/>
            <a:chOff x="5165058" y="1934550"/>
            <a:chExt cx="2396400" cy="1008862"/>
          </a:xfrm>
        </p:grpSpPr>
        <p:sp>
          <p:nvSpPr>
            <p:cNvPr id="3570" name="Google Shape;3570;p173"/>
            <p:cNvSpPr/>
            <p:nvPr/>
          </p:nvSpPr>
          <p:spPr>
            <a:xfrm>
              <a:off x="5165058" y="1934550"/>
              <a:ext cx="23964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Laplace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real number z,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71" name="Google Shape;3571;p173"/>
            <p:cNvSpPr txBox="1"/>
            <p:nvPr/>
          </p:nvSpPr>
          <p:spPr>
            <a:xfrm>
              <a:off x="5515256" y="2491312"/>
              <a:ext cx="20094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f</a:t>
              </a:r>
              <a:r>
                <a:rPr b="1"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Lap(b)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∝  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-|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|/b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174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Gaussian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77" name="Google Shape;3577;p174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78" name="Google Shape;3578;p174"/>
          <p:cNvCxnSpPr>
            <a:stCxn id="3577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9" name="Google Shape;3579;p174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𝒩(0, σ</a:t>
            </a:r>
            <a:r>
              <a:rPr b="1" baseline="30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80" name="Google Shape;3580;p174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/>
          </a:p>
        </p:txBody>
      </p:sp>
      <p:cxnSp>
        <p:nvCxnSpPr>
          <p:cNvPr id="3581" name="Google Shape;3581;p174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2" name="Google Shape;3582;p174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583" name="Google Shape;3583;p174"/>
          <p:cNvGrpSpPr/>
          <p:nvPr/>
        </p:nvGrpSpPr>
        <p:grpSpPr>
          <a:xfrm>
            <a:off x="1284902" y="3232925"/>
            <a:ext cx="2730998" cy="1008850"/>
            <a:chOff x="1284902" y="3232925"/>
            <a:chExt cx="2730998" cy="1008850"/>
          </a:xfrm>
        </p:grpSpPr>
        <p:sp>
          <p:nvSpPr>
            <p:cNvPr id="3584" name="Google Shape;3584;p174"/>
            <p:cNvSpPr/>
            <p:nvPr/>
          </p:nvSpPr>
          <p:spPr>
            <a:xfrm>
              <a:off x="1284902" y="3232925"/>
              <a:ext cx="2331000" cy="9807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Gaussian Distribution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For every real number z,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585" name="Google Shape;3585;p174"/>
            <p:cNvGrpSpPr/>
            <p:nvPr/>
          </p:nvGrpSpPr>
          <p:grpSpPr>
            <a:xfrm>
              <a:off x="1472200" y="3653911"/>
              <a:ext cx="2543700" cy="587864"/>
              <a:chOff x="5876400" y="2558536"/>
              <a:chExt cx="2543700" cy="587864"/>
            </a:xfrm>
          </p:grpSpPr>
          <p:sp>
            <p:nvSpPr>
              <p:cNvPr id="3586" name="Google Shape;3586;p174"/>
              <p:cNvSpPr txBox="1"/>
              <p:nvPr/>
            </p:nvSpPr>
            <p:spPr>
              <a:xfrm>
                <a:off x="5876400" y="2694300"/>
                <a:ext cx="2543700" cy="45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PDF</a:t>
                </a:r>
                <a:r>
                  <a:rPr b="1" baseline="-25000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𝒩(0, σ  )</a:t>
                </a: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(z)</a:t>
                </a:r>
                <a:r>
                  <a:rPr b="1" lang="en" sz="16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  ∝  e</a:t>
                </a:r>
                <a:r>
                  <a:rPr b="1" baseline="30000" lang="en" sz="16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-</a:t>
                </a:r>
                <a:r>
                  <a:rPr b="1" baseline="30000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(z</a:t>
                </a:r>
                <a:r>
                  <a:rPr b="1" baseline="30000" lang="en" sz="16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/σ)</a:t>
                </a:r>
                <a:endParaRPr b="1" baseline="30000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3587" name="Google Shape;3587;p174"/>
              <p:cNvSpPr txBox="1"/>
              <p:nvPr/>
            </p:nvSpPr>
            <p:spPr>
              <a:xfrm>
                <a:off x="6594683" y="2734666"/>
                <a:ext cx="237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baseline="-25000" lang="en" sz="11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2</a:t>
                </a:r>
                <a:endParaRPr sz="900"/>
              </a:p>
            </p:txBody>
          </p:sp>
          <p:sp>
            <p:nvSpPr>
              <p:cNvPr id="3588" name="Google Shape;3588;p174"/>
              <p:cNvSpPr txBox="1"/>
              <p:nvPr/>
            </p:nvSpPr>
            <p:spPr>
              <a:xfrm>
                <a:off x="7710438" y="2558536"/>
                <a:ext cx="237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baseline="-25000" lang="en" sz="11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2</a:t>
                </a:r>
                <a:endParaRPr sz="900"/>
              </a:p>
            </p:txBody>
          </p:sp>
        </p:grpSp>
      </p:grpSp>
      <p:sp>
        <p:nvSpPr>
          <p:cNvPr id="3589" name="Google Shape;3589;p174"/>
          <p:cNvSpPr txBox="1"/>
          <p:nvPr/>
        </p:nvSpPr>
        <p:spPr>
          <a:xfrm>
            <a:off x="466725" y="2204325"/>
            <a:ext cx="34089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590" name="Google Shape;3590;p174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real-valued)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591" name="Google Shape;3591;p174"/>
          <p:cNvGrpSpPr/>
          <p:nvPr/>
        </p:nvGrpSpPr>
        <p:grpSpPr>
          <a:xfrm>
            <a:off x="4572000" y="1922950"/>
            <a:ext cx="4291601" cy="2754162"/>
            <a:chOff x="4572000" y="1922950"/>
            <a:chExt cx="4291601" cy="2754162"/>
          </a:xfrm>
        </p:grpSpPr>
        <p:pic>
          <p:nvPicPr>
            <p:cNvPr id="3592" name="Google Shape;3592;p1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14875" y="2251713"/>
              <a:ext cx="3948725" cy="211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3" name="Google Shape;3593;p174"/>
            <p:cNvSpPr txBox="1"/>
            <p:nvPr/>
          </p:nvSpPr>
          <p:spPr>
            <a:xfrm>
              <a:off x="4572000" y="1922950"/>
              <a:ext cx="176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Probability Density</a:t>
              </a:r>
              <a:endParaRPr sz="1100"/>
            </a:p>
          </p:txBody>
        </p:sp>
        <p:sp>
          <p:nvSpPr>
            <p:cNvPr id="3594" name="Google Shape;3594;p174"/>
            <p:cNvSpPr txBox="1"/>
            <p:nvPr/>
          </p:nvSpPr>
          <p:spPr>
            <a:xfrm>
              <a:off x="6451399" y="4276912"/>
              <a:ext cx="99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highlight>
                    <a:srgbClr val="FFFFFF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Value</a:t>
              </a:r>
              <a:endParaRPr sz="1100">
                <a:highlight>
                  <a:srgbClr val="FFFFFF"/>
                </a:highlight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p175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Gaussian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00" name="Google Shape;3600;p175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601" name="Google Shape;3601;p175"/>
          <p:cNvCxnSpPr>
            <a:stCxn id="3600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2" name="Google Shape;3602;p175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𝒩(0, </a:t>
            </a: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b="1" baseline="30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03" name="Google Shape;3603;p175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/>
          </a:p>
        </p:txBody>
      </p:sp>
      <p:cxnSp>
        <p:nvCxnSpPr>
          <p:cNvPr id="3604" name="Google Shape;3604;p175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5" name="Google Shape;3605;p175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06" name="Google Shape;3606;p175"/>
          <p:cNvSpPr/>
          <p:nvPr/>
        </p:nvSpPr>
        <p:spPr>
          <a:xfrm>
            <a:off x="1284902" y="3232925"/>
            <a:ext cx="2331000" cy="9807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Gaussian Distribution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For every real number z,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607" name="Google Shape;3607;p175"/>
          <p:cNvGrpSpPr/>
          <p:nvPr/>
        </p:nvGrpSpPr>
        <p:grpSpPr>
          <a:xfrm>
            <a:off x="1472200" y="3653911"/>
            <a:ext cx="2543700" cy="587864"/>
            <a:chOff x="5876400" y="2558536"/>
            <a:chExt cx="2543700" cy="587864"/>
          </a:xfrm>
        </p:grpSpPr>
        <p:sp>
          <p:nvSpPr>
            <p:cNvPr id="3608" name="Google Shape;3608;p175"/>
            <p:cNvSpPr txBox="1"/>
            <p:nvPr/>
          </p:nvSpPr>
          <p:spPr>
            <a:xfrm>
              <a:off x="5876400" y="2694300"/>
              <a:ext cx="25437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PDF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𝒩(0, σ  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(z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/σ)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609" name="Google Shape;3609;p175"/>
            <p:cNvSpPr txBox="1"/>
            <p:nvPr/>
          </p:nvSpPr>
          <p:spPr>
            <a:xfrm>
              <a:off x="6594683" y="273466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  <p:sp>
          <p:nvSpPr>
            <p:cNvPr id="3610" name="Google Shape;3610;p175"/>
            <p:cNvSpPr txBox="1"/>
            <p:nvPr/>
          </p:nvSpPr>
          <p:spPr>
            <a:xfrm>
              <a:off x="7710438" y="255853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</p:grpSp>
      <p:sp>
        <p:nvSpPr>
          <p:cNvPr id="3611" name="Google Shape;3611;p175"/>
          <p:cNvSpPr txBox="1"/>
          <p:nvPr/>
        </p:nvSpPr>
        <p:spPr>
          <a:xfrm>
            <a:off x="466725" y="2204325"/>
            <a:ext cx="34089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12" name="Google Shape;3612;p175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real-valued)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13" name="Google Shape;36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875" y="2251713"/>
            <a:ext cx="3948725" cy="21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4" name="Google Shape;3614;p175"/>
          <p:cNvSpPr txBox="1"/>
          <p:nvPr/>
        </p:nvSpPr>
        <p:spPr>
          <a:xfrm>
            <a:off x="4572000" y="1922950"/>
            <a:ext cx="17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Probability Density</a:t>
            </a:r>
            <a:endParaRPr sz="1100"/>
          </a:p>
        </p:txBody>
      </p:sp>
      <p:sp>
        <p:nvSpPr>
          <p:cNvPr id="3615" name="Google Shape;3615;p175"/>
          <p:cNvSpPr txBox="1"/>
          <p:nvPr/>
        </p:nvSpPr>
        <p:spPr>
          <a:xfrm>
            <a:off x="6451399" y="4276912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Value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3616" name="Google Shape;3616;p175"/>
          <p:cNvSpPr/>
          <p:nvPr/>
        </p:nvSpPr>
        <p:spPr>
          <a:xfrm>
            <a:off x="5127425" y="214750"/>
            <a:ext cx="2222700" cy="50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grpSp>
        <p:nvGrpSpPr>
          <p:cNvPr id="3617" name="Google Shape;3617;p175"/>
          <p:cNvGrpSpPr/>
          <p:nvPr/>
        </p:nvGrpSpPr>
        <p:grpSpPr>
          <a:xfrm>
            <a:off x="5139950" y="255375"/>
            <a:ext cx="3000000" cy="446400"/>
            <a:chOff x="653675" y="3498150"/>
            <a:chExt cx="3000000" cy="446400"/>
          </a:xfrm>
        </p:grpSpPr>
        <p:sp>
          <p:nvSpPr>
            <p:cNvPr id="3618" name="Google Shape;3618;p175"/>
            <p:cNvSpPr txBox="1"/>
            <p:nvPr/>
          </p:nvSpPr>
          <p:spPr>
            <a:xfrm>
              <a:off x="653675" y="3498150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σ = </a:t>
              </a: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		          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 Δ(g)</a:t>
              </a:r>
              <a:r>
                <a:rPr b="1" lang="en" sz="1700">
                  <a:solidFill>
                    <a:schemeClr val="dk1"/>
                  </a:solidFill>
                  <a:highlight>
                    <a:srgbClr val="A8DAB5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  </a:t>
              </a:r>
              <a:endParaRPr/>
            </a:p>
          </p:txBody>
        </p:sp>
        <p:pic>
          <p:nvPicPr>
            <p:cNvPr id="3619" name="Google Shape;3619;p1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0979" y="3526075"/>
              <a:ext cx="904875" cy="390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0" name="Google Shape;3620;p175"/>
          <p:cNvSpPr/>
          <p:nvPr/>
        </p:nvSpPr>
        <p:spPr>
          <a:xfrm>
            <a:off x="830975" y="1343575"/>
            <a:ext cx="71604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Range(f) ⊆𝐑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ε ≤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Gaussian Mechanism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176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Gaussian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26" name="Google Shape;3626;p176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627" name="Google Shape;3627;p176"/>
          <p:cNvCxnSpPr>
            <a:stCxn id="3626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8" name="Google Shape;3628;p176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𝒩(0, </a:t>
            </a: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b="1" baseline="30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29" name="Google Shape;3629;p176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/>
          </a:p>
        </p:txBody>
      </p:sp>
      <p:cxnSp>
        <p:nvCxnSpPr>
          <p:cNvPr id="3630" name="Google Shape;3630;p176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1" name="Google Shape;3631;p176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32" name="Google Shape;3632;p176"/>
          <p:cNvSpPr/>
          <p:nvPr/>
        </p:nvSpPr>
        <p:spPr>
          <a:xfrm>
            <a:off x="1284902" y="3232925"/>
            <a:ext cx="2331000" cy="9807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Gaussian Distribution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For every real number z,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633" name="Google Shape;3633;p176"/>
          <p:cNvGrpSpPr/>
          <p:nvPr/>
        </p:nvGrpSpPr>
        <p:grpSpPr>
          <a:xfrm>
            <a:off x="1472200" y="3653911"/>
            <a:ext cx="2543700" cy="587864"/>
            <a:chOff x="5876400" y="2558536"/>
            <a:chExt cx="2543700" cy="587864"/>
          </a:xfrm>
        </p:grpSpPr>
        <p:sp>
          <p:nvSpPr>
            <p:cNvPr id="3634" name="Google Shape;3634;p176"/>
            <p:cNvSpPr txBox="1"/>
            <p:nvPr/>
          </p:nvSpPr>
          <p:spPr>
            <a:xfrm>
              <a:off x="5876400" y="2694300"/>
              <a:ext cx="25437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PDF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𝒩(0, σ  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(z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/σ)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635" name="Google Shape;3635;p176"/>
            <p:cNvSpPr txBox="1"/>
            <p:nvPr/>
          </p:nvSpPr>
          <p:spPr>
            <a:xfrm>
              <a:off x="6594683" y="273466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  <p:sp>
          <p:nvSpPr>
            <p:cNvPr id="3636" name="Google Shape;3636;p176"/>
            <p:cNvSpPr txBox="1"/>
            <p:nvPr/>
          </p:nvSpPr>
          <p:spPr>
            <a:xfrm>
              <a:off x="7710438" y="255853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</p:grpSp>
      <p:sp>
        <p:nvSpPr>
          <p:cNvPr id="3637" name="Google Shape;3637;p176"/>
          <p:cNvSpPr txBox="1"/>
          <p:nvPr/>
        </p:nvSpPr>
        <p:spPr>
          <a:xfrm>
            <a:off x="466725" y="2204325"/>
            <a:ext cx="34089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38" name="Google Shape;3638;p176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real-valued)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9" name="Google Shape;3639;p176"/>
          <p:cNvSpPr/>
          <p:nvPr/>
        </p:nvSpPr>
        <p:spPr>
          <a:xfrm>
            <a:off x="5127425" y="214750"/>
            <a:ext cx="2222700" cy="50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grpSp>
        <p:nvGrpSpPr>
          <p:cNvPr id="3640" name="Google Shape;3640;p176"/>
          <p:cNvGrpSpPr/>
          <p:nvPr/>
        </p:nvGrpSpPr>
        <p:grpSpPr>
          <a:xfrm>
            <a:off x="5139950" y="255375"/>
            <a:ext cx="3000000" cy="446400"/>
            <a:chOff x="653675" y="3498150"/>
            <a:chExt cx="3000000" cy="446400"/>
          </a:xfrm>
        </p:grpSpPr>
        <p:sp>
          <p:nvSpPr>
            <p:cNvPr id="3641" name="Google Shape;3641;p176"/>
            <p:cNvSpPr txBox="1"/>
            <p:nvPr/>
          </p:nvSpPr>
          <p:spPr>
            <a:xfrm>
              <a:off x="653675" y="3498150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σ = </a:t>
              </a: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		          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 Δ(g)</a:t>
              </a:r>
              <a:r>
                <a:rPr b="1" lang="en" sz="1700">
                  <a:solidFill>
                    <a:schemeClr val="dk1"/>
                  </a:solidFill>
                  <a:highlight>
                    <a:srgbClr val="A8DAB5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  </a:t>
              </a:r>
              <a:endParaRPr/>
            </a:p>
          </p:txBody>
        </p:sp>
        <p:pic>
          <p:nvPicPr>
            <p:cNvPr id="3642" name="Google Shape;3642;p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0979" y="3526075"/>
              <a:ext cx="904875" cy="390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3" name="Google Shape;3643;p176"/>
          <p:cNvSpPr/>
          <p:nvPr/>
        </p:nvSpPr>
        <p:spPr>
          <a:xfrm>
            <a:off x="830975" y="1343575"/>
            <a:ext cx="71604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Range(f) ⊆𝐑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ε ≤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Gaussian Mechanism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44" name="Google Shape;3644;p176"/>
          <p:cNvSpPr txBox="1"/>
          <p:nvPr/>
        </p:nvSpPr>
        <p:spPr>
          <a:xfrm>
            <a:off x="4572000" y="2620275"/>
            <a:ext cx="43677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Google Sans"/>
                <a:ea typeface="Google Sans"/>
                <a:cs typeface="Google Sans"/>
                <a:sym typeface="Google Sans"/>
              </a:rPr>
              <a:t>Proof is a bit complicated... Will skip for now.</a:t>
            </a:r>
            <a:endParaRPr sz="23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177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Gaussian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50" name="Google Shape;3650;p177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651" name="Google Shape;3651;p177"/>
          <p:cNvCxnSpPr>
            <a:stCxn id="3650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2" name="Google Shape;3652;p177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𝒩(0, σ</a:t>
            </a:r>
            <a:r>
              <a:rPr b="1" baseline="30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baseline="30000" lang="en" sz="17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⛒d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53" name="Google Shape;3653;p177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/>
          </a:p>
        </p:txBody>
      </p:sp>
      <p:cxnSp>
        <p:nvCxnSpPr>
          <p:cNvPr id="3654" name="Google Shape;3654;p177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5" name="Google Shape;3655;p177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56" name="Google Shape;3656;p177"/>
          <p:cNvSpPr/>
          <p:nvPr/>
        </p:nvSpPr>
        <p:spPr>
          <a:xfrm>
            <a:off x="1284902" y="3232925"/>
            <a:ext cx="2331000" cy="9807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Gaussian Distribution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For every real number z,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657" name="Google Shape;3657;p177"/>
          <p:cNvGrpSpPr/>
          <p:nvPr/>
        </p:nvGrpSpPr>
        <p:grpSpPr>
          <a:xfrm>
            <a:off x="1472200" y="3653911"/>
            <a:ext cx="2543700" cy="587864"/>
            <a:chOff x="5876400" y="2558536"/>
            <a:chExt cx="2543700" cy="587864"/>
          </a:xfrm>
        </p:grpSpPr>
        <p:sp>
          <p:nvSpPr>
            <p:cNvPr id="3658" name="Google Shape;3658;p177"/>
            <p:cNvSpPr txBox="1"/>
            <p:nvPr/>
          </p:nvSpPr>
          <p:spPr>
            <a:xfrm>
              <a:off x="5876400" y="2694300"/>
              <a:ext cx="25437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PDF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𝒩(0, σ  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(z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/σ)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659" name="Google Shape;3659;p177"/>
            <p:cNvSpPr txBox="1"/>
            <p:nvPr/>
          </p:nvSpPr>
          <p:spPr>
            <a:xfrm>
              <a:off x="6594683" y="273466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  <p:sp>
          <p:nvSpPr>
            <p:cNvPr id="3660" name="Google Shape;3660;p177"/>
            <p:cNvSpPr txBox="1"/>
            <p:nvPr/>
          </p:nvSpPr>
          <p:spPr>
            <a:xfrm>
              <a:off x="7710438" y="255853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</p:grpSp>
      <p:sp>
        <p:nvSpPr>
          <p:cNvPr id="3661" name="Google Shape;3661;p177"/>
          <p:cNvSpPr/>
          <p:nvPr/>
        </p:nvSpPr>
        <p:spPr>
          <a:xfrm>
            <a:off x="6705600" y="214750"/>
            <a:ext cx="600000" cy="50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grpSp>
        <p:nvGrpSpPr>
          <p:cNvPr id="3662" name="Google Shape;3662;p177"/>
          <p:cNvGrpSpPr/>
          <p:nvPr/>
        </p:nvGrpSpPr>
        <p:grpSpPr>
          <a:xfrm>
            <a:off x="5139950" y="255375"/>
            <a:ext cx="3000000" cy="446400"/>
            <a:chOff x="653675" y="3498150"/>
            <a:chExt cx="3000000" cy="446400"/>
          </a:xfrm>
        </p:grpSpPr>
        <p:sp>
          <p:nvSpPr>
            <p:cNvPr id="3663" name="Google Shape;3663;p177"/>
            <p:cNvSpPr txBox="1"/>
            <p:nvPr/>
          </p:nvSpPr>
          <p:spPr>
            <a:xfrm>
              <a:off x="653675" y="3498150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σ = </a:t>
              </a: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		          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 Δ</a:t>
              </a:r>
              <a:r>
                <a:rPr b="1" baseline="-25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(g)</a:t>
              </a:r>
              <a:r>
                <a:rPr b="1" lang="en" sz="1700">
                  <a:solidFill>
                    <a:schemeClr val="dk1"/>
                  </a:solidFill>
                  <a:highlight>
                    <a:srgbClr val="A8DAB5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  </a:t>
              </a:r>
              <a:endParaRPr/>
            </a:p>
          </p:txBody>
        </p:sp>
        <p:pic>
          <p:nvPicPr>
            <p:cNvPr id="3664" name="Google Shape;3664;p1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0979" y="3526075"/>
              <a:ext cx="904875" cy="390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5" name="Google Shape;3665;p177"/>
          <p:cNvSpPr/>
          <p:nvPr/>
        </p:nvSpPr>
        <p:spPr>
          <a:xfrm>
            <a:off x="813850" y="1347400"/>
            <a:ext cx="72390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Range(f) ⊆𝐑</a:t>
            </a:r>
            <a:r>
              <a:rPr baseline="30000" lang="en" sz="16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ε ≤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Gaussian Mechanism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66" name="Google Shape;3666;p177"/>
          <p:cNvSpPr txBox="1"/>
          <p:nvPr/>
        </p:nvSpPr>
        <p:spPr>
          <a:xfrm>
            <a:off x="4572000" y="2620275"/>
            <a:ext cx="43677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Google Sans"/>
                <a:ea typeface="Google Sans"/>
                <a:cs typeface="Google Sans"/>
                <a:sym typeface="Google Sans"/>
              </a:rPr>
              <a:t>Proof is a bit complicated... Will skip for now.</a:t>
            </a:r>
            <a:endParaRPr sz="23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67" name="Google Shape;3667;p177"/>
          <p:cNvSpPr txBox="1"/>
          <p:nvPr/>
        </p:nvSpPr>
        <p:spPr>
          <a:xfrm>
            <a:off x="500725" y="2181600"/>
            <a:ext cx="33804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r>
              <a:rPr baseline="30000" lang="en" sz="20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68" name="Google Shape;3668;p177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vector-valued with real entries)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69" name="Google Shape;3669;p177"/>
          <p:cNvSpPr txBox="1"/>
          <p:nvPr/>
        </p:nvSpPr>
        <p:spPr>
          <a:xfrm>
            <a:off x="7150700" y="650650"/>
            <a:ext cx="190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 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𝓵</a:t>
            </a:r>
            <a:r>
              <a:rPr baseline="-25000"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Each coordinate is independent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78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Gaussian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75" name="Google Shape;3675;p178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676" name="Google Shape;3676;p178"/>
          <p:cNvCxnSpPr>
            <a:stCxn id="3675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7" name="Google Shape;3677;p178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𝒩(0, σ</a:t>
            </a:r>
            <a:r>
              <a:rPr b="1" baseline="30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baseline="30000" lang="en" sz="17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⛒d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78" name="Google Shape;3678;p178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/>
          </a:p>
        </p:txBody>
      </p:sp>
      <p:cxnSp>
        <p:nvCxnSpPr>
          <p:cNvPr id="3679" name="Google Shape;3679;p178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0" name="Google Shape;3680;p178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81" name="Google Shape;3681;p178"/>
          <p:cNvSpPr/>
          <p:nvPr/>
        </p:nvSpPr>
        <p:spPr>
          <a:xfrm>
            <a:off x="1284902" y="3232925"/>
            <a:ext cx="2331000" cy="9807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Gaussian Distribution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For every real number z,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682" name="Google Shape;3682;p178"/>
          <p:cNvGrpSpPr/>
          <p:nvPr/>
        </p:nvGrpSpPr>
        <p:grpSpPr>
          <a:xfrm>
            <a:off x="1472200" y="3653911"/>
            <a:ext cx="2543700" cy="587864"/>
            <a:chOff x="5876400" y="2558536"/>
            <a:chExt cx="2543700" cy="587864"/>
          </a:xfrm>
        </p:grpSpPr>
        <p:sp>
          <p:nvSpPr>
            <p:cNvPr id="3683" name="Google Shape;3683;p178"/>
            <p:cNvSpPr txBox="1"/>
            <p:nvPr/>
          </p:nvSpPr>
          <p:spPr>
            <a:xfrm>
              <a:off x="5876400" y="2694300"/>
              <a:ext cx="25437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PDF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𝒩(0, σ  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(z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/σ)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684" name="Google Shape;3684;p178"/>
            <p:cNvSpPr txBox="1"/>
            <p:nvPr/>
          </p:nvSpPr>
          <p:spPr>
            <a:xfrm>
              <a:off x="6594683" y="273466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  <p:sp>
          <p:nvSpPr>
            <p:cNvPr id="3685" name="Google Shape;3685;p178"/>
            <p:cNvSpPr txBox="1"/>
            <p:nvPr/>
          </p:nvSpPr>
          <p:spPr>
            <a:xfrm>
              <a:off x="7710438" y="255853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</p:grpSp>
      <p:sp>
        <p:nvSpPr>
          <p:cNvPr id="3686" name="Google Shape;3686;p178"/>
          <p:cNvSpPr/>
          <p:nvPr/>
        </p:nvSpPr>
        <p:spPr>
          <a:xfrm>
            <a:off x="6705600" y="214750"/>
            <a:ext cx="600000" cy="50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grpSp>
        <p:nvGrpSpPr>
          <p:cNvPr id="3687" name="Google Shape;3687;p178"/>
          <p:cNvGrpSpPr/>
          <p:nvPr/>
        </p:nvGrpSpPr>
        <p:grpSpPr>
          <a:xfrm>
            <a:off x="5139950" y="255375"/>
            <a:ext cx="3000000" cy="446400"/>
            <a:chOff x="653675" y="3498150"/>
            <a:chExt cx="3000000" cy="446400"/>
          </a:xfrm>
        </p:grpSpPr>
        <p:sp>
          <p:nvSpPr>
            <p:cNvPr id="3688" name="Google Shape;3688;p178"/>
            <p:cNvSpPr txBox="1"/>
            <p:nvPr/>
          </p:nvSpPr>
          <p:spPr>
            <a:xfrm>
              <a:off x="653675" y="3498150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σ = </a:t>
              </a: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		          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 Δ</a:t>
              </a:r>
              <a:r>
                <a:rPr b="1" baseline="-25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(g)</a:t>
              </a:r>
              <a:r>
                <a:rPr b="1" lang="en" sz="1700">
                  <a:solidFill>
                    <a:schemeClr val="dk1"/>
                  </a:solidFill>
                  <a:highlight>
                    <a:srgbClr val="A8DAB5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  </a:t>
              </a:r>
              <a:endParaRPr/>
            </a:p>
          </p:txBody>
        </p:sp>
        <p:pic>
          <p:nvPicPr>
            <p:cNvPr id="3689" name="Google Shape;3689;p1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0979" y="3526075"/>
              <a:ext cx="904875" cy="390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0" name="Google Shape;3690;p178"/>
          <p:cNvSpPr/>
          <p:nvPr/>
        </p:nvSpPr>
        <p:spPr>
          <a:xfrm>
            <a:off x="813850" y="1347400"/>
            <a:ext cx="72390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Range(f) ⊆𝐑</a:t>
            </a:r>
            <a:r>
              <a:rPr baseline="30000" lang="en" sz="16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ε ≤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Gaussian Mechanism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1" name="Google Shape;3691;p178"/>
          <p:cNvSpPr txBox="1"/>
          <p:nvPr/>
        </p:nvSpPr>
        <p:spPr>
          <a:xfrm>
            <a:off x="500725" y="2181600"/>
            <a:ext cx="33804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r>
              <a:rPr baseline="30000" lang="en" sz="20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92" name="Google Shape;3692;p178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vector-valued with real entries)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3" name="Google Shape;3693;p178"/>
          <p:cNvSpPr txBox="1"/>
          <p:nvPr/>
        </p:nvSpPr>
        <p:spPr>
          <a:xfrm>
            <a:off x="7150700" y="650650"/>
            <a:ext cx="190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 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𝓵</a:t>
            </a:r>
            <a:r>
              <a:rPr baseline="-25000"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Each coordinate is independent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4" name="Google Shape;3694;p178"/>
          <p:cNvSpPr txBox="1"/>
          <p:nvPr/>
        </p:nvSpPr>
        <p:spPr>
          <a:xfrm>
            <a:off x="4524375" y="1780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Vector summation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5" name="Google Shape;3695;p178"/>
          <p:cNvSpPr/>
          <p:nvPr/>
        </p:nvSpPr>
        <p:spPr>
          <a:xfrm>
            <a:off x="4769650" y="4236775"/>
            <a:ext cx="2165400" cy="6252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Assumption: Each vector has 𝓵</a:t>
            </a:r>
            <a:r>
              <a:rPr baseline="-25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-norm 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 C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696" name="Google Shape;3696;p178"/>
          <p:cNvGrpSpPr/>
          <p:nvPr/>
        </p:nvGrpSpPr>
        <p:grpSpPr>
          <a:xfrm>
            <a:off x="7060788" y="4329925"/>
            <a:ext cx="1814788" cy="446400"/>
            <a:chOff x="6832188" y="4177525"/>
            <a:chExt cx="1814788" cy="446400"/>
          </a:xfrm>
        </p:grpSpPr>
        <p:sp>
          <p:nvSpPr>
            <p:cNvPr id="3697" name="Google Shape;3697;p178"/>
            <p:cNvSpPr/>
            <p:nvPr/>
          </p:nvSpPr>
          <p:spPr>
            <a:xfrm>
              <a:off x="7418175" y="4177525"/>
              <a:ext cx="1228800" cy="446400"/>
            </a:xfrm>
            <a:prstGeom prst="rect">
              <a:avLst/>
            </a:prstGeom>
            <a:solidFill>
              <a:srgbClr val="F6AEA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Δ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(g) ≤ 2C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698" name="Google Shape;3698;p178"/>
            <p:cNvSpPr/>
            <p:nvPr/>
          </p:nvSpPr>
          <p:spPr>
            <a:xfrm>
              <a:off x="6832188" y="4223725"/>
              <a:ext cx="457500" cy="40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9" name="Google Shape;3699;p178"/>
          <p:cNvGrpSpPr/>
          <p:nvPr/>
        </p:nvGrpSpPr>
        <p:grpSpPr>
          <a:xfrm>
            <a:off x="4913210" y="2380377"/>
            <a:ext cx="1918990" cy="654527"/>
            <a:chOff x="4913210" y="2380377"/>
            <a:chExt cx="1918990" cy="654527"/>
          </a:xfrm>
        </p:grpSpPr>
        <p:sp>
          <p:nvSpPr>
            <p:cNvPr id="3700" name="Google Shape;3700;p178"/>
            <p:cNvSpPr txBox="1"/>
            <p:nvPr/>
          </p:nvSpPr>
          <p:spPr>
            <a:xfrm>
              <a:off x="4913210" y="2648504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701" name="Google Shape;3701;p178"/>
            <p:cNvGrpSpPr/>
            <p:nvPr/>
          </p:nvGrpSpPr>
          <p:grpSpPr>
            <a:xfrm>
              <a:off x="5114984" y="2380377"/>
              <a:ext cx="311357" cy="342646"/>
              <a:chOff x="560775" y="1712150"/>
              <a:chExt cx="731400" cy="804900"/>
            </a:xfrm>
          </p:grpSpPr>
          <p:sp>
            <p:nvSpPr>
              <p:cNvPr id="3702" name="Google Shape;3702;p178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178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4" name="Google Shape;3704;p178"/>
            <p:cNvSpPr txBox="1"/>
            <p:nvPr/>
          </p:nvSpPr>
          <p:spPr>
            <a:xfrm>
              <a:off x="5642100" y="2422450"/>
              <a:ext cx="1190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(0.2, -1, 1)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3705" name="Google Shape;3705;p178"/>
          <p:cNvGrpSpPr/>
          <p:nvPr/>
        </p:nvGrpSpPr>
        <p:grpSpPr>
          <a:xfrm>
            <a:off x="4913223" y="2974226"/>
            <a:ext cx="1918527" cy="1079208"/>
            <a:chOff x="4913223" y="2974226"/>
            <a:chExt cx="1918527" cy="1079208"/>
          </a:xfrm>
        </p:grpSpPr>
        <p:sp>
          <p:nvSpPr>
            <p:cNvPr id="3706" name="Google Shape;3706;p178"/>
            <p:cNvSpPr txBox="1"/>
            <p:nvPr/>
          </p:nvSpPr>
          <p:spPr>
            <a:xfrm rot="5400000">
              <a:off x="5174401" y="2967176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707" name="Google Shape;3707;p178"/>
            <p:cNvSpPr txBox="1"/>
            <p:nvPr/>
          </p:nvSpPr>
          <p:spPr>
            <a:xfrm>
              <a:off x="4913223" y="3667034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708" name="Google Shape;3708;p178"/>
            <p:cNvGrpSpPr/>
            <p:nvPr/>
          </p:nvGrpSpPr>
          <p:grpSpPr>
            <a:xfrm>
              <a:off x="5114984" y="3381646"/>
              <a:ext cx="311357" cy="342646"/>
              <a:chOff x="560775" y="1712150"/>
              <a:chExt cx="731400" cy="804900"/>
            </a:xfrm>
          </p:grpSpPr>
          <p:sp>
            <p:nvSpPr>
              <p:cNvPr id="3709" name="Google Shape;3709;p178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178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11" name="Google Shape;3711;p178"/>
            <p:cNvSpPr txBox="1"/>
            <p:nvPr/>
          </p:nvSpPr>
          <p:spPr>
            <a:xfrm>
              <a:off x="5641650" y="3368550"/>
              <a:ext cx="1190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(0, 2, -0.1)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3712" name="Google Shape;3712;p178"/>
          <p:cNvGrpSpPr/>
          <p:nvPr/>
        </p:nvGrpSpPr>
        <p:grpSpPr>
          <a:xfrm>
            <a:off x="6753225" y="2495550"/>
            <a:ext cx="2486100" cy="1295400"/>
            <a:chOff x="6753225" y="2495550"/>
            <a:chExt cx="2486100" cy="1295400"/>
          </a:xfrm>
        </p:grpSpPr>
        <p:sp>
          <p:nvSpPr>
            <p:cNvPr id="3713" name="Google Shape;3713;p178"/>
            <p:cNvSpPr txBox="1"/>
            <p:nvPr/>
          </p:nvSpPr>
          <p:spPr>
            <a:xfrm>
              <a:off x="7001625" y="2922150"/>
              <a:ext cx="2237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g(X) = (50.1, 2.3, 14.7)</a:t>
              </a:r>
              <a:endParaRPr sz="1300"/>
            </a:p>
          </p:txBody>
        </p:sp>
        <p:sp>
          <p:nvSpPr>
            <p:cNvPr id="3714" name="Google Shape;3714;p178"/>
            <p:cNvSpPr/>
            <p:nvPr/>
          </p:nvSpPr>
          <p:spPr>
            <a:xfrm>
              <a:off x="6753225" y="2495550"/>
              <a:ext cx="206100" cy="12954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17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 Distribution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0" name="Google Shape;3720;p179"/>
          <p:cNvSpPr/>
          <p:nvPr/>
        </p:nvSpPr>
        <p:spPr>
          <a:xfrm>
            <a:off x="1976825" y="2304475"/>
            <a:ext cx="5190300" cy="86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Privacy Loss Distribution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the distribution of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(o)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where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o~M(X)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21" name="Google Shape;3721;p179"/>
          <p:cNvSpPr/>
          <p:nvPr/>
        </p:nvSpPr>
        <p:spPr>
          <a:xfrm>
            <a:off x="918300" y="3598775"/>
            <a:ext cx="3763500" cy="979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Pure-DP Condition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-DP </a:t>
            </a: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iff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all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X≍X’, o ∈ Range(M), 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 ≤ ε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22" name="Google Shape;3722;p179"/>
          <p:cNvSpPr txBox="1"/>
          <p:nvPr/>
        </p:nvSpPr>
        <p:spPr>
          <a:xfrm>
            <a:off x="675725" y="3261900"/>
            <a:ext cx="2496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If-and-only-if condition</a:t>
            </a:r>
            <a:endParaRPr b="1" i="1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723" name="Google Shape;3723;p179"/>
          <p:cNvGrpSpPr/>
          <p:nvPr/>
        </p:nvGrpSpPr>
        <p:grpSpPr>
          <a:xfrm>
            <a:off x="4693750" y="3137000"/>
            <a:ext cx="4391450" cy="1777855"/>
            <a:chOff x="4693750" y="3137000"/>
            <a:chExt cx="4391450" cy="1777855"/>
          </a:xfrm>
        </p:grpSpPr>
        <p:sp>
          <p:nvSpPr>
            <p:cNvPr id="3724" name="Google Shape;3724;p179"/>
            <p:cNvSpPr/>
            <p:nvPr/>
          </p:nvSpPr>
          <p:spPr>
            <a:xfrm>
              <a:off x="5047925" y="3469225"/>
              <a:ext cx="3763500" cy="1153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Approximate-DP Condition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M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</a:t>
              </a:r>
              <a:r>
                <a:rPr lang="en" sz="16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if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,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for all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X≍X’,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    Pr[y &gt;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ε]  ≤ δ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where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y ~ PLD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725" name="Google Shape;3725;p179"/>
            <p:cNvSpPr txBox="1"/>
            <p:nvPr/>
          </p:nvSpPr>
          <p:spPr>
            <a:xfrm>
              <a:off x="4693750" y="3137000"/>
              <a:ext cx="2496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Inverse doesn’t hold*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726" name="Google Shape;3726;p179"/>
            <p:cNvSpPr txBox="1"/>
            <p:nvPr/>
          </p:nvSpPr>
          <p:spPr>
            <a:xfrm>
              <a:off x="4906200" y="4544955"/>
              <a:ext cx="41790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* there is an iff version but more complicated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727" name="Google Shape;3727;p179"/>
          <p:cNvSpPr/>
          <p:nvPr/>
        </p:nvSpPr>
        <p:spPr>
          <a:xfrm>
            <a:off x="341200" y="1152525"/>
            <a:ext cx="4058400" cy="95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b="1" lang="en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, the privacy loss at output </a:t>
            </a:r>
            <a:r>
              <a:rPr b="1" lang="en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(o) = ln(Pr[M(X) = o] / Pr[M(X’) = o])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28" name="Google Shape;3728;p179"/>
          <p:cNvSpPr txBox="1"/>
          <p:nvPr/>
        </p:nvSpPr>
        <p:spPr>
          <a:xfrm>
            <a:off x="274524" y="782625"/>
            <a:ext cx="2260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Discrete outputs</a:t>
            </a:r>
            <a:endParaRPr b="1" i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9" name="Google Shape;3729;p179"/>
          <p:cNvSpPr/>
          <p:nvPr/>
        </p:nvSpPr>
        <p:spPr>
          <a:xfrm>
            <a:off x="4970350" y="1152525"/>
            <a:ext cx="3535500" cy="95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Privacy Loss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b="1" lang="en">
                <a:solidFill>
                  <a:srgbClr val="222222"/>
                </a:solidFill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, the privacy loss at output </a:t>
            </a:r>
            <a:r>
              <a:rPr b="1" lang="en"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is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(o) = ln(f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M(X)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(o) /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M(X’)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30" name="Google Shape;3730;p179"/>
          <p:cNvSpPr txBox="1"/>
          <p:nvPr/>
        </p:nvSpPr>
        <p:spPr>
          <a:xfrm>
            <a:off x="4903674" y="782625"/>
            <a:ext cx="2260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Continuous outputs</a:t>
            </a:r>
            <a:endParaRPr b="1" i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180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Gaussian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36" name="Google Shape;3736;p180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737" name="Google Shape;3737;p180"/>
          <p:cNvCxnSpPr>
            <a:stCxn id="3736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8" name="Google Shape;3738;p180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𝒩(0, </a:t>
            </a: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b="1" baseline="30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39" name="Google Shape;3739;p180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/>
          </a:p>
        </p:txBody>
      </p:sp>
      <p:cxnSp>
        <p:nvCxnSpPr>
          <p:cNvPr id="3740" name="Google Shape;3740;p180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1" name="Google Shape;3741;p180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742" name="Google Shape;3742;p180"/>
          <p:cNvSpPr/>
          <p:nvPr/>
        </p:nvSpPr>
        <p:spPr>
          <a:xfrm>
            <a:off x="1284902" y="3232925"/>
            <a:ext cx="2331000" cy="9807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Gaussian Distribution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For every real number z,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743" name="Google Shape;3743;p180"/>
          <p:cNvGrpSpPr/>
          <p:nvPr/>
        </p:nvGrpSpPr>
        <p:grpSpPr>
          <a:xfrm>
            <a:off x="1472200" y="3653911"/>
            <a:ext cx="2543700" cy="587864"/>
            <a:chOff x="5876400" y="2558536"/>
            <a:chExt cx="2543700" cy="587864"/>
          </a:xfrm>
        </p:grpSpPr>
        <p:sp>
          <p:nvSpPr>
            <p:cNvPr id="3744" name="Google Shape;3744;p180"/>
            <p:cNvSpPr txBox="1"/>
            <p:nvPr/>
          </p:nvSpPr>
          <p:spPr>
            <a:xfrm>
              <a:off x="5876400" y="2694300"/>
              <a:ext cx="25437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PDF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𝒩(0, σ  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(z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/σ)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745" name="Google Shape;3745;p180"/>
            <p:cNvSpPr txBox="1"/>
            <p:nvPr/>
          </p:nvSpPr>
          <p:spPr>
            <a:xfrm>
              <a:off x="6594683" y="273466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  <p:sp>
          <p:nvSpPr>
            <p:cNvPr id="3746" name="Google Shape;3746;p180"/>
            <p:cNvSpPr txBox="1"/>
            <p:nvPr/>
          </p:nvSpPr>
          <p:spPr>
            <a:xfrm>
              <a:off x="7710438" y="255853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</p:grpSp>
      <p:sp>
        <p:nvSpPr>
          <p:cNvPr id="3747" name="Google Shape;3747;p180"/>
          <p:cNvSpPr txBox="1"/>
          <p:nvPr/>
        </p:nvSpPr>
        <p:spPr>
          <a:xfrm>
            <a:off x="466725" y="2204325"/>
            <a:ext cx="34089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48" name="Google Shape;3748;p180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real-valued)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49" name="Google Shape;3749;p180"/>
          <p:cNvSpPr/>
          <p:nvPr/>
        </p:nvSpPr>
        <p:spPr>
          <a:xfrm>
            <a:off x="5127425" y="214750"/>
            <a:ext cx="2222700" cy="50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grpSp>
        <p:nvGrpSpPr>
          <p:cNvPr id="3750" name="Google Shape;3750;p180"/>
          <p:cNvGrpSpPr/>
          <p:nvPr/>
        </p:nvGrpSpPr>
        <p:grpSpPr>
          <a:xfrm>
            <a:off x="5139950" y="255375"/>
            <a:ext cx="3000000" cy="446400"/>
            <a:chOff x="653675" y="3498150"/>
            <a:chExt cx="3000000" cy="446400"/>
          </a:xfrm>
        </p:grpSpPr>
        <p:sp>
          <p:nvSpPr>
            <p:cNvPr id="3751" name="Google Shape;3751;p180"/>
            <p:cNvSpPr txBox="1"/>
            <p:nvPr/>
          </p:nvSpPr>
          <p:spPr>
            <a:xfrm>
              <a:off x="653675" y="3498150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σ = </a:t>
              </a: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		          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 Δ(g)</a:t>
              </a:r>
              <a:r>
                <a:rPr b="1" lang="en" sz="1700">
                  <a:solidFill>
                    <a:schemeClr val="dk1"/>
                  </a:solidFill>
                  <a:highlight>
                    <a:srgbClr val="A8DAB5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  </a:t>
              </a:r>
              <a:endParaRPr/>
            </a:p>
          </p:txBody>
        </p:sp>
        <p:pic>
          <p:nvPicPr>
            <p:cNvPr id="3752" name="Google Shape;3752;p1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0979" y="3526075"/>
              <a:ext cx="904875" cy="390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3" name="Google Shape;3753;p180"/>
          <p:cNvSpPr/>
          <p:nvPr/>
        </p:nvSpPr>
        <p:spPr>
          <a:xfrm>
            <a:off x="830975" y="1343575"/>
            <a:ext cx="71604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Range(f) ⊆𝐑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ε ≤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Gaussian Mechanism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54" name="Google Shape;3754;p180"/>
          <p:cNvSpPr txBox="1"/>
          <p:nvPr/>
        </p:nvSpPr>
        <p:spPr>
          <a:xfrm>
            <a:off x="4572000" y="2097125"/>
            <a:ext cx="43677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 Ideas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baseline="-25000" lang="en" sz="1700"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is another Gaussian dist.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Pr[y &gt; ε]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where 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y ~ PLD</a:t>
            </a:r>
            <a:r>
              <a:rPr baseline="-25000" lang="en" sz="17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is just “tail bound” of Gaussian distribution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Using known inequalities this quantity can be shown to be at most 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p181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Gaussian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60" name="Google Shape;3760;p181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761" name="Google Shape;3761;p181"/>
          <p:cNvCxnSpPr>
            <a:stCxn id="3760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2" name="Google Shape;3762;p181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𝒩(0, σ</a:t>
            </a:r>
            <a:r>
              <a:rPr b="1" baseline="30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baseline="30000" lang="en" sz="17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⛒d</a:t>
            </a:r>
            <a:endParaRPr b="1" baseline="30000" sz="1700">
              <a:highlight>
                <a:srgbClr val="A8DAB5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63" name="Google Shape;3763;p181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/>
          </a:p>
        </p:txBody>
      </p:sp>
      <p:cxnSp>
        <p:nvCxnSpPr>
          <p:cNvPr id="3764" name="Google Shape;3764;p181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5" name="Google Shape;3765;p181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766" name="Google Shape;3766;p181"/>
          <p:cNvSpPr/>
          <p:nvPr/>
        </p:nvSpPr>
        <p:spPr>
          <a:xfrm>
            <a:off x="1284902" y="3232925"/>
            <a:ext cx="2331000" cy="9807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Gaussian Distribution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For every real number z,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767" name="Google Shape;3767;p181"/>
          <p:cNvGrpSpPr/>
          <p:nvPr/>
        </p:nvGrpSpPr>
        <p:grpSpPr>
          <a:xfrm>
            <a:off x="1472200" y="3653911"/>
            <a:ext cx="2543700" cy="587864"/>
            <a:chOff x="5876400" y="2558536"/>
            <a:chExt cx="2543700" cy="587864"/>
          </a:xfrm>
        </p:grpSpPr>
        <p:sp>
          <p:nvSpPr>
            <p:cNvPr id="3768" name="Google Shape;3768;p181"/>
            <p:cNvSpPr txBox="1"/>
            <p:nvPr/>
          </p:nvSpPr>
          <p:spPr>
            <a:xfrm>
              <a:off x="5876400" y="2694300"/>
              <a:ext cx="25437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PDF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𝒩(0, σ  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(z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/σ)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769" name="Google Shape;3769;p181"/>
            <p:cNvSpPr txBox="1"/>
            <p:nvPr/>
          </p:nvSpPr>
          <p:spPr>
            <a:xfrm>
              <a:off x="6594683" y="273466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  <p:sp>
          <p:nvSpPr>
            <p:cNvPr id="3770" name="Google Shape;3770;p181"/>
            <p:cNvSpPr txBox="1"/>
            <p:nvPr/>
          </p:nvSpPr>
          <p:spPr>
            <a:xfrm>
              <a:off x="7710438" y="255853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</p:grpSp>
      <p:sp>
        <p:nvSpPr>
          <p:cNvPr id="3771" name="Google Shape;3771;p181"/>
          <p:cNvSpPr/>
          <p:nvPr/>
        </p:nvSpPr>
        <p:spPr>
          <a:xfrm>
            <a:off x="6705600" y="214750"/>
            <a:ext cx="600000" cy="50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grpSp>
        <p:nvGrpSpPr>
          <p:cNvPr id="3772" name="Google Shape;3772;p181"/>
          <p:cNvGrpSpPr/>
          <p:nvPr/>
        </p:nvGrpSpPr>
        <p:grpSpPr>
          <a:xfrm>
            <a:off x="5139950" y="255375"/>
            <a:ext cx="3000000" cy="446400"/>
            <a:chOff x="653675" y="3498150"/>
            <a:chExt cx="3000000" cy="446400"/>
          </a:xfrm>
        </p:grpSpPr>
        <p:sp>
          <p:nvSpPr>
            <p:cNvPr id="3773" name="Google Shape;3773;p181"/>
            <p:cNvSpPr txBox="1"/>
            <p:nvPr/>
          </p:nvSpPr>
          <p:spPr>
            <a:xfrm>
              <a:off x="653675" y="3498150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σ = </a:t>
              </a: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		          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 Δ</a:t>
              </a:r>
              <a:r>
                <a:rPr b="1" baseline="-25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(g)</a:t>
              </a:r>
              <a:r>
                <a:rPr b="1" lang="en" sz="1700">
                  <a:solidFill>
                    <a:schemeClr val="dk1"/>
                  </a:solidFill>
                  <a:highlight>
                    <a:srgbClr val="A8DAB5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  </a:t>
              </a:r>
              <a:endParaRPr/>
            </a:p>
          </p:txBody>
        </p:sp>
        <p:pic>
          <p:nvPicPr>
            <p:cNvPr id="3774" name="Google Shape;3774;p1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0979" y="3526075"/>
              <a:ext cx="904875" cy="390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5" name="Google Shape;3775;p181"/>
          <p:cNvSpPr/>
          <p:nvPr/>
        </p:nvSpPr>
        <p:spPr>
          <a:xfrm>
            <a:off x="813850" y="1347400"/>
            <a:ext cx="72390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Range(f) ⊆𝐑</a:t>
            </a:r>
            <a:r>
              <a:rPr baseline="30000" lang="en" sz="16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ε ≤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Gaussian Mechanism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76" name="Google Shape;3776;p181"/>
          <p:cNvSpPr txBox="1"/>
          <p:nvPr/>
        </p:nvSpPr>
        <p:spPr>
          <a:xfrm>
            <a:off x="4572000" y="2097125"/>
            <a:ext cx="43677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 Ideas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baseline="-25000" lang="en" sz="1700">
                <a:latin typeface="Cambria Math"/>
                <a:ea typeface="Cambria Math"/>
                <a:cs typeface="Cambria Math"/>
                <a:sym typeface="Cambria Math"/>
              </a:rPr>
              <a:t>M, X, X’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is another Gaussian dist.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Pr[y &gt; ε]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where 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y ~ PLD</a:t>
            </a:r>
            <a:r>
              <a:rPr baseline="-25000" lang="en" sz="17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is just “tail bound” of Gaussian distribution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Using known inequalities this quantity can be shown to be at most 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77" name="Google Shape;3777;p181"/>
          <p:cNvSpPr txBox="1"/>
          <p:nvPr/>
        </p:nvSpPr>
        <p:spPr>
          <a:xfrm>
            <a:off x="500725" y="2181600"/>
            <a:ext cx="33804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r>
              <a:rPr baseline="30000" lang="en" sz="20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78" name="Google Shape;3778;p181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vector-valued with real entries)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79" name="Google Shape;3779;p181"/>
          <p:cNvSpPr txBox="1"/>
          <p:nvPr/>
        </p:nvSpPr>
        <p:spPr>
          <a:xfrm>
            <a:off x="7150700" y="498250"/>
            <a:ext cx="190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 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𝓵</a:t>
            </a:r>
            <a:r>
              <a:rPr baseline="-25000"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Each coordinate is independent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Reconstruction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66" name="Google Shape;366;p29"/>
          <p:cNvCxnSpPr>
            <a:stCxn id="367" idx="3"/>
            <a:endCxn id="365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29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29"/>
          <p:cNvCxnSpPr>
            <a:stCxn id="365" idx="3"/>
            <a:endCxn id="370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71" name="Google Shape;371;p29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2" name="Google Shape;372;p29"/>
          <p:cNvSpPr txBox="1"/>
          <p:nvPr/>
        </p:nvSpPr>
        <p:spPr>
          <a:xfrm>
            <a:off x="2983250" y="1482938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6924221" y="2161100"/>
            <a:ext cx="76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170k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4" name="Google Shape;374;p29"/>
          <p:cNvSpPr txBox="1"/>
          <p:nvPr/>
        </p:nvSpPr>
        <p:spPr>
          <a:xfrm>
            <a:off x="1491600" y="3777463"/>
            <a:ext cx="61608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Simplifying assumptions: only allow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(or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) queries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Only one sensitive column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182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Protection Against Privacy Attacks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183"/>
          <p:cNvSpPr txBox="1"/>
          <p:nvPr/>
        </p:nvSpPr>
        <p:spPr>
          <a:xfrm>
            <a:off x="341200" y="21925"/>
            <a:ext cx="859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Review: Privacy Attack Measure</a:t>
            </a:r>
            <a:endParaRPr i="1" sz="1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790" name="Google Shape;3790;p183"/>
          <p:cNvCxnSpPr/>
          <p:nvPr/>
        </p:nvCxnSpPr>
        <p:spPr>
          <a:xfrm rot="10800000">
            <a:off x="4572000" y="832000"/>
            <a:ext cx="0" cy="3798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791" name="Google Shape;3791;p183"/>
          <p:cNvGrpSpPr/>
          <p:nvPr/>
        </p:nvGrpSpPr>
        <p:grpSpPr>
          <a:xfrm>
            <a:off x="1392816" y="912175"/>
            <a:ext cx="1579280" cy="1392712"/>
            <a:chOff x="587225" y="1351325"/>
            <a:chExt cx="1917300" cy="1690800"/>
          </a:xfrm>
        </p:grpSpPr>
        <p:sp>
          <p:nvSpPr>
            <p:cNvPr id="3792" name="Google Shape;3792;p183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 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793" name="Google Shape;3793;p183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794" name="Google Shape;3794;p183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795" name="Google Shape;3795;p183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796" name="Google Shape;3796;p183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3797" name="Google Shape;3797;p18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18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9" name="Google Shape;3799;p183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3800" name="Google Shape;3800;p18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18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02" name="Google Shape;3802;p183"/>
          <p:cNvSpPr txBox="1"/>
          <p:nvPr/>
        </p:nvSpPr>
        <p:spPr>
          <a:xfrm>
            <a:off x="2819700" y="1181800"/>
            <a:ext cx="119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Doesn’t contain user A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803" name="Google Shape;3803;p183"/>
          <p:cNvGrpSpPr/>
          <p:nvPr/>
        </p:nvGrpSpPr>
        <p:grpSpPr>
          <a:xfrm>
            <a:off x="6019725" y="500800"/>
            <a:ext cx="1579200" cy="1796100"/>
            <a:chOff x="6019725" y="958000"/>
            <a:chExt cx="1579200" cy="1796100"/>
          </a:xfrm>
        </p:grpSpPr>
        <p:sp>
          <p:nvSpPr>
            <p:cNvPr id="3804" name="Google Shape;3804;p183"/>
            <p:cNvSpPr/>
            <p:nvPr/>
          </p:nvSpPr>
          <p:spPr>
            <a:xfrm>
              <a:off x="6019725" y="958000"/>
              <a:ext cx="1579200" cy="179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 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X’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805" name="Google Shape;3805;p183"/>
            <p:cNvSpPr txBox="1"/>
            <p:nvPr/>
          </p:nvSpPr>
          <p:spPr>
            <a:xfrm>
              <a:off x="6662573" y="1314229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806" name="Google Shape;3806;p183"/>
            <p:cNvSpPr txBox="1"/>
            <p:nvPr/>
          </p:nvSpPr>
          <p:spPr>
            <a:xfrm rot="5400000">
              <a:off x="6798944" y="1630888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807" name="Google Shape;3807;p183"/>
            <p:cNvGrpSpPr/>
            <p:nvPr/>
          </p:nvGrpSpPr>
          <p:grpSpPr>
            <a:xfrm>
              <a:off x="6289909" y="1865161"/>
              <a:ext cx="1087564" cy="386400"/>
              <a:chOff x="6289909" y="1865161"/>
              <a:chExt cx="1087564" cy="386400"/>
            </a:xfrm>
          </p:grpSpPr>
          <p:sp>
            <p:nvSpPr>
              <p:cNvPr id="3808" name="Google Shape;3808;p183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3809" name="Google Shape;3809;p183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3810" name="Google Shape;3810;p183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1" name="Google Shape;3811;p183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12" name="Google Shape;3812;p183"/>
            <p:cNvGrpSpPr/>
            <p:nvPr/>
          </p:nvGrpSpPr>
          <p:grpSpPr>
            <a:xfrm>
              <a:off x="6289909" y="1336177"/>
              <a:ext cx="311357" cy="342646"/>
              <a:chOff x="560775" y="1712150"/>
              <a:chExt cx="731400" cy="804900"/>
            </a:xfrm>
          </p:grpSpPr>
          <p:sp>
            <p:nvSpPr>
              <p:cNvPr id="3813" name="Google Shape;3813;p18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18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5" name="Google Shape;3815;p183"/>
            <p:cNvGrpSpPr/>
            <p:nvPr/>
          </p:nvGrpSpPr>
          <p:grpSpPr>
            <a:xfrm>
              <a:off x="6289897" y="2269038"/>
              <a:ext cx="1087564" cy="386400"/>
              <a:chOff x="6289909" y="1865161"/>
              <a:chExt cx="1087564" cy="386400"/>
            </a:xfrm>
          </p:grpSpPr>
          <p:sp>
            <p:nvSpPr>
              <p:cNvPr id="3816" name="Google Shape;3816;p183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User A</a:t>
                </a:r>
                <a:endParaRPr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3817" name="Google Shape;3817;p183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3818" name="Google Shape;3818;p183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9" name="Google Shape;3819;p183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820" name="Google Shape;3820;p183"/>
          <p:cNvSpPr txBox="1"/>
          <p:nvPr/>
        </p:nvSpPr>
        <p:spPr>
          <a:xfrm>
            <a:off x="1392853" y="2545425"/>
            <a:ext cx="15792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 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21" name="Google Shape;3821;p183"/>
          <p:cNvSpPr txBox="1"/>
          <p:nvPr/>
        </p:nvSpPr>
        <p:spPr>
          <a:xfrm>
            <a:off x="6057827" y="2545425"/>
            <a:ext cx="15030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 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22" name="Google Shape;3822;p183"/>
          <p:cNvCxnSpPr>
            <a:stCxn id="3792" idx="2"/>
            <a:endCxn id="3820" idx="0"/>
          </p:cNvCxnSpPr>
          <p:nvPr/>
        </p:nvCxnSpPr>
        <p:spPr>
          <a:xfrm>
            <a:off x="2182456" y="230488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3" name="Google Shape;3823;p183"/>
          <p:cNvCxnSpPr>
            <a:stCxn id="3804" idx="2"/>
            <a:endCxn id="3821" idx="0"/>
          </p:cNvCxnSpPr>
          <p:nvPr/>
        </p:nvCxnSpPr>
        <p:spPr>
          <a:xfrm>
            <a:off x="6809325" y="2296900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4" name="Google Shape;3824;p183"/>
          <p:cNvSpPr txBox="1"/>
          <p:nvPr/>
        </p:nvSpPr>
        <p:spPr>
          <a:xfrm>
            <a:off x="1606000" y="3244375"/>
            <a:ext cx="1152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25" name="Google Shape;3825;p183"/>
          <p:cNvCxnSpPr>
            <a:stCxn id="3820" idx="2"/>
            <a:endCxn id="3824" idx="0"/>
          </p:cNvCxnSpPr>
          <p:nvPr/>
        </p:nvCxnSpPr>
        <p:spPr>
          <a:xfrm>
            <a:off x="2182453" y="3003825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6" name="Google Shape;3826;p183"/>
          <p:cNvSpPr txBox="1"/>
          <p:nvPr/>
        </p:nvSpPr>
        <p:spPr>
          <a:xfrm>
            <a:off x="6210375" y="3252350"/>
            <a:ext cx="1197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27" name="Google Shape;3827;p183"/>
          <p:cNvCxnSpPr>
            <a:stCxn id="3821" idx="2"/>
            <a:endCxn id="3826" idx="0"/>
          </p:cNvCxnSpPr>
          <p:nvPr/>
        </p:nvCxnSpPr>
        <p:spPr>
          <a:xfrm>
            <a:off x="6809327" y="3003825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8" name="Google Shape;3828;p183"/>
          <p:cNvSpPr txBox="1"/>
          <p:nvPr/>
        </p:nvSpPr>
        <p:spPr>
          <a:xfrm>
            <a:off x="184197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baseline="-25000"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29" name="Google Shape;3829;p183"/>
          <p:cNvSpPr txBox="1"/>
          <p:nvPr/>
        </p:nvSpPr>
        <p:spPr>
          <a:xfrm>
            <a:off x="646882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endParaRPr baseline="-25000"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30" name="Google Shape;3830;p183"/>
          <p:cNvCxnSpPr>
            <a:stCxn id="3824" idx="2"/>
            <a:endCxn id="3828" idx="0"/>
          </p:cNvCxnSpPr>
          <p:nvPr/>
        </p:nvCxnSpPr>
        <p:spPr>
          <a:xfrm>
            <a:off x="2182450" y="3702775"/>
            <a:ext cx="0" cy="43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1" name="Google Shape;3831;p183"/>
          <p:cNvCxnSpPr>
            <a:stCxn id="3826" idx="2"/>
            <a:endCxn id="3829" idx="0"/>
          </p:cNvCxnSpPr>
          <p:nvPr/>
        </p:nvCxnSpPr>
        <p:spPr>
          <a:xfrm>
            <a:off x="6809325" y="3710750"/>
            <a:ext cx="0" cy="42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2" name="Google Shape;3832;p183"/>
          <p:cNvSpPr txBox="1"/>
          <p:nvPr/>
        </p:nvSpPr>
        <p:spPr>
          <a:xfrm>
            <a:off x="4284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3" name="Google Shape;3833;p183"/>
          <p:cNvSpPr txBox="1"/>
          <p:nvPr/>
        </p:nvSpPr>
        <p:spPr>
          <a:xfrm>
            <a:off x="71498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4" name="Google Shape;3834;p183"/>
          <p:cNvSpPr/>
          <p:nvPr/>
        </p:nvSpPr>
        <p:spPr>
          <a:xfrm>
            <a:off x="2634225" y="3999500"/>
            <a:ext cx="3834600" cy="73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Compare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5" name="Google Shape;3835;p183"/>
          <p:cNvSpPr/>
          <p:nvPr/>
        </p:nvSpPr>
        <p:spPr>
          <a:xfrm rot="-500428">
            <a:off x="2856079" y="693550"/>
            <a:ext cx="3247042" cy="73890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Add/Remove Neighbors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184"/>
          <p:cNvSpPr txBox="1"/>
          <p:nvPr/>
        </p:nvSpPr>
        <p:spPr>
          <a:xfrm>
            <a:off x="341200" y="21925"/>
            <a:ext cx="859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Review: Privacy Attack Measure</a:t>
            </a:r>
            <a:endParaRPr i="1" sz="1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41" name="Google Shape;3841;p184"/>
          <p:cNvSpPr txBox="1"/>
          <p:nvPr/>
        </p:nvSpPr>
        <p:spPr>
          <a:xfrm>
            <a:off x="1152425" y="889525"/>
            <a:ext cx="6839100" cy="12006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Suppose that privacy violation score is in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[0, 1]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and the algorithm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(ε, δ)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-Add/Remove DP. Then, we have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E[s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in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≤ e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⋅ E[s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out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+ δ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842" name="Google Shape;3842;p184"/>
          <p:cNvSpPr txBox="1"/>
          <p:nvPr/>
        </p:nvSpPr>
        <p:spPr>
          <a:xfrm>
            <a:off x="779350" y="23224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43" name="Google Shape;3843;p184"/>
          <p:cNvSpPr txBox="1"/>
          <p:nvPr/>
        </p:nvSpPr>
        <p:spPr>
          <a:xfrm>
            <a:off x="8227200" y="43702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44" name="Google Shape;3844;p184"/>
          <p:cNvSpPr txBox="1"/>
          <p:nvPr/>
        </p:nvSpPr>
        <p:spPr>
          <a:xfrm>
            <a:off x="1770850" y="2341475"/>
            <a:ext cx="326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denote the scoring function.</a:t>
            </a:r>
            <a:endParaRPr/>
          </a:p>
        </p:txBody>
      </p:sp>
      <p:sp>
        <p:nvSpPr>
          <p:cNvPr id="3845" name="Google Shape;3845;p184"/>
          <p:cNvSpPr txBox="1"/>
          <p:nvPr/>
        </p:nvSpPr>
        <p:spPr>
          <a:xfrm>
            <a:off x="1646600" y="2715425"/>
            <a:ext cx="6648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E[s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in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	= E[s(M(X))]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= ∫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∞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Pr[s(M(X)) &gt; c] d c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= ∫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Pr[s(M(X)) &gt; c] d c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≤ ∫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(e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⋅ Pr[s(M(X’)) &gt; c] + δ) d c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= e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⋅ E[s(M(X’))]	+ δ				= e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⋅ E[s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out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+ δ 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85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Properties of DP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18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Post-Processing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56" name="Google Shape;3856;p186"/>
          <p:cNvSpPr txBox="1"/>
          <p:nvPr/>
        </p:nvSpPr>
        <p:spPr>
          <a:xfrm>
            <a:off x="601350" y="921475"/>
            <a:ext cx="79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“Result of DP algorithm can be used in arbitrary manner and it remains DP.”</a:t>
            </a:r>
            <a:endParaRPr b="1" i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857" name="Google Shape;3857;p186"/>
          <p:cNvGrpSpPr/>
          <p:nvPr/>
        </p:nvGrpSpPr>
        <p:grpSpPr>
          <a:xfrm>
            <a:off x="798400" y="2052150"/>
            <a:ext cx="1917300" cy="1690800"/>
            <a:chOff x="587225" y="1351325"/>
            <a:chExt cx="1917300" cy="1690800"/>
          </a:xfrm>
        </p:grpSpPr>
        <p:sp>
          <p:nvSpPr>
            <p:cNvPr id="3858" name="Google Shape;3858;p186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859" name="Google Shape;3859;p186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860" name="Google Shape;3860;p186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861" name="Google Shape;3861;p186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3862" name="Google Shape;3862;p18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18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64" name="Google Shape;3864;p186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865" name="Google Shape;3865;p186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3866" name="Google Shape;3866;p18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18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68" name="Google Shape;3868;p186"/>
          <p:cNvSpPr txBox="1"/>
          <p:nvPr/>
        </p:nvSpPr>
        <p:spPr>
          <a:xfrm>
            <a:off x="3643000" y="2662950"/>
            <a:ext cx="20619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(ε, δ)-DP Algo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69" name="Google Shape;3869;p186"/>
          <p:cNvCxnSpPr>
            <a:stCxn id="3858" idx="3"/>
            <a:endCxn id="3868" idx="1"/>
          </p:cNvCxnSpPr>
          <p:nvPr/>
        </p:nvCxnSpPr>
        <p:spPr>
          <a:xfrm>
            <a:off x="2715700" y="2897550"/>
            <a:ext cx="927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0" name="Google Shape;3870;p186"/>
          <p:cNvCxnSpPr>
            <a:stCxn id="3868" idx="3"/>
          </p:cNvCxnSpPr>
          <p:nvPr/>
        </p:nvCxnSpPr>
        <p:spPr>
          <a:xfrm>
            <a:off x="5704900" y="2897550"/>
            <a:ext cx="65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1" name="Google Shape;3871;p186"/>
          <p:cNvSpPr txBox="1"/>
          <p:nvPr/>
        </p:nvSpPr>
        <p:spPr>
          <a:xfrm>
            <a:off x="6355600" y="2662950"/>
            <a:ext cx="774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72" name="Google Shape;3872;p186"/>
          <p:cNvSpPr txBox="1"/>
          <p:nvPr/>
        </p:nvSpPr>
        <p:spPr>
          <a:xfrm>
            <a:off x="1472075" y="4050675"/>
            <a:ext cx="61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we use the output safely in downstream applications?</a:t>
            </a:r>
            <a:endParaRPr b="1" i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873" name="Google Shape;3873;p186"/>
          <p:cNvGrpSpPr/>
          <p:nvPr/>
        </p:nvGrpSpPr>
        <p:grpSpPr>
          <a:xfrm>
            <a:off x="7129900" y="2193750"/>
            <a:ext cx="2014200" cy="1540650"/>
            <a:chOff x="7129900" y="2193750"/>
            <a:chExt cx="2014200" cy="1540650"/>
          </a:xfrm>
        </p:grpSpPr>
        <p:cxnSp>
          <p:nvCxnSpPr>
            <p:cNvPr id="3874" name="Google Shape;3874;p186"/>
            <p:cNvCxnSpPr>
              <a:stCxn id="3871" idx="3"/>
            </p:cNvCxnSpPr>
            <p:nvPr/>
          </p:nvCxnSpPr>
          <p:spPr>
            <a:xfrm flipH="1" rot="10800000">
              <a:off x="7129900" y="2447850"/>
              <a:ext cx="484200" cy="449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75" name="Google Shape;3875;p186"/>
            <p:cNvSpPr txBox="1"/>
            <p:nvPr/>
          </p:nvSpPr>
          <p:spPr>
            <a:xfrm>
              <a:off x="7614100" y="2193750"/>
              <a:ext cx="14475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Build ML model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876" name="Google Shape;3876;p186"/>
            <p:cNvCxnSpPr>
              <a:stCxn id="3871" idx="3"/>
              <a:endCxn id="3877" idx="1"/>
            </p:cNvCxnSpPr>
            <p:nvPr/>
          </p:nvCxnSpPr>
          <p:spPr>
            <a:xfrm>
              <a:off x="7129900" y="2897550"/>
              <a:ext cx="566700" cy="67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77" name="Google Shape;3877;p186"/>
            <p:cNvSpPr txBox="1"/>
            <p:nvPr/>
          </p:nvSpPr>
          <p:spPr>
            <a:xfrm>
              <a:off x="7696600" y="2595600"/>
              <a:ext cx="1447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Business decision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878" name="Google Shape;3878;p186"/>
            <p:cNvCxnSpPr>
              <a:stCxn id="3871" idx="3"/>
            </p:cNvCxnSpPr>
            <p:nvPr/>
          </p:nvCxnSpPr>
          <p:spPr>
            <a:xfrm>
              <a:off x="7129900" y="2897550"/>
              <a:ext cx="531600" cy="66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79" name="Google Shape;3879;p186"/>
            <p:cNvSpPr txBox="1"/>
            <p:nvPr/>
          </p:nvSpPr>
          <p:spPr>
            <a:xfrm rot="-5400000">
              <a:off x="7973250" y="3165000"/>
              <a:ext cx="399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880" name="Google Shape;3880;p186"/>
          <p:cNvSpPr/>
          <p:nvPr/>
        </p:nvSpPr>
        <p:spPr>
          <a:xfrm>
            <a:off x="851225" y="1410667"/>
            <a:ext cx="74415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 and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is any function, then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h(M(X))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remains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(ε,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Google Shape;3885;p18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Composition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886" name="Google Shape;3886;p187"/>
          <p:cNvGrpSpPr/>
          <p:nvPr/>
        </p:nvGrpSpPr>
        <p:grpSpPr>
          <a:xfrm>
            <a:off x="3106400" y="2161100"/>
            <a:ext cx="5044125" cy="738900"/>
            <a:chOff x="3106400" y="2161100"/>
            <a:chExt cx="5044125" cy="738900"/>
          </a:xfrm>
        </p:grpSpPr>
        <p:sp>
          <p:nvSpPr>
            <p:cNvPr id="3887" name="Google Shape;3887;p187"/>
            <p:cNvSpPr txBox="1"/>
            <p:nvPr/>
          </p:nvSpPr>
          <p:spPr>
            <a:xfrm>
              <a:off x="4409600" y="2301350"/>
              <a:ext cx="13086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Algorithm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888" name="Google Shape;3888;p187"/>
            <p:cNvCxnSpPr>
              <a:endCxn id="3887" idx="1"/>
            </p:cNvCxnSpPr>
            <p:nvPr/>
          </p:nvCxnSpPr>
          <p:spPr>
            <a:xfrm>
              <a:off x="3106400" y="2530550"/>
              <a:ext cx="1303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89" name="Google Shape;3889;p187"/>
            <p:cNvSpPr txBox="1"/>
            <p:nvPr/>
          </p:nvSpPr>
          <p:spPr>
            <a:xfrm>
              <a:off x="6934325" y="2161100"/>
              <a:ext cx="1216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2 + Noise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890" name="Google Shape;3890;p187"/>
            <p:cNvCxnSpPr>
              <a:stCxn id="3887" idx="3"/>
              <a:endCxn id="3889" idx="1"/>
            </p:cNvCxnSpPr>
            <p:nvPr/>
          </p:nvCxnSpPr>
          <p:spPr>
            <a:xfrm>
              <a:off x="5718200" y="2530550"/>
              <a:ext cx="1216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aphicFrame>
        <p:nvGraphicFramePr>
          <p:cNvPr id="3891" name="Google Shape;3891;p187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92" name="Google Shape;3892;p187"/>
          <p:cNvSpPr txBox="1"/>
          <p:nvPr/>
        </p:nvSpPr>
        <p:spPr>
          <a:xfrm>
            <a:off x="2983250" y="1101938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COUNT(*)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93" name="Google Shape;3893;p187"/>
          <p:cNvGrpSpPr/>
          <p:nvPr/>
        </p:nvGrpSpPr>
        <p:grpSpPr>
          <a:xfrm>
            <a:off x="2983250" y="1397888"/>
            <a:ext cx="5167275" cy="2127020"/>
            <a:chOff x="2983250" y="1397888"/>
            <a:chExt cx="5167275" cy="2127020"/>
          </a:xfrm>
        </p:grpSpPr>
        <p:sp>
          <p:nvSpPr>
            <p:cNvPr id="3894" name="Google Shape;3894;p187"/>
            <p:cNvSpPr txBox="1"/>
            <p:nvPr/>
          </p:nvSpPr>
          <p:spPr>
            <a:xfrm>
              <a:off x="2983250" y="1397888"/>
              <a:ext cx="41613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COUNT(*)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income &gt;= 30k</a:t>
              </a:r>
              <a:endPara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895" name="Google Shape;3895;p187"/>
            <p:cNvSpPr txBox="1"/>
            <p:nvPr/>
          </p:nvSpPr>
          <p:spPr>
            <a:xfrm rot="5400000">
              <a:off x="4751450" y="1804907"/>
              <a:ext cx="6249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...</a:t>
              </a:r>
              <a:endPara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896" name="Google Shape;3896;p187"/>
            <p:cNvSpPr txBox="1"/>
            <p:nvPr/>
          </p:nvSpPr>
          <p:spPr>
            <a:xfrm>
              <a:off x="6934325" y="2453634"/>
              <a:ext cx="1216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3 + Noise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897" name="Google Shape;3897;p187"/>
            <p:cNvSpPr txBox="1"/>
            <p:nvPr/>
          </p:nvSpPr>
          <p:spPr>
            <a:xfrm rot="5400000">
              <a:off x="7229975" y="2983257"/>
              <a:ext cx="6249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p18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Composition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3903" name="Google Shape;3903;p188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904" name="Google Shape;3904;p188"/>
          <p:cNvGrpSpPr/>
          <p:nvPr/>
        </p:nvGrpSpPr>
        <p:grpSpPr>
          <a:xfrm>
            <a:off x="2996100" y="881288"/>
            <a:ext cx="5154425" cy="1709700"/>
            <a:chOff x="2996100" y="881288"/>
            <a:chExt cx="5154425" cy="1709700"/>
          </a:xfrm>
        </p:grpSpPr>
        <p:sp>
          <p:nvSpPr>
            <p:cNvPr id="3905" name="Google Shape;3905;p188"/>
            <p:cNvSpPr txBox="1"/>
            <p:nvPr/>
          </p:nvSpPr>
          <p:spPr>
            <a:xfrm>
              <a:off x="4422450" y="1263488"/>
              <a:ext cx="13086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5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Algorithm 1</a:t>
              </a:r>
              <a:endParaRPr b="1"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906" name="Google Shape;3906;p188"/>
            <p:cNvCxnSpPr>
              <a:endCxn id="3905" idx="1"/>
            </p:cNvCxnSpPr>
            <p:nvPr/>
          </p:nvCxnSpPr>
          <p:spPr>
            <a:xfrm flipH="1" rot="10800000">
              <a:off x="3050250" y="1492688"/>
              <a:ext cx="1372200" cy="1098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07" name="Google Shape;3907;p188"/>
            <p:cNvSpPr txBox="1"/>
            <p:nvPr/>
          </p:nvSpPr>
          <p:spPr>
            <a:xfrm>
              <a:off x="6934325" y="1123250"/>
              <a:ext cx="1216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2 + Noise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908" name="Google Shape;3908;p188"/>
            <p:cNvCxnSpPr>
              <a:stCxn id="3905" idx="3"/>
              <a:endCxn id="3907" idx="1"/>
            </p:cNvCxnSpPr>
            <p:nvPr/>
          </p:nvCxnSpPr>
          <p:spPr>
            <a:xfrm>
              <a:off x="5731050" y="1492688"/>
              <a:ext cx="1203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09" name="Google Shape;3909;p188"/>
            <p:cNvSpPr txBox="1"/>
            <p:nvPr/>
          </p:nvSpPr>
          <p:spPr>
            <a:xfrm>
              <a:off x="2996100" y="881288"/>
              <a:ext cx="41613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COUNT(*)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age &gt;= 40</a:t>
              </a:r>
              <a:endPara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3910" name="Google Shape;3910;p188"/>
          <p:cNvGrpSpPr/>
          <p:nvPr/>
        </p:nvGrpSpPr>
        <p:grpSpPr>
          <a:xfrm>
            <a:off x="2996100" y="1934763"/>
            <a:ext cx="5154425" cy="1811890"/>
            <a:chOff x="2996100" y="1934763"/>
            <a:chExt cx="5154425" cy="1811890"/>
          </a:xfrm>
        </p:grpSpPr>
        <p:sp>
          <p:nvSpPr>
            <p:cNvPr id="3911" name="Google Shape;3911;p188"/>
            <p:cNvSpPr txBox="1"/>
            <p:nvPr/>
          </p:nvSpPr>
          <p:spPr>
            <a:xfrm>
              <a:off x="2996100" y="1934763"/>
              <a:ext cx="41613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highlight>
                    <a:schemeClr val="lt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highlight>
                    <a:schemeClr val="lt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COUNT(*)</a:t>
              </a:r>
              <a:r>
                <a:rPr b="1" lang="en">
                  <a:highlight>
                    <a:schemeClr val="lt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highlight>
                    <a:schemeClr val="lt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income &gt;= 30k</a:t>
              </a:r>
              <a:endParaRPr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912" name="Google Shape;3912;p188"/>
            <p:cNvSpPr txBox="1"/>
            <p:nvPr/>
          </p:nvSpPr>
          <p:spPr>
            <a:xfrm rot="5400000">
              <a:off x="4764300" y="3168957"/>
              <a:ext cx="6249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...</a:t>
              </a:r>
              <a:endPara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913" name="Google Shape;3913;p188"/>
            <p:cNvSpPr txBox="1"/>
            <p:nvPr/>
          </p:nvSpPr>
          <p:spPr>
            <a:xfrm>
              <a:off x="6934325" y="2202309"/>
              <a:ext cx="1216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3 + Noise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14" name="Google Shape;3914;p188"/>
            <p:cNvSpPr txBox="1"/>
            <p:nvPr/>
          </p:nvSpPr>
          <p:spPr>
            <a:xfrm rot="5400000">
              <a:off x="7229975" y="3205003"/>
              <a:ext cx="6249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15" name="Google Shape;3915;p188"/>
            <p:cNvSpPr txBox="1"/>
            <p:nvPr/>
          </p:nvSpPr>
          <p:spPr>
            <a:xfrm>
              <a:off x="4422450" y="2330922"/>
              <a:ext cx="13086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5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Algorithm </a:t>
              </a:r>
              <a:r>
                <a:rPr b="1" lang="en" sz="1500"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="1"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916" name="Google Shape;3916;p188"/>
            <p:cNvCxnSpPr>
              <a:endCxn id="3915" idx="1"/>
            </p:cNvCxnSpPr>
            <p:nvPr/>
          </p:nvCxnSpPr>
          <p:spPr>
            <a:xfrm flipH="1" rot="10800000">
              <a:off x="3043350" y="2560122"/>
              <a:ext cx="1379100" cy="174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17" name="Google Shape;3917;p188"/>
            <p:cNvCxnSpPr/>
            <p:nvPr/>
          </p:nvCxnSpPr>
          <p:spPr>
            <a:xfrm>
              <a:off x="5731050" y="2571738"/>
              <a:ext cx="1203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918" name="Google Shape;3918;p188"/>
          <p:cNvSpPr txBox="1"/>
          <p:nvPr/>
        </p:nvSpPr>
        <p:spPr>
          <a:xfrm>
            <a:off x="4475100" y="1619763"/>
            <a:ext cx="12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(ε</a:t>
            </a:r>
            <a:r>
              <a:rPr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δ</a:t>
            </a:r>
            <a:r>
              <a:rPr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 sz="1200"/>
          </a:p>
        </p:txBody>
      </p:sp>
      <p:sp>
        <p:nvSpPr>
          <p:cNvPr id="3919" name="Google Shape;3919;p188"/>
          <p:cNvSpPr txBox="1"/>
          <p:nvPr/>
        </p:nvSpPr>
        <p:spPr>
          <a:xfrm>
            <a:off x="4475100" y="2723650"/>
            <a:ext cx="12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(ε</a:t>
            </a:r>
            <a:r>
              <a:rPr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δ</a:t>
            </a:r>
            <a:r>
              <a:rPr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 sz="1200"/>
          </a:p>
        </p:txBody>
      </p:sp>
      <p:sp>
        <p:nvSpPr>
          <p:cNvPr id="3920" name="Google Shape;3920;p188"/>
          <p:cNvSpPr txBox="1"/>
          <p:nvPr/>
        </p:nvSpPr>
        <p:spPr>
          <a:xfrm>
            <a:off x="451650" y="4049775"/>
            <a:ext cx="82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“Running DP algorithms multiple times remain DP, </a:t>
            </a:r>
            <a:r>
              <a:rPr i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but with worse parameters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”</a:t>
            </a:r>
            <a:endParaRPr b="1" i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p189"/>
          <p:cNvSpPr/>
          <p:nvPr/>
        </p:nvSpPr>
        <p:spPr>
          <a:xfrm>
            <a:off x="6209850" y="983425"/>
            <a:ext cx="1273500" cy="25539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8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Composition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27" name="Google Shape;3927;p189"/>
          <p:cNvGrpSpPr/>
          <p:nvPr/>
        </p:nvGrpSpPr>
        <p:grpSpPr>
          <a:xfrm>
            <a:off x="864725" y="1421550"/>
            <a:ext cx="1917300" cy="1690800"/>
            <a:chOff x="587225" y="1351325"/>
            <a:chExt cx="1917300" cy="1690800"/>
          </a:xfrm>
        </p:grpSpPr>
        <p:sp>
          <p:nvSpPr>
            <p:cNvPr id="3928" name="Google Shape;3928;p189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29" name="Google Shape;3929;p189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30" name="Google Shape;3930;p189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931" name="Google Shape;3931;p189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3932" name="Google Shape;3932;p189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189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4" name="Google Shape;3934;p189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935" name="Google Shape;3935;p189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3936" name="Google Shape;3936;p189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189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38" name="Google Shape;3938;p189"/>
          <p:cNvGrpSpPr/>
          <p:nvPr/>
        </p:nvGrpSpPr>
        <p:grpSpPr>
          <a:xfrm>
            <a:off x="2782050" y="1065625"/>
            <a:ext cx="4535100" cy="609000"/>
            <a:chOff x="2782050" y="1065625"/>
            <a:chExt cx="4535100" cy="609000"/>
          </a:xfrm>
        </p:grpSpPr>
        <p:sp>
          <p:nvSpPr>
            <p:cNvPr id="3939" name="Google Shape;3939;p189"/>
            <p:cNvSpPr txBox="1"/>
            <p:nvPr/>
          </p:nvSpPr>
          <p:spPr>
            <a:xfrm>
              <a:off x="3663450" y="10656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940" name="Google Shape;3940;p189"/>
            <p:cNvCxnSpPr>
              <a:endCxn id="3939" idx="1"/>
            </p:cNvCxnSpPr>
            <p:nvPr/>
          </p:nvCxnSpPr>
          <p:spPr>
            <a:xfrm flipH="1" rot="10800000">
              <a:off x="2782050" y="1300225"/>
              <a:ext cx="881400" cy="37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1" name="Google Shape;3941;p189"/>
            <p:cNvCxnSpPr>
              <a:stCxn id="3939" idx="3"/>
            </p:cNvCxnSpPr>
            <p:nvPr/>
          </p:nvCxnSpPr>
          <p:spPr>
            <a:xfrm>
              <a:off x="5725350" y="13002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42" name="Google Shape;3942;p189"/>
            <p:cNvSpPr txBox="1"/>
            <p:nvPr/>
          </p:nvSpPr>
          <p:spPr>
            <a:xfrm>
              <a:off x="6376050" y="10656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943" name="Google Shape;3943;p189"/>
          <p:cNvGrpSpPr/>
          <p:nvPr/>
        </p:nvGrpSpPr>
        <p:grpSpPr>
          <a:xfrm>
            <a:off x="2782050" y="1776950"/>
            <a:ext cx="4598700" cy="1696975"/>
            <a:chOff x="2782050" y="1776950"/>
            <a:chExt cx="4598700" cy="1696975"/>
          </a:xfrm>
        </p:grpSpPr>
        <p:sp>
          <p:nvSpPr>
            <p:cNvPr id="3944" name="Google Shape;3944;p189"/>
            <p:cNvSpPr txBox="1"/>
            <p:nvPr/>
          </p:nvSpPr>
          <p:spPr>
            <a:xfrm>
              <a:off x="3663450" y="1776950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45" name="Google Shape;3945;p189"/>
            <p:cNvSpPr txBox="1"/>
            <p:nvPr/>
          </p:nvSpPr>
          <p:spPr>
            <a:xfrm>
              <a:off x="3663450" y="30047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946" name="Google Shape;3946;p189"/>
            <p:cNvCxnSpPr>
              <a:endCxn id="3944" idx="1"/>
            </p:cNvCxnSpPr>
            <p:nvPr/>
          </p:nvCxnSpPr>
          <p:spPr>
            <a:xfrm flipH="1" rot="10800000">
              <a:off x="2782050" y="2011550"/>
              <a:ext cx="881400" cy="3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7" name="Google Shape;3947;p189"/>
            <p:cNvCxnSpPr>
              <a:endCxn id="3945" idx="1"/>
            </p:cNvCxnSpPr>
            <p:nvPr/>
          </p:nvCxnSpPr>
          <p:spPr>
            <a:xfrm>
              <a:off x="2782050" y="2750025"/>
              <a:ext cx="881400" cy="48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8" name="Google Shape;3948;p189"/>
            <p:cNvCxnSpPr/>
            <p:nvPr/>
          </p:nvCxnSpPr>
          <p:spPr>
            <a:xfrm>
              <a:off x="5725350" y="20115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9" name="Google Shape;3949;p189"/>
            <p:cNvCxnSpPr/>
            <p:nvPr/>
          </p:nvCxnSpPr>
          <p:spPr>
            <a:xfrm>
              <a:off x="5725350" y="32393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50" name="Google Shape;3950;p189"/>
            <p:cNvSpPr txBox="1"/>
            <p:nvPr/>
          </p:nvSpPr>
          <p:spPr>
            <a:xfrm>
              <a:off x="6376050" y="1776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2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51" name="Google Shape;3951;p189"/>
            <p:cNvSpPr txBox="1"/>
            <p:nvPr/>
          </p:nvSpPr>
          <p:spPr>
            <a:xfrm>
              <a:off x="6376050" y="3004725"/>
              <a:ext cx="1004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k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952" name="Google Shape;3952;p189"/>
          <p:cNvSpPr txBox="1"/>
          <p:nvPr/>
        </p:nvSpPr>
        <p:spPr>
          <a:xfrm>
            <a:off x="451650" y="4049775"/>
            <a:ext cx="82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“Running DP algorithms multiple times remain DP, </a:t>
            </a:r>
            <a:r>
              <a:rPr i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but with worse parameters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”</a:t>
            </a:r>
            <a:endParaRPr b="1" i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53" name="Google Shape;3953;p189"/>
          <p:cNvSpPr txBox="1"/>
          <p:nvPr/>
        </p:nvSpPr>
        <p:spPr>
          <a:xfrm rot="5400000">
            <a:off x="4513350" y="2513632"/>
            <a:ext cx="36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190"/>
          <p:cNvSpPr/>
          <p:nvPr/>
        </p:nvSpPr>
        <p:spPr>
          <a:xfrm>
            <a:off x="6209850" y="983425"/>
            <a:ext cx="1273500" cy="25539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19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Basic Composition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60" name="Google Shape;3960;p190"/>
          <p:cNvGrpSpPr/>
          <p:nvPr/>
        </p:nvGrpSpPr>
        <p:grpSpPr>
          <a:xfrm>
            <a:off x="864725" y="1421550"/>
            <a:ext cx="1917300" cy="1690800"/>
            <a:chOff x="587225" y="1351325"/>
            <a:chExt cx="1917300" cy="1690800"/>
          </a:xfrm>
        </p:grpSpPr>
        <p:sp>
          <p:nvSpPr>
            <p:cNvPr id="3961" name="Google Shape;3961;p190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62" name="Google Shape;3962;p190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63" name="Google Shape;3963;p190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964" name="Google Shape;3964;p190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3965" name="Google Shape;3965;p190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190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67" name="Google Shape;3967;p190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968" name="Google Shape;3968;p190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3969" name="Google Shape;3969;p190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190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71" name="Google Shape;3971;p190"/>
          <p:cNvGrpSpPr/>
          <p:nvPr/>
        </p:nvGrpSpPr>
        <p:grpSpPr>
          <a:xfrm>
            <a:off x="2782050" y="1065625"/>
            <a:ext cx="4535100" cy="609000"/>
            <a:chOff x="2782050" y="1065625"/>
            <a:chExt cx="4535100" cy="609000"/>
          </a:xfrm>
        </p:grpSpPr>
        <p:sp>
          <p:nvSpPr>
            <p:cNvPr id="3972" name="Google Shape;3972;p190"/>
            <p:cNvSpPr txBox="1"/>
            <p:nvPr/>
          </p:nvSpPr>
          <p:spPr>
            <a:xfrm>
              <a:off x="3663450" y="10656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973" name="Google Shape;3973;p190"/>
            <p:cNvCxnSpPr>
              <a:endCxn id="3972" idx="1"/>
            </p:cNvCxnSpPr>
            <p:nvPr/>
          </p:nvCxnSpPr>
          <p:spPr>
            <a:xfrm flipH="1" rot="10800000">
              <a:off x="2782050" y="1300225"/>
              <a:ext cx="881400" cy="37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74" name="Google Shape;3974;p190"/>
            <p:cNvCxnSpPr>
              <a:stCxn id="3972" idx="3"/>
            </p:cNvCxnSpPr>
            <p:nvPr/>
          </p:nvCxnSpPr>
          <p:spPr>
            <a:xfrm>
              <a:off x="5725350" y="13002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75" name="Google Shape;3975;p190"/>
            <p:cNvSpPr txBox="1"/>
            <p:nvPr/>
          </p:nvSpPr>
          <p:spPr>
            <a:xfrm>
              <a:off x="6376050" y="10656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976" name="Google Shape;3976;p190"/>
          <p:cNvGrpSpPr/>
          <p:nvPr/>
        </p:nvGrpSpPr>
        <p:grpSpPr>
          <a:xfrm>
            <a:off x="2782050" y="1776950"/>
            <a:ext cx="4598700" cy="1696975"/>
            <a:chOff x="2782050" y="1776950"/>
            <a:chExt cx="4598700" cy="1696975"/>
          </a:xfrm>
        </p:grpSpPr>
        <p:sp>
          <p:nvSpPr>
            <p:cNvPr id="3977" name="Google Shape;3977;p190"/>
            <p:cNvSpPr txBox="1"/>
            <p:nvPr/>
          </p:nvSpPr>
          <p:spPr>
            <a:xfrm>
              <a:off x="3663450" y="1776950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78" name="Google Shape;3978;p190"/>
            <p:cNvSpPr txBox="1"/>
            <p:nvPr/>
          </p:nvSpPr>
          <p:spPr>
            <a:xfrm>
              <a:off x="3663450" y="30047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979" name="Google Shape;3979;p190"/>
            <p:cNvCxnSpPr>
              <a:endCxn id="3977" idx="1"/>
            </p:cNvCxnSpPr>
            <p:nvPr/>
          </p:nvCxnSpPr>
          <p:spPr>
            <a:xfrm flipH="1" rot="10800000">
              <a:off x="2782050" y="2011550"/>
              <a:ext cx="881400" cy="3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0" name="Google Shape;3980;p190"/>
            <p:cNvCxnSpPr>
              <a:endCxn id="3978" idx="1"/>
            </p:cNvCxnSpPr>
            <p:nvPr/>
          </p:nvCxnSpPr>
          <p:spPr>
            <a:xfrm>
              <a:off x="2782050" y="2750025"/>
              <a:ext cx="881400" cy="48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1" name="Google Shape;3981;p190"/>
            <p:cNvCxnSpPr/>
            <p:nvPr/>
          </p:nvCxnSpPr>
          <p:spPr>
            <a:xfrm>
              <a:off x="5725350" y="20115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2" name="Google Shape;3982;p190"/>
            <p:cNvCxnSpPr/>
            <p:nvPr/>
          </p:nvCxnSpPr>
          <p:spPr>
            <a:xfrm>
              <a:off x="5725350" y="32393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83" name="Google Shape;3983;p190"/>
            <p:cNvSpPr txBox="1"/>
            <p:nvPr/>
          </p:nvSpPr>
          <p:spPr>
            <a:xfrm>
              <a:off x="6376050" y="1776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2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84" name="Google Shape;3984;p190"/>
            <p:cNvSpPr txBox="1"/>
            <p:nvPr/>
          </p:nvSpPr>
          <p:spPr>
            <a:xfrm>
              <a:off x="6376050" y="3004725"/>
              <a:ext cx="1004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k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985" name="Google Shape;3985;p190"/>
          <p:cNvSpPr/>
          <p:nvPr/>
        </p:nvSpPr>
        <p:spPr>
          <a:xfrm>
            <a:off x="1673400" y="3904800"/>
            <a:ext cx="5644800" cy="7236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Basic Composition Theorem </a:t>
            </a:r>
            <a:r>
              <a:rPr i="1" lang="en" sz="13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[Dwork et al.]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All the outputs combined remain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+ε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+...+ε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, 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+δ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+...+δ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86" name="Google Shape;3986;p190"/>
          <p:cNvSpPr txBox="1"/>
          <p:nvPr/>
        </p:nvSpPr>
        <p:spPr>
          <a:xfrm rot="5400000">
            <a:off x="4513350" y="2513632"/>
            <a:ext cx="36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191"/>
          <p:cNvSpPr/>
          <p:nvPr/>
        </p:nvSpPr>
        <p:spPr>
          <a:xfrm>
            <a:off x="6209850" y="983425"/>
            <a:ext cx="1273500" cy="25539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2" name="Google Shape;3992;p19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Basic Composition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93" name="Google Shape;3993;p191"/>
          <p:cNvGrpSpPr/>
          <p:nvPr/>
        </p:nvGrpSpPr>
        <p:grpSpPr>
          <a:xfrm>
            <a:off x="864725" y="1421550"/>
            <a:ext cx="1917300" cy="1690800"/>
            <a:chOff x="587225" y="1351325"/>
            <a:chExt cx="1917300" cy="1690800"/>
          </a:xfrm>
        </p:grpSpPr>
        <p:sp>
          <p:nvSpPr>
            <p:cNvPr id="3994" name="Google Shape;3994;p191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95" name="Google Shape;3995;p191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96" name="Google Shape;3996;p191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997" name="Google Shape;3997;p191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3998" name="Google Shape;3998;p191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191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0" name="Google Shape;4000;p191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001" name="Google Shape;4001;p191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4002" name="Google Shape;4002;p191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191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04" name="Google Shape;4004;p191"/>
          <p:cNvGrpSpPr/>
          <p:nvPr/>
        </p:nvGrpSpPr>
        <p:grpSpPr>
          <a:xfrm>
            <a:off x="2782050" y="1065625"/>
            <a:ext cx="4535100" cy="609000"/>
            <a:chOff x="2782050" y="1065625"/>
            <a:chExt cx="4535100" cy="609000"/>
          </a:xfrm>
        </p:grpSpPr>
        <p:sp>
          <p:nvSpPr>
            <p:cNvPr id="4005" name="Google Shape;4005;p191"/>
            <p:cNvSpPr txBox="1"/>
            <p:nvPr/>
          </p:nvSpPr>
          <p:spPr>
            <a:xfrm>
              <a:off x="3663450" y="10656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006" name="Google Shape;4006;p191"/>
            <p:cNvCxnSpPr>
              <a:endCxn id="4005" idx="1"/>
            </p:cNvCxnSpPr>
            <p:nvPr/>
          </p:nvCxnSpPr>
          <p:spPr>
            <a:xfrm flipH="1" rot="10800000">
              <a:off x="2782050" y="1300225"/>
              <a:ext cx="881400" cy="37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07" name="Google Shape;4007;p191"/>
            <p:cNvCxnSpPr>
              <a:stCxn id="4005" idx="3"/>
            </p:cNvCxnSpPr>
            <p:nvPr/>
          </p:nvCxnSpPr>
          <p:spPr>
            <a:xfrm>
              <a:off x="5725350" y="13002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08" name="Google Shape;4008;p191"/>
            <p:cNvSpPr txBox="1"/>
            <p:nvPr/>
          </p:nvSpPr>
          <p:spPr>
            <a:xfrm>
              <a:off x="6376050" y="10656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009" name="Google Shape;4009;p191"/>
          <p:cNvGrpSpPr/>
          <p:nvPr/>
        </p:nvGrpSpPr>
        <p:grpSpPr>
          <a:xfrm>
            <a:off x="2782050" y="1776950"/>
            <a:ext cx="4598700" cy="1696975"/>
            <a:chOff x="2782050" y="1776950"/>
            <a:chExt cx="4598700" cy="1696975"/>
          </a:xfrm>
        </p:grpSpPr>
        <p:sp>
          <p:nvSpPr>
            <p:cNvPr id="4010" name="Google Shape;4010;p191"/>
            <p:cNvSpPr txBox="1"/>
            <p:nvPr/>
          </p:nvSpPr>
          <p:spPr>
            <a:xfrm>
              <a:off x="3663450" y="1776950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11" name="Google Shape;4011;p191"/>
            <p:cNvSpPr txBox="1"/>
            <p:nvPr/>
          </p:nvSpPr>
          <p:spPr>
            <a:xfrm>
              <a:off x="3663450" y="30047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12" name="Google Shape;4012;p191"/>
            <p:cNvSpPr txBox="1"/>
            <p:nvPr/>
          </p:nvSpPr>
          <p:spPr>
            <a:xfrm rot="5400000">
              <a:off x="4513350" y="2513632"/>
              <a:ext cx="36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013" name="Google Shape;4013;p191"/>
            <p:cNvCxnSpPr>
              <a:endCxn id="4010" idx="1"/>
            </p:cNvCxnSpPr>
            <p:nvPr/>
          </p:nvCxnSpPr>
          <p:spPr>
            <a:xfrm flipH="1" rot="10800000">
              <a:off x="2782050" y="2011550"/>
              <a:ext cx="881400" cy="3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14" name="Google Shape;4014;p191"/>
            <p:cNvCxnSpPr>
              <a:endCxn id="4011" idx="1"/>
            </p:cNvCxnSpPr>
            <p:nvPr/>
          </p:nvCxnSpPr>
          <p:spPr>
            <a:xfrm>
              <a:off x="2782050" y="2750025"/>
              <a:ext cx="881400" cy="48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15" name="Google Shape;4015;p191"/>
            <p:cNvCxnSpPr/>
            <p:nvPr/>
          </p:nvCxnSpPr>
          <p:spPr>
            <a:xfrm>
              <a:off x="5725350" y="20115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16" name="Google Shape;4016;p191"/>
            <p:cNvCxnSpPr/>
            <p:nvPr/>
          </p:nvCxnSpPr>
          <p:spPr>
            <a:xfrm>
              <a:off x="5725350" y="32393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17" name="Google Shape;4017;p191"/>
            <p:cNvSpPr txBox="1"/>
            <p:nvPr/>
          </p:nvSpPr>
          <p:spPr>
            <a:xfrm>
              <a:off x="6376050" y="1776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2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18" name="Google Shape;4018;p191"/>
            <p:cNvSpPr txBox="1"/>
            <p:nvPr/>
          </p:nvSpPr>
          <p:spPr>
            <a:xfrm>
              <a:off x="6376050" y="3004725"/>
              <a:ext cx="1004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k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019" name="Google Shape;4019;p191"/>
          <p:cNvSpPr/>
          <p:nvPr/>
        </p:nvSpPr>
        <p:spPr>
          <a:xfrm>
            <a:off x="1673400" y="3904800"/>
            <a:ext cx="5644800" cy="7236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Basic Composition Theorem </a:t>
            </a:r>
            <a:r>
              <a:rPr i="1" lang="en" sz="13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[Dwork et al.]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All the outputs combined remain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+ε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+...+ε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, 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+δ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+...+δ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0" name="Google Shape;4020;p191"/>
          <p:cNvSpPr txBox="1"/>
          <p:nvPr/>
        </p:nvSpPr>
        <p:spPr>
          <a:xfrm>
            <a:off x="7540025" y="3962100"/>
            <a:ext cx="146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Works even for “adaptive” setting</a:t>
            </a:r>
            <a:endParaRPr sz="12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21" name="Google Shape;4021;p191"/>
          <p:cNvGrpSpPr/>
          <p:nvPr/>
        </p:nvGrpSpPr>
        <p:grpSpPr>
          <a:xfrm>
            <a:off x="4694400" y="983425"/>
            <a:ext cx="4477175" cy="1583725"/>
            <a:chOff x="4694400" y="983425"/>
            <a:chExt cx="4477175" cy="1583725"/>
          </a:xfrm>
        </p:grpSpPr>
        <p:cxnSp>
          <p:nvCxnSpPr>
            <p:cNvPr id="4022" name="Google Shape;4022;p191"/>
            <p:cNvCxnSpPr>
              <a:stCxn id="4017" idx="2"/>
              <a:endCxn id="4012" idx="1"/>
            </p:cNvCxnSpPr>
            <p:nvPr/>
          </p:nvCxnSpPr>
          <p:spPr>
            <a:xfrm rot="5400000">
              <a:off x="5610000" y="1330550"/>
              <a:ext cx="321000" cy="2152200"/>
            </a:xfrm>
            <a:prstGeom prst="bentConnector3">
              <a:avLst>
                <a:gd fmla="val 50005" name="adj1"/>
              </a:avLst>
            </a:prstGeom>
            <a:noFill/>
            <a:ln cap="flat" cmpd="sng" w="1143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23" name="Google Shape;4023;p191"/>
            <p:cNvGrpSpPr/>
            <p:nvPr/>
          </p:nvGrpSpPr>
          <p:grpSpPr>
            <a:xfrm>
              <a:off x="4694400" y="983425"/>
              <a:ext cx="4477175" cy="1583725"/>
              <a:chOff x="4694400" y="983425"/>
              <a:chExt cx="4477175" cy="1583725"/>
            </a:xfrm>
          </p:grpSpPr>
          <p:sp>
            <p:nvSpPr>
              <p:cNvPr id="4024" name="Google Shape;4024;p191"/>
              <p:cNvSpPr txBox="1"/>
              <p:nvPr/>
            </p:nvSpPr>
            <p:spPr>
              <a:xfrm>
                <a:off x="7510775" y="983425"/>
                <a:ext cx="1660800" cy="99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“Adaptive” setting: previous outputs are used in subsequent algorithms</a:t>
                </a:r>
                <a:endParaRPr sz="12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4025" name="Google Shape;4025;p191"/>
              <p:cNvGrpSpPr/>
              <p:nvPr/>
            </p:nvGrpSpPr>
            <p:grpSpPr>
              <a:xfrm>
                <a:off x="4694400" y="1534825"/>
                <a:ext cx="2152200" cy="242100"/>
                <a:chOff x="4694400" y="1534825"/>
                <a:chExt cx="2152200" cy="242100"/>
              </a:xfrm>
            </p:grpSpPr>
            <p:cxnSp>
              <p:nvCxnSpPr>
                <p:cNvPr id="4026" name="Google Shape;4026;p191"/>
                <p:cNvCxnSpPr/>
                <p:nvPr/>
              </p:nvCxnSpPr>
              <p:spPr>
                <a:xfrm rot="5400000">
                  <a:off x="5649450" y="579775"/>
                  <a:ext cx="242100" cy="2152200"/>
                </a:xfrm>
                <a:prstGeom prst="bentConnector3">
                  <a:avLst>
                    <a:gd fmla="val 28563" name="adj1"/>
                  </a:avLst>
                </a:prstGeom>
                <a:noFill/>
                <a:ln cap="flat" cmpd="sng" w="114300">
                  <a:solidFill>
                    <a:srgbClr val="FFFF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27" name="Google Shape;4027;p191"/>
                <p:cNvCxnSpPr>
                  <a:stCxn id="4008" idx="2"/>
                  <a:endCxn id="4010" idx="0"/>
                </p:cNvCxnSpPr>
                <p:nvPr/>
              </p:nvCxnSpPr>
              <p:spPr>
                <a:xfrm rot="5400000">
                  <a:off x="5649450" y="579775"/>
                  <a:ext cx="242100" cy="2152200"/>
                </a:xfrm>
                <a:prstGeom prst="bentConnector3">
                  <a:avLst>
                    <a:gd fmla="val 28563" name="adj1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cxnSp>
            <p:nvCxnSpPr>
              <p:cNvPr id="4028" name="Google Shape;4028;p191"/>
              <p:cNvCxnSpPr>
                <a:stCxn id="4017" idx="2"/>
                <a:endCxn id="4012" idx="1"/>
              </p:cNvCxnSpPr>
              <p:nvPr/>
            </p:nvCxnSpPr>
            <p:spPr>
              <a:xfrm rot="5400000">
                <a:off x="5610000" y="1330550"/>
                <a:ext cx="321000" cy="2152200"/>
              </a:xfrm>
              <a:prstGeom prst="bentConnector3">
                <a:avLst>
                  <a:gd fmla="val 50005" name="adj1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Reconstruction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1" name="Google Shape;381;p30"/>
          <p:cNvCxnSpPr>
            <a:stCxn id="382" idx="3"/>
            <a:endCxn id="380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0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0"/>
          <p:cNvCxnSpPr>
            <a:stCxn id="380" idx="3"/>
            <a:endCxn id="385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86" name="Google Shape;386;p30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387" name="Google Shape;387;p30"/>
          <p:cNvSpPr txBox="1"/>
          <p:nvPr/>
        </p:nvSpPr>
        <p:spPr>
          <a:xfrm>
            <a:off x="2983250" y="1482938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6924221" y="2161100"/>
            <a:ext cx="76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170k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0" name="Google Shape;390;p30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 txBox="1"/>
          <p:nvPr/>
        </p:nvSpPr>
        <p:spPr>
          <a:xfrm>
            <a:off x="1491600" y="3777463"/>
            <a:ext cx="61608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Simplifying assumptions: only allow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(or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) queries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Only one sensitive column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p192"/>
          <p:cNvSpPr/>
          <p:nvPr/>
        </p:nvSpPr>
        <p:spPr>
          <a:xfrm>
            <a:off x="6209850" y="983425"/>
            <a:ext cx="1273500" cy="25539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4" name="Google Shape;4034;p19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Advanced Composition</a:t>
            </a:r>
            <a:endParaRPr sz="3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35" name="Google Shape;4035;p192"/>
          <p:cNvGrpSpPr/>
          <p:nvPr/>
        </p:nvGrpSpPr>
        <p:grpSpPr>
          <a:xfrm>
            <a:off x="864725" y="1421550"/>
            <a:ext cx="1917300" cy="1690800"/>
            <a:chOff x="587225" y="1351325"/>
            <a:chExt cx="1917300" cy="1690800"/>
          </a:xfrm>
        </p:grpSpPr>
        <p:sp>
          <p:nvSpPr>
            <p:cNvPr id="4036" name="Google Shape;4036;p192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37" name="Google Shape;4037;p192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38" name="Google Shape;4038;p192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039" name="Google Shape;4039;p192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4040" name="Google Shape;4040;p192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192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42" name="Google Shape;4042;p192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043" name="Google Shape;4043;p192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4044" name="Google Shape;4044;p192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192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6" name="Google Shape;4046;p192"/>
          <p:cNvGrpSpPr/>
          <p:nvPr/>
        </p:nvGrpSpPr>
        <p:grpSpPr>
          <a:xfrm>
            <a:off x="2782050" y="1065625"/>
            <a:ext cx="4535100" cy="609000"/>
            <a:chOff x="2782050" y="1065625"/>
            <a:chExt cx="4535100" cy="609000"/>
          </a:xfrm>
        </p:grpSpPr>
        <p:sp>
          <p:nvSpPr>
            <p:cNvPr id="4047" name="Google Shape;4047;p192"/>
            <p:cNvSpPr txBox="1"/>
            <p:nvPr/>
          </p:nvSpPr>
          <p:spPr>
            <a:xfrm>
              <a:off x="3663450" y="10656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048" name="Google Shape;4048;p192"/>
            <p:cNvCxnSpPr>
              <a:endCxn id="4047" idx="1"/>
            </p:cNvCxnSpPr>
            <p:nvPr/>
          </p:nvCxnSpPr>
          <p:spPr>
            <a:xfrm flipH="1" rot="10800000">
              <a:off x="2782050" y="1300225"/>
              <a:ext cx="881400" cy="37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49" name="Google Shape;4049;p192"/>
            <p:cNvCxnSpPr>
              <a:stCxn id="4047" idx="3"/>
            </p:cNvCxnSpPr>
            <p:nvPr/>
          </p:nvCxnSpPr>
          <p:spPr>
            <a:xfrm>
              <a:off x="5725350" y="13002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50" name="Google Shape;4050;p192"/>
            <p:cNvSpPr txBox="1"/>
            <p:nvPr/>
          </p:nvSpPr>
          <p:spPr>
            <a:xfrm>
              <a:off x="6376050" y="10656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051" name="Google Shape;4051;p192"/>
          <p:cNvGrpSpPr/>
          <p:nvPr/>
        </p:nvGrpSpPr>
        <p:grpSpPr>
          <a:xfrm>
            <a:off x="2782050" y="1776950"/>
            <a:ext cx="4598700" cy="1696975"/>
            <a:chOff x="2782050" y="1776950"/>
            <a:chExt cx="4598700" cy="1696975"/>
          </a:xfrm>
        </p:grpSpPr>
        <p:sp>
          <p:nvSpPr>
            <p:cNvPr id="4052" name="Google Shape;4052;p192"/>
            <p:cNvSpPr txBox="1"/>
            <p:nvPr/>
          </p:nvSpPr>
          <p:spPr>
            <a:xfrm>
              <a:off x="3663450" y="1776950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53" name="Google Shape;4053;p192"/>
            <p:cNvSpPr txBox="1"/>
            <p:nvPr/>
          </p:nvSpPr>
          <p:spPr>
            <a:xfrm>
              <a:off x="3663450" y="30047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54" name="Google Shape;4054;p192"/>
            <p:cNvSpPr txBox="1"/>
            <p:nvPr/>
          </p:nvSpPr>
          <p:spPr>
            <a:xfrm rot="5400000">
              <a:off x="4513350" y="2513632"/>
              <a:ext cx="36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055" name="Google Shape;4055;p192"/>
            <p:cNvCxnSpPr>
              <a:endCxn id="4052" idx="1"/>
            </p:cNvCxnSpPr>
            <p:nvPr/>
          </p:nvCxnSpPr>
          <p:spPr>
            <a:xfrm flipH="1" rot="10800000">
              <a:off x="2782050" y="2011550"/>
              <a:ext cx="881400" cy="3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56" name="Google Shape;4056;p192"/>
            <p:cNvCxnSpPr>
              <a:endCxn id="4053" idx="1"/>
            </p:cNvCxnSpPr>
            <p:nvPr/>
          </p:nvCxnSpPr>
          <p:spPr>
            <a:xfrm>
              <a:off x="2782050" y="2750025"/>
              <a:ext cx="881400" cy="48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57" name="Google Shape;4057;p192"/>
            <p:cNvCxnSpPr/>
            <p:nvPr/>
          </p:nvCxnSpPr>
          <p:spPr>
            <a:xfrm>
              <a:off x="5725350" y="20115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58" name="Google Shape;4058;p192"/>
            <p:cNvCxnSpPr/>
            <p:nvPr/>
          </p:nvCxnSpPr>
          <p:spPr>
            <a:xfrm>
              <a:off x="5725350" y="32393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59" name="Google Shape;4059;p192"/>
            <p:cNvSpPr txBox="1"/>
            <p:nvPr/>
          </p:nvSpPr>
          <p:spPr>
            <a:xfrm>
              <a:off x="6376050" y="1776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2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60" name="Google Shape;4060;p192"/>
            <p:cNvSpPr txBox="1"/>
            <p:nvPr/>
          </p:nvSpPr>
          <p:spPr>
            <a:xfrm>
              <a:off x="6376050" y="3004725"/>
              <a:ext cx="1004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k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061" name="Google Shape;4061;p192"/>
          <p:cNvSpPr txBox="1"/>
          <p:nvPr/>
        </p:nvSpPr>
        <p:spPr>
          <a:xfrm>
            <a:off x="5817775" y="3816300"/>
            <a:ext cx="2439600" cy="9966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For small 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 and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large </a:t>
            </a: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k, </a:t>
            </a:r>
            <a:br>
              <a:rPr lang="en">
                <a:latin typeface="Cambria Math"/>
                <a:ea typeface="Cambria Math"/>
                <a:cs typeface="Cambria Math"/>
                <a:sym typeface="Cambria Math"/>
              </a:rPr>
            </a:b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ε’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is only 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≈ </a:t>
            </a: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ε√k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Better than </a:t>
            </a: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ε’=ε</a:t>
            </a: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from Basic composition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062" name="Google Shape;4062;p192"/>
          <p:cNvCxnSpPr>
            <a:stCxn id="4050" idx="2"/>
            <a:endCxn id="4052" idx="0"/>
          </p:cNvCxnSpPr>
          <p:nvPr/>
        </p:nvCxnSpPr>
        <p:spPr>
          <a:xfrm rot="5400000">
            <a:off x="5649450" y="579775"/>
            <a:ext cx="242100" cy="2152200"/>
          </a:xfrm>
          <a:prstGeom prst="bentConnector3">
            <a:avLst>
              <a:gd fmla="val 2856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3" name="Google Shape;4063;p192"/>
          <p:cNvCxnSpPr>
            <a:stCxn id="4059" idx="2"/>
            <a:endCxn id="4054" idx="1"/>
          </p:cNvCxnSpPr>
          <p:nvPr/>
        </p:nvCxnSpPr>
        <p:spPr>
          <a:xfrm rot="5400000">
            <a:off x="5610000" y="1330550"/>
            <a:ext cx="321000" cy="21522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64" name="Google Shape;4064;p192"/>
          <p:cNvGrpSpPr/>
          <p:nvPr/>
        </p:nvGrpSpPr>
        <p:grpSpPr>
          <a:xfrm>
            <a:off x="974425" y="3861900"/>
            <a:ext cx="4487100" cy="905400"/>
            <a:chOff x="1673400" y="3904800"/>
            <a:chExt cx="4487100" cy="905400"/>
          </a:xfrm>
        </p:grpSpPr>
        <p:sp>
          <p:nvSpPr>
            <p:cNvPr id="4065" name="Google Shape;4065;p192"/>
            <p:cNvSpPr/>
            <p:nvPr/>
          </p:nvSpPr>
          <p:spPr>
            <a:xfrm>
              <a:off x="1673400" y="3904800"/>
              <a:ext cx="4487100" cy="905400"/>
            </a:xfrm>
            <a:prstGeom prst="rect">
              <a:avLst/>
            </a:prstGeom>
            <a:solidFill>
              <a:srgbClr val="A8DAB5"/>
            </a:solidFill>
            <a:ln cap="flat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Advanced Composition Theorem </a:t>
              </a:r>
              <a:r>
                <a:rPr i="1" lang="en" sz="1300">
                  <a:solidFill>
                    <a:srgbClr val="18803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[Dwork et al.]</a:t>
              </a:r>
              <a:endParaRPr i="1" sz="13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All the outputs combined is 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5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’, k</a:t>
              </a:r>
              <a:r>
                <a:rPr lang="en" sz="15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δ + </a:t>
              </a:r>
              <a:r>
                <a:rPr lang="en" sz="15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δ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’)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-DP where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		       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5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ε’ = </a:t>
              </a:r>
              <a:endParaRPr sz="15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pic>
          <p:nvPicPr>
            <p:cNvPr id="4066" name="Google Shape;4066;p1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08075" y="4555250"/>
              <a:ext cx="2057400" cy="209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193"/>
          <p:cNvSpPr/>
          <p:nvPr/>
        </p:nvSpPr>
        <p:spPr>
          <a:xfrm>
            <a:off x="7208225" y="1321240"/>
            <a:ext cx="1273500" cy="22029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19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Parallel Composition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73" name="Google Shape;4073;p193"/>
          <p:cNvGrpSpPr/>
          <p:nvPr/>
        </p:nvGrpSpPr>
        <p:grpSpPr>
          <a:xfrm>
            <a:off x="581083" y="1724596"/>
            <a:ext cx="1539975" cy="1358051"/>
            <a:chOff x="587225" y="1351325"/>
            <a:chExt cx="1917300" cy="1690800"/>
          </a:xfrm>
        </p:grpSpPr>
        <p:sp>
          <p:nvSpPr>
            <p:cNvPr id="4074" name="Google Shape;4074;p193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75" name="Google Shape;4075;p193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76" name="Google Shape;4076;p193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077" name="Google Shape;4077;p193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4078" name="Google Shape;4078;p19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19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80" name="Google Shape;4080;p193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081" name="Google Shape;4081;p193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4082" name="Google Shape;4082;p19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19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84" name="Google Shape;4084;p193"/>
          <p:cNvGrpSpPr/>
          <p:nvPr/>
        </p:nvGrpSpPr>
        <p:grpSpPr>
          <a:xfrm>
            <a:off x="2121059" y="989413"/>
            <a:ext cx="2538087" cy="2879106"/>
            <a:chOff x="2121059" y="989413"/>
            <a:chExt cx="2538087" cy="2879106"/>
          </a:xfrm>
        </p:grpSpPr>
        <p:sp>
          <p:nvSpPr>
            <p:cNvPr id="4085" name="Google Shape;4085;p193"/>
            <p:cNvSpPr txBox="1"/>
            <p:nvPr/>
          </p:nvSpPr>
          <p:spPr>
            <a:xfrm rot="5400000">
              <a:off x="3932152" y="2278663"/>
              <a:ext cx="3630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086" name="Google Shape;4086;p193"/>
            <p:cNvGrpSpPr/>
            <p:nvPr/>
          </p:nvGrpSpPr>
          <p:grpSpPr>
            <a:xfrm>
              <a:off x="2121059" y="989413"/>
              <a:ext cx="2538087" cy="2879106"/>
              <a:chOff x="2121059" y="989413"/>
              <a:chExt cx="2538087" cy="2879106"/>
            </a:xfrm>
          </p:grpSpPr>
          <p:grpSp>
            <p:nvGrpSpPr>
              <p:cNvPr id="4087" name="Google Shape;4087;p193"/>
              <p:cNvGrpSpPr/>
              <p:nvPr/>
            </p:nvGrpSpPr>
            <p:grpSpPr>
              <a:xfrm>
                <a:off x="3250505" y="989413"/>
                <a:ext cx="1408640" cy="1242231"/>
                <a:chOff x="587225" y="1351325"/>
                <a:chExt cx="1917300" cy="1690800"/>
              </a:xfrm>
            </p:grpSpPr>
            <p:sp>
              <p:nvSpPr>
                <p:cNvPr id="4088" name="Google Shape;4088;p193"/>
                <p:cNvSpPr/>
                <p:nvPr/>
              </p:nvSpPr>
              <p:spPr>
                <a:xfrm>
                  <a:off x="587225" y="1351325"/>
                  <a:ext cx="1917300" cy="1690800"/>
                </a:xfrm>
                <a:prstGeom prst="rect">
                  <a:avLst/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300">
                      <a:latin typeface="Google Sans"/>
                      <a:ea typeface="Google Sans"/>
                      <a:cs typeface="Google Sans"/>
                      <a:sym typeface="Google Sans"/>
                    </a:rPr>
                    <a:t>Dataset</a:t>
                  </a:r>
                  <a:endParaRPr b="1" sz="1300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4089" name="Google Shape;4089;p193"/>
                <p:cNvSpPr txBox="1"/>
                <p:nvPr/>
              </p:nvSpPr>
              <p:spPr>
                <a:xfrm>
                  <a:off x="1367675" y="1783800"/>
                  <a:ext cx="867900" cy="46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100">
                      <a:latin typeface="Google Sans"/>
                      <a:ea typeface="Google Sans"/>
                      <a:cs typeface="Google Sans"/>
                      <a:sym typeface="Google Sans"/>
                    </a:rPr>
                    <a:t>User 1</a:t>
                  </a:r>
                  <a:endParaRPr sz="1100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4090" name="Google Shape;4090;p193"/>
                <p:cNvSpPr txBox="1"/>
                <p:nvPr/>
              </p:nvSpPr>
              <p:spPr>
                <a:xfrm rot="5400000">
                  <a:off x="1533128" y="2168244"/>
                  <a:ext cx="452100" cy="46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500">
                      <a:latin typeface="Google Sans"/>
                      <a:ea typeface="Google Sans"/>
                      <a:cs typeface="Google Sans"/>
                      <a:sym typeface="Google Sans"/>
                    </a:rPr>
                    <a:t>...</a:t>
                  </a:r>
                  <a:endParaRPr sz="1500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4091" name="Google Shape;4091;p193"/>
                <p:cNvGrpSpPr/>
                <p:nvPr/>
              </p:nvGrpSpPr>
              <p:grpSpPr>
                <a:xfrm>
                  <a:off x="915240" y="1810421"/>
                  <a:ext cx="377988" cy="415972"/>
                  <a:chOff x="560775" y="1712150"/>
                  <a:chExt cx="731400" cy="804900"/>
                </a:xfrm>
              </p:grpSpPr>
              <p:sp>
                <p:nvSpPr>
                  <p:cNvPr id="4092" name="Google Shape;4092;p193"/>
                  <p:cNvSpPr/>
                  <p:nvPr/>
                </p:nvSpPr>
                <p:spPr>
                  <a:xfrm>
                    <a:off x="700425" y="1712150"/>
                    <a:ext cx="452100" cy="4521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/>
                  </a:p>
                </p:txBody>
              </p:sp>
              <p:sp>
                <p:nvSpPr>
                  <p:cNvPr id="4093" name="Google Shape;4093;p193"/>
                  <p:cNvSpPr/>
                  <p:nvPr/>
                </p:nvSpPr>
                <p:spPr>
                  <a:xfrm>
                    <a:off x="560775" y="2127950"/>
                    <a:ext cx="731400" cy="389100"/>
                  </a:xfrm>
                  <a:prstGeom prst="round2SameRect">
                    <a:avLst>
                      <a:gd fmla="val 48439" name="adj1"/>
                      <a:gd fmla="val 0" name="adj2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/>
                  </a:p>
                </p:txBody>
              </p:sp>
            </p:grpSp>
            <p:sp>
              <p:nvSpPr>
                <p:cNvPr id="4094" name="Google Shape;4094;p193"/>
                <p:cNvSpPr txBox="1"/>
                <p:nvPr/>
              </p:nvSpPr>
              <p:spPr>
                <a:xfrm>
                  <a:off x="1367675" y="2452650"/>
                  <a:ext cx="867900" cy="46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100">
                      <a:latin typeface="Google Sans"/>
                      <a:ea typeface="Google Sans"/>
                      <a:cs typeface="Google Sans"/>
                      <a:sym typeface="Google Sans"/>
                    </a:rPr>
                    <a:t>User n</a:t>
                  </a:r>
                  <a:endParaRPr sz="1100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4095" name="Google Shape;4095;p193"/>
                <p:cNvGrpSpPr/>
                <p:nvPr/>
              </p:nvGrpSpPr>
              <p:grpSpPr>
                <a:xfrm>
                  <a:off x="915240" y="2479258"/>
                  <a:ext cx="377988" cy="415972"/>
                  <a:chOff x="560775" y="1712150"/>
                  <a:chExt cx="731400" cy="804900"/>
                </a:xfrm>
              </p:grpSpPr>
              <p:sp>
                <p:nvSpPr>
                  <p:cNvPr id="4096" name="Google Shape;4096;p193"/>
                  <p:cNvSpPr/>
                  <p:nvPr/>
                </p:nvSpPr>
                <p:spPr>
                  <a:xfrm>
                    <a:off x="700425" y="1712150"/>
                    <a:ext cx="452100" cy="4521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/>
                  </a:p>
                </p:txBody>
              </p:sp>
              <p:sp>
                <p:nvSpPr>
                  <p:cNvPr id="4097" name="Google Shape;4097;p193"/>
                  <p:cNvSpPr/>
                  <p:nvPr/>
                </p:nvSpPr>
                <p:spPr>
                  <a:xfrm>
                    <a:off x="560775" y="2127950"/>
                    <a:ext cx="731400" cy="389100"/>
                  </a:xfrm>
                  <a:prstGeom prst="round2SameRect">
                    <a:avLst>
                      <a:gd fmla="val 48439" name="adj1"/>
                      <a:gd fmla="val 0" name="adj2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/>
                  </a:p>
                </p:txBody>
              </p:sp>
            </p:grpSp>
          </p:grpSp>
          <p:grpSp>
            <p:nvGrpSpPr>
              <p:cNvPr id="4098" name="Google Shape;4098;p193"/>
              <p:cNvGrpSpPr/>
              <p:nvPr/>
            </p:nvGrpSpPr>
            <p:grpSpPr>
              <a:xfrm>
                <a:off x="3250505" y="2626288"/>
                <a:ext cx="1408640" cy="1242231"/>
                <a:chOff x="587225" y="1351325"/>
                <a:chExt cx="1917300" cy="1690800"/>
              </a:xfrm>
            </p:grpSpPr>
            <p:sp>
              <p:nvSpPr>
                <p:cNvPr id="4099" name="Google Shape;4099;p193"/>
                <p:cNvSpPr/>
                <p:nvPr/>
              </p:nvSpPr>
              <p:spPr>
                <a:xfrm>
                  <a:off x="587225" y="1351325"/>
                  <a:ext cx="1917300" cy="1690800"/>
                </a:xfrm>
                <a:prstGeom prst="rect">
                  <a:avLst/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300">
                      <a:latin typeface="Google Sans"/>
                      <a:ea typeface="Google Sans"/>
                      <a:cs typeface="Google Sans"/>
                      <a:sym typeface="Google Sans"/>
                    </a:rPr>
                    <a:t>Dataset</a:t>
                  </a:r>
                  <a:endParaRPr b="1" sz="1300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4100" name="Google Shape;4100;p193"/>
                <p:cNvSpPr txBox="1"/>
                <p:nvPr/>
              </p:nvSpPr>
              <p:spPr>
                <a:xfrm>
                  <a:off x="1367675" y="1783800"/>
                  <a:ext cx="867900" cy="46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100">
                      <a:latin typeface="Google Sans"/>
                      <a:ea typeface="Google Sans"/>
                      <a:cs typeface="Google Sans"/>
                      <a:sym typeface="Google Sans"/>
                    </a:rPr>
                    <a:t>User 3</a:t>
                  </a:r>
                  <a:endParaRPr sz="1100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4101" name="Google Shape;4101;p193"/>
                <p:cNvSpPr txBox="1"/>
                <p:nvPr/>
              </p:nvSpPr>
              <p:spPr>
                <a:xfrm rot="5400000">
                  <a:off x="1533128" y="2168244"/>
                  <a:ext cx="452100" cy="46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500">
                      <a:latin typeface="Google Sans"/>
                      <a:ea typeface="Google Sans"/>
                      <a:cs typeface="Google Sans"/>
                      <a:sym typeface="Google Sans"/>
                    </a:rPr>
                    <a:t>...</a:t>
                  </a:r>
                  <a:endParaRPr sz="1500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4102" name="Google Shape;4102;p193"/>
                <p:cNvGrpSpPr/>
                <p:nvPr/>
              </p:nvGrpSpPr>
              <p:grpSpPr>
                <a:xfrm>
                  <a:off x="915240" y="1810421"/>
                  <a:ext cx="377988" cy="415972"/>
                  <a:chOff x="560775" y="1712150"/>
                  <a:chExt cx="731400" cy="804900"/>
                </a:xfrm>
              </p:grpSpPr>
              <p:sp>
                <p:nvSpPr>
                  <p:cNvPr id="4103" name="Google Shape;4103;p193"/>
                  <p:cNvSpPr/>
                  <p:nvPr/>
                </p:nvSpPr>
                <p:spPr>
                  <a:xfrm>
                    <a:off x="700425" y="1712150"/>
                    <a:ext cx="452100" cy="4521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/>
                  </a:p>
                </p:txBody>
              </p:sp>
              <p:sp>
                <p:nvSpPr>
                  <p:cNvPr id="4104" name="Google Shape;4104;p193"/>
                  <p:cNvSpPr/>
                  <p:nvPr/>
                </p:nvSpPr>
                <p:spPr>
                  <a:xfrm>
                    <a:off x="560775" y="2127950"/>
                    <a:ext cx="731400" cy="389100"/>
                  </a:xfrm>
                  <a:prstGeom prst="round2SameRect">
                    <a:avLst>
                      <a:gd fmla="val 48439" name="adj1"/>
                      <a:gd fmla="val 0" name="adj2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/>
                  </a:p>
                </p:txBody>
              </p:sp>
            </p:grpSp>
            <p:sp>
              <p:nvSpPr>
                <p:cNvPr id="4105" name="Google Shape;4105;p193"/>
                <p:cNvSpPr txBox="1"/>
                <p:nvPr/>
              </p:nvSpPr>
              <p:spPr>
                <a:xfrm>
                  <a:off x="1367673" y="2452641"/>
                  <a:ext cx="1018200" cy="46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100">
                      <a:latin typeface="Google Sans"/>
                      <a:ea typeface="Google Sans"/>
                      <a:cs typeface="Google Sans"/>
                      <a:sym typeface="Google Sans"/>
                    </a:rPr>
                    <a:t>User n-1</a:t>
                  </a:r>
                  <a:endParaRPr sz="1100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4106" name="Google Shape;4106;p193"/>
                <p:cNvGrpSpPr/>
                <p:nvPr/>
              </p:nvGrpSpPr>
              <p:grpSpPr>
                <a:xfrm>
                  <a:off x="915240" y="2479258"/>
                  <a:ext cx="377988" cy="415972"/>
                  <a:chOff x="560775" y="1712150"/>
                  <a:chExt cx="731400" cy="804900"/>
                </a:xfrm>
              </p:grpSpPr>
              <p:sp>
                <p:nvSpPr>
                  <p:cNvPr id="4107" name="Google Shape;4107;p193"/>
                  <p:cNvSpPr/>
                  <p:nvPr/>
                </p:nvSpPr>
                <p:spPr>
                  <a:xfrm>
                    <a:off x="700425" y="1712150"/>
                    <a:ext cx="452100" cy="4521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/>
                  </a:p>
                </p:txBody>
              </p:sp>
              <p:sp>
                <p:nvSpPr>
                  <p:cNvPr id="4108" name="Google Shape;4108;p193"/>
                  <p:cNvSpPr/>
                  <p:nvPr/>
                </p:nvSpPr>
                <p:spPr>
                  <a:xfrm>
                    <a:off x="560775" y="2127950"/>
                    <a:ext cx="731400" cy="389100"/>
                  </a:xfrm>
                  <a:prstGeom prst="round2SameRect">
                    <a:avLst>
                      <a:gd fmla="val 48439" name="adj1"/>
                      <a:gd fmla="val 0" name="adj2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/>
                  </a:p>
                </p:txBody>
              </p:sp>
            </p:grpSp>
          </p:grpSp>
          <p:cxnSp>
            <p:nvCxnSpPr>
              <p:cNvPr id="4109" name="Google Shape;4109;p193"/>
              <p:cNvCxnSpPr>
                <a:stCxn id="4074" idx="3"/>
                <a:endCxn id="4088" idx="1"/>
              </p:cNvCxnSpPr>
              <p:nvPr/>
            </p:nvCxnSpPr>
            <p:spPr>
              <a:xfrm flipH="1" rot="10800000">
                <a:off x="2121059" y="1610421"/>
                <a:ext cx="1129500" cy="793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10" name="Google Shape;4110;p193"/>
              <p:cNvCxnSpPr>
                <a:stCxn id="4074" idx="3"/>
                <a:endCxn id="4099" idx="1"/>
              </p:cNvCxnSpPr>
              <p:nvPr/>
            </p:nvCxnSpPr>
            <p:spPr>
              <a:xfrm>
                <a:off x="2121059" y="2403621"/>
                <a:ext cx="1129500" cy="8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111" name="Google Shape;4111;p193"/>
              <p:cNvSpPr txBox="1"/>
              <p:nvPr/>
            </p:nvSpPr>
            <p:spPr>
              <a:xfrm>
                <a:off x="2177775" y="989425"/>
                <a:ext cx="1316100" cy="71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Disjoint partition</a:t>
                </a:r>
                <a:endParaRPr b="1" i="1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</p:grpSp>
      <p:sp>
        <p:nvSpPr>
          <p:cNvPr id="4112" name="Google Shape;4112;p193"/>
          <p:cNvSpPr/>
          <p:nvPr/>
        </p:nvSpPr>
        <p:spPr>
          <a:xfrm>
            <a:off x="2504375" y="4001500"/>
            <a:ext cx="4135200" cy="7236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Parallel Composition Theorem </a:t>
            </a:r>
            <a:r>
              <a:rPr i="1" lang="en" sz="13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[McSherry]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All the outputs combined remain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, 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113" name="Google Shape;4113;p193"/>
          <p:cNvGrpSpPr/>
          <p:nvPr/>
        </p:nvGrpSpPr>
        <p:grpSpPr>
          <a:xfrm>
            <a:off x="4659145" y="1375938"/>
            <a:ext cx="3656380" cy="469213"/>
            <a:chOff x="4659145" y="1375938"/>
            <a:chExt cx="3656380" cy="469213"/>
          </a:xfrm>
        </p:grpSpPr>
        <p:sp>
          <p:nvSpPr>
            <p:cNvPr id="4114" name="Google Shape;4114;p193"/>
            <p:cNvSpPr txBox="1"/>
            <p:nvPr/>
          </p:nvSpPr>
          <p:spPr>
            <a:xfrm>
              <a:off x="5306750" y="1375938"/>
              <a:ext cx="14757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115" name="Google Shape;4115;p193"/>
            <p:cNvCxnSpPr>
              <a:stCxn id="4088" idx="3"/>
              <a:endCxn id="4114" idx="1"/>
            </p:cNvCxnSpPr>
            <p:nvPr/>
          </p:nvCxnSpPr>
          <p:spPr>
            <a:xfrm>
              <a:off x="4659145" y="1610528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16" name="Google Shape;4116;p193"/>
            <p:cNvCxnSpPr/>
            <p:nvPr/>
          </p:nvCxnSpPr>
          <p:spPr>
            <a:xfrm>
              <a:off x="6800120" y="1610528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17" name="Google Shape;4117;p193"/>
            <p:cNvSpPr txBox="1"/>
            <p:nvPr/>
          </p:nvSpPr>
          <p:spPr>
            <a:xfrm>
              <a:off x="7374425" y="1375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118" name="Google Shape;4118;p193"/>
          <p:cNvGrpSpPr/>
          <p:nvPr/>
        </p:nvGrpSpPr>
        <p:grpSpPr>
          <a:xfrm>
            <a:off x="4659145" y="2247479"/>
            <a:ext cx="3712005" cy="1234521"/>
            <a:chOff x="4659145" y="2247479"/>
            <a:chExt cx="3712005" cy="1234521"/>
          </a:xfrm>
        </p:grpSpPr>
        <p:sp>
          <p:nvSpPr>
            <p:cNvPr id="4119" name="Google Shape;4119;p193"/>
            <p:cNvSpPr txBox="1"/>
            <p:nvPr/>
          </p:nvSpPr>
          <p:spPr>
            <a:xfrm>
              <a:off x="5306750" y="3012800"/>
              <a:ext cx="14757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120" name="Google Shape;4120;p193"/>
            <p:cNvCxnSpPr>
              <a:stCxn id="4099" idx="3"/>
              <a:endCxn id="4119" idx="1"/>
            </p:cNvCxnSpPr>
            <p:nvPr/>
          </p:nvCxnSpPr>
          <p:spPr>
            <a:xfrm>
              <a:off x="4659145" y="3247403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21" name="Google Shape;4121;p193"/>
            <p:cNvCxnSpPr/>
            <p:nvPr/>
          </p:nvCxnSpPr>
          <p:spPr>
            <a:xfrm>
              <a:off x="6800120" y="3247403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22" name="Google Shape;4122;p193"/>
            <p:cNvSpPr txBox="1"/>
            <p:nvPr/>
          </p:nvSpPr>
          <p:spPr>
            <a:xfrm>
              <a:off x="7430050" y="301280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k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23" name="Google Shape;4123;p193"/>
            <p:cNvSpPr txBox="1"/>
            <p:nvPr/>
          </p:nvSpPr>
          <p:spPr>
            <a:xfrm rot="5400000">
              <a:off x="5893725" y="2300729"/>
              <a:ext cx="4833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1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1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p19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Amplification by Subsampling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129" name="Google Shape;4129;p194"/>
          <p:cNvGrpSpPr/>
          <p:nvPr/>
        </p:nvGrpSpPr>
        <p:grpSpPr>
          <a:xfrm>
            <a:off x="581083" y="2029396"/>
            <a:ext cx="1539975" cy="1358051"/>
            <a:chOff x="587225" y="1351325"/>
            <a:chExt cx="1917300" cy="1690800"/>
          </a:xfrm>
        </p:grpSpPr>
        <p:sp>
          <p:nvSpPr>
            <p:cNvPr id="4130" name="Google Shape;4130;p194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31" name="Google Shape;4131;p194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32" name="Google Shape;4132;p194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133" name="Google Shape;4133;p194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4134" name="Google Shape;4134;p194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194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36" name="Google Shape;4136;p194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137" name="Google Shape;4137;p194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4138" name="Google Shape;4138;p194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194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40" name="Google Shape;4140;p194"/>
          <p:cNvGrpSpPr/>
          <p:nvPr/>
        </p:nvGrpSpPr>
        <p:grpSpPr>
          <a:xfrm>
            <a:off x="2121059" y="2029396"/>
            <a:ext cx="2813932" cy="1358051"/>
            <a:chOff x="2121059" y="2029396"/>
            <a:chExt cx="2813932" cy="1358051"/>
          </a:xfrm>
        </p:grpSpPr>
        <p:grpSp>
          <p:nvGrpSpPr>
            <p:cNvPr id="4141" name="Google Shape;4141;p194"/>
            <p:cNvGrpSpPr/>
            <p:nvPr/>
          </p:nvGrpSpPr>
          <p:grpSpPr>
            <a:xfrm>
              <a:off x="3332958" y="2029396"/>
              <a:ext cx="1602032" cy="1358051"/>
              <a:chOff x="587225" y="1351325"/>
              <a:chExt cx="1994562" cy="1690800"/>
            </a:xfrm>
          </p:grpSpPr>
          <p:sp>
            <p:nvSpPr>
              <p:cNvPr id="4142" name="Google Shape;4142;p194"/>
              <p:cNvSpPr/>
              <p:nvPr/>
            </p:nvSpPr>
            <p:spPr>
              <a:xfrm>
                <a:off x="587225" y="1351325"/>
                <a:ext cx="1917300" cy="169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Dataset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4143" name="Google Shape;4143;p194"/>
              <p:cNvSpPr txBox="1"/>
              <p:nvPr/>
            </p:nvSpPr>
            <p:spPr>
              <a:xfrm>
                <a:off x="1367675" y="1783800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3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4144" name="Google Shape;4144;p194"/>
              <p:cNvSpPr txBox="1"/>
              <p:nvPr/>
            </p:nvSpPr>
            <p:spPr>
              <a:xfrm rot="5400000">
                <a:off x="1533128" y="2168244"/>
                <a:ext cx="4521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...</a:t>
                </a:r>
                <a:endParaRPr sz="1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4145" name="Google Shape;4145;p194"/>
              <p:cNvGrpSpPr/>
              <p:nvPr/>
            </p:nvGrpSpPr>
            <p:grpSpPr>
              <a:xfrm>
                <a:off x="915240" y="1810421"/>
                <a:ext cx="377988" cy="415972"/>
                <a:chOff x="560775" y="1712150"/>
                <a:chExt cx="731400" cy="804900"/>
              </a:xfrm>
            </p:grpSpPr>
            <p:sp>
              <p:nvSpPr>
                <p:cNvPr id="4146" name="Google Shape;4146;p194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7" name="Google Shape;4147;p194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48" name="Google Shape;4148;p194"/>
              <p:cNvSpPr txBox="1"/>
              <p:nvPr/>
            </p:nvSpPr>
            <p:spPr>
              <a:xfrm>
                <a:off x="1367687" y="2452643"/>
                <a:ext cx="12141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 - 5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4149" name="Google Shape;4149;p194"/>
              <p:cNvGrpSpPr/>
              <p:nvPr/>
            </p:nvGrpSpPr>
            <p:grpSpPr>
              <a:xfrm>
                <a:off x="915240" y="2479258"/>
                <a:ext cx="377988" cy="415972"/>
                <a:chOff x="560775" y="1712150"/>
                <a:chExt cx="731400" cy="804900"/>
              </a:xfrm>
            </p:grpSpPr>
            <p:sp>
              <p:nvSpPr>
                <p:cNvPr id="4150" name="Google Shape;4150;p194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1" name="Google Shape;4151;p194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4152" name="Google Shape;4152;p194"/>
            <p:cNvCxnSpPr>
              <a:stCxn id="4130" idx="3"/>
              <a:endCxn id="4142" idx="1"/>
            </p:cNvCxnSpPr>
            <p:nvPr/>
          </p:nvCxnSpPr>
          <p:spPr>
            <a:xfrm>
              <a:off x="2121059" y="2708421"/>
              <a:ext cx="12120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153" name="Google Shape;4153;p194"/>
          <p:cNvSpPr txBox="1"/>
          <p:nvPr/>
        </p:nvSpPr>
        <p:spPr>
          <a:xfrm>
            <a:off x="2156400" y="1491975"/>
            <a:ext cx="11412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Sample 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-out-of-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users randomly</a:t>
            </a:r>
            <a:endParaRPr b="1" i="1" sz="15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154" name="Google Shape;4154;p194"/>
          <p:cNvGrpSpPr/>
          <p:nvPr/>
        </p:nvGrpSpPr>
        <p:grpSpPr>
          <a:xfrm>
            <a:off x="4874600" y="2473813"/>
            <a:ext cx="3729875" cy="469213"/>
            <a:chOff x="4874600" y="2473813"/>
            <a:chExt cx="3729875" cy="469213"/>
          </a:xfrm>
        </p:grpSpPr>
        <p:sp>
          <p:nvSpPr>
            <p:cNvPr id="4155" name="Google Shape;4155;p194"/>
            <p:cNvSpPr txBox="1"/>
            <p:nvPr/>
          </p:nvSpPr>
          <p:spPr>
            <a:xfrm>
              <a:off x="5522300" y="2473813"/>
              <a:ext cx="14757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156" name="Google Shape;4156;p194"/>
            <p:cNvCxnSpPr>
              <a:endCxn id="4155" idx="1"/>
            </p:cNvCxnSpPr>
            <p:nvPr/>
          </p:nvCxnSpPr>
          <p:spPr>
            <a:xfrm>
              <a:off x="4874600" y="2708413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57" name="Google Shape;4157;p194"/>
            <p:cNvCxnSpPr/>
            <p:nvPr/>
          </p:nvCxnSpPr>
          <p:spPr>
            <a:xfrm>
              <a:off x="7015670" y="2708403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58" name="Google Shape;4158;p194"/>
            <p:cNvSpPr txBox="1"/>
            <p:nvPr/>
          </p:nvSpPr>
          <p:spPr>
            <a:xfrm>
              <a:off x="7663375" y="24738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159" name="Google Shape;4159;p194"/>
          <p:cNvSpPr/>
          <p:nvPr/>
        </p:nvSpPr>
        <p:spPr>
          <a:xfrm>
            <a:off x="2354100" y="3531675"/>
            <a:ext cx="4435800" cy="12717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Amplification-by-subsampling Theorem</a:t>
            </a:r>
            <a:endParaRPr i="1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The output combined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’, 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’)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-DP where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	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ε’ = ln(1 + p(e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- 1)),		δ’ = pδ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with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p = B / 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60" name="Google Shape;4160;p194"/>
          <p:cNvSpPr txBox="1"/>
          <p:nvPr/>
        </p:nvSpPr>
        <p:spPr>
          <a:xfrm>
            <a:off x="1877550" y="852665"/>
            <a:ext cx="53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“Subsampling makes the algorithm more private.”</a:t>
            </a:r>
            <a:endParaRPr b="1" i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61" name="Google Shape;4161;p194"/>
          <p:cNvSpPr txBox="1"/>
          <p:nvPr/>
        </p:nvSpPr>
        <p:spPr>
          <a:xfrm>
            <a:off x="5495200" y="2029400"/>
            <a:ext cx="1539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Substitution DP</a:t>
            </a:r>
            <a:endParaRPr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62" name="Google Shape;4162;p194"/>
          <p:cNvSpPr txBox="1"/>
          <p:nvPr/>
        </p:nvSpPr>
        <p:spPr>
          <a:xfrm>
            <a:off x="5250000" y="3131600"/>
            <a:ext cx="1539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Substitution DP</a:t>
            </a:r>
            <a:endParaRPr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19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Amplification by Subsampling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168" name="Google Shape;4168;p195"/>
          <p:cNvGrpSpPr/>
          <p:nvPr/>
        </p:nvGrpSpPr>
        <p:grpSpPr>
          <a:xfrm>
            <a:off x="581083" y="2029396"/>
            <a:ext cx="1539975" cy="1358051"/>
            <a:chOff x="587225" y="1351325"/>
            <a:chExt cx="1917300" cy="1690800"/>
          </a:xfrm>
        </p:grpSpPr>
        <p:sp>
          <p:nvSpPr>
            <p:cNvPr id="4169" name="Google Shape;4169;p195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70" name="Google Shape;4170;p195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71" name="Google Shape;4171;p195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172" name="Google Shape;4172;p195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4173" name="Google Shape;4173;p195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195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75" name="Google Shape;4175;p195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176" name="Google Shape;4176;p195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4177" name="Google Shape;4177;p195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195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79" name="Google Shape;4179;p195"/>
          <p:cNvGrpSpPr/>
          <p:nvPr/>
        </p:nvGrpSpPr>
        <p:grpSpPr>
          <a:xfrm>
            <a:off x="4874600" y="2473813"/>
            <a:ext cx="3729875" cy="469213"/>
            <a:chOff x="4874600" y="2473813"/>
            <a:chExt cx="3729875" cy="469213"/>
          </a:xfrm>
        </p:grpSpPr>
        <p:sp>
          <p:nvSpPr>
            <p:cNvPr id="4180" name="Google Shape;4180;p195"/>
            <p:cNvSpPr txBox="1"/>
            <p:nvPr/>
          </p:nvSpPr>
          <p:spPr>
            <a:xfrm>
              <a:off x="5522300" y="2473813"/>
              <a:ext cx="14757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181" name="Google Shape;4181;p195"/>
            <p:cNvCxnSpPr>
              <a:endCxn id="4180" idx="1"/>
            </p:cNvCxnSpPr>
            <p:nvPr/>
          </p:nvCxnSpPr>
          <p:spPr>
            <a:xfrm>
              <a:off x="4874600" y="2708413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82" name="Google Shape;4182;p195"/>
            <p:cNvCxnSpPr/>
            <p:nvPr/>
          </p:nvCxnSpPr>
          <p:spPr>
            <a:xfrm>
              <a:off x="7015670" y="2708403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83" name="Google Shape;4183;p195"/>
            <p:cNvSpPr txBox="1"/>
            <p:nvPr/>
          </p:nvSpPr>
          <p:spPr>
            <a:xfrm>
              <a:off x="7663375" y="24738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184" name="Google Shape;4184;p195"/>
          <p:cNvSpPr txBox="1"/>
          <p:nvPr/>
        </p:nvSpPr>
        <p:spPr>
          <a:xfrm>
            <a:off x="1877550" y="852665"/>
            <a:ext cx="53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“Subsampling makes the algorithm more private.”</a:t>
            </a:r>
            <a:endParaRPr b="1" i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85" name="Google Shape;4185;p195"/>
          <p:cNvSpPr txBox="1"/>
          <p:nvPr/>
        </p:nvSpPr>
        <p:spPr>
          <a:xfrm>
            <a:off x="5495200" y="2029400"/>
            <a:ext cx="1539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Add/Remove DP</a:t>
            </a:r>
            <a:endParaRPr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186" name="Google Shape;4186;p195"/>
          <p:cNvGrpSpPr/>
          <p:nvPr/>
        </p:nvGrpSpPr>
        <p:grpSpPr>
          <a:xfrm>
            <a:off x="2354100" y="3131600"/>
            <a:ext cx="4435800" cy="1410775"/>
            <a:chOff x="2354100" y="3131600"/>
            <a:chExt cx="4435800" cy="1410775"/>
          </a:xfrm>
        </p:grpSpPr>
        <p:sp>
          <p:nvSpPr>
            <p:cNvPr id="4187" name="Google Shape;4187;p195"/>
            <p:cNvSpPr/>
            <p:nvPr/>
          </p:nvSpPr>
          <p:spPr>
            <a:xfrm>
              <a:off x="2354100" y="3531675"/>
              <a:ext cx="4435800" cy="1010700"/>
            </a:xfrm>
            <a:prstGeom prst="rect">
              <a:avLst/>
            </a:prstGeom>
            <a:solidFill>
              <a:srgbClr val="A8DAB5"/>
            </a:solidFill>
            <a:ln cap="flat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Amplification-by-subsampling Theorem</a:t>
              </a:r>
              <a:endParaRPr i="1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The output combined is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’, 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δ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’)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where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	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ε’ = ln(1 + p(e</a:t>
              </a:r>
              <a:r>
                <a:rPr baseline="30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- 1)),		δ’ = pδ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.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88" name="Google Shape;4188;p195"/>
            <p:cNvSpPr txBox="1"/>
            <p:nvPr/>
          </p:nvSpPr>
          <p:spPr>
            <a:xfrm>
              <a:off x="5250000" y="3131600"/>
              <a:ext cx="1539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Add/Remove DP</a:t>
              </a:r>
              <a:endParaRPr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189" name="Google Shape;4189;p195"/>
          <p:cNvGrpSpPr/>
          <p:nvPr/>
        </p:nvGrpSpPr>
        <p:grpSpPr>
          <a:xfrm>
            <a:off x="3332958" y="2029396"/>
            <a:ext cx="1602032" cy="1358051"/>
            <a:chOff x="587225" y="1351325"/>
            <a:chExt cx="1994562" cy="1690800"/>
          </a:xfrm>
        </p:grpSpPr>
        <p:sp>
          <p:nvSpPr>
            <p:cNvPr id="4190" name="Google Shape;4190;p195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91" name="Google Shape;4191;p195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3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92" name="Google Shape;4192;p195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193" name="Google Shape;4193;p195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4194" name="Google Shape;4194;p195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195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96" name="Google Shape;4196;p195"/>
            <p:cNvSpPr txBox="1"/>
            <p:nvPr/>
          </p:nvSpPr>
          <p:spPr>
            <a:xfrm>
              <a:off x="1367687" y="2452643"/>
              <a:ext cx="1214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 - 5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197" name="Google Shape;4197;p195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4198" name="Google Shape;4198;p195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195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200" name="Google Shape;4200;p195"/>
          <p:cNvCxnSpPr>
            <a:stCxn id="4169" idx="3"/>
            <a:endCxn id="4190" idx="1"/>
          </p:cNvCxnSpPr>
          <p:nvPr/>
        </p:nvCxnSpPr>
        <p:spPr>
          <a:xfrm>
            <a:off x="2121059" y="2708421"/>
            <a:ext cx="1212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1" name="Google Shape;4201;p195"/>
          <p:cNvSpPr txBox="1"/>
          <p:nvPr/>
        </p:nvSpPr>
        <p:spPr>
          <a:xfrm>
            <a:off x="2101301" y="1730450"/>
            <a:ext cx="1305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Sample each user with probability 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p</a:t>
            </a:r>
            <a:endParaRPr b="1" i="1" sz="15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p19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Group Privacy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7" name="Google Shape;4207;p196"/>
          <p:cNvSpPr txBox="1"/>
          <p:nvPr/>
        </p:nvSpPr>
        <p:spPr>
          <a:xfrm>
            <a:off x="190500" y="2750700"/>
            <a:ext cx="1419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4208" name="Google Shape;4208;p196"/>
          <p:cNvGraphicFramePr/>
          <p:nvPr/>
        </p:nvGraphicFramePr>
        <p:xfrm>
          <a:off x="1680450" y="2866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1876975"/>
                <a:gridCol w="1128525"/>
                <a:gridCol w="813800"/>
              </a:tblGrid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Email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Purchase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value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dale123@gmail.com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dale1993@gmail.com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alice@gmail.com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bob@gmail.com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4209" name="Google Shape;4209;p196"/>
          <p:cNvGrpSpPr/>
          <p:nvPr/>
        </p:nvGrpSpPr>
        <p:grpSpPr>
          <a:xfrm>
            <a:off x="5499389" y="3735162"/>
            <a:ext cx="2996847" cy="469213"/>
            <a:chOff x="4659050" y="1375938"/>
            <a:chExt cx="3656475" cy="469213"/>
          </a:xfrm>
        </p:grpSpPr>
        <p:sp>
          <p:nvSpPr>
            <p:cNvPr id="4210" name="Google Shape;4210;p196"/>
            <p:cNvSpPr txBox="1"/>
            <p:nvPr/>
          </p:nvSpPr>
          <p:spPr>
            <a:xfrm>
              <a:off x="5306750" y="1375938"/>
              <a:ext cx="14757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211" name="Google Shape;4211;p196"/>
            <p:cNvCxnSpPr>
              <a:endCxn id="4210" idx="1"/>
            </p:cNvCxnSpPr>
            <p:nvPr/>
          </p:nvCxnSpPr>
          <p:spPr>
            <a:xfrm>
              <a:off x="4659050" y="1610538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12" name="Google Shape;4212;p196"/>
            <p:cNvCxnSpPr/>
            <p:nvPr/>
          </p:nvCxnSpPr>
          <p:spPr>
            <a:xfrm>
              <a:off x="6800120" y="1610528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13" name="Google Shape;4213;p196"/>
            <p:cNvSpPr txBox="1"/>
            <p:nvPr/>
          </p:nvSpPr>
          <p:spPr>
            <a:xfrm>
              <a:off x="7374425" y="1375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p19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Group Privacy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9" name="Google Shape;4219;p197"/>
          <p:cNvSpPr/>
          <p:nvPr/>
        </p:nvSpPr>
        <p:spPr>
          <a:xfrm>
            <a:off x="2254650" y="935500"/>
            <a:ext cx="4634700" cy="967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k-Neighboring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X, X’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are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-neighboring, denoted by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iff there exist a sequence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 = 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...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= X’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where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t ≤ 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0" name="Google Shape;4220;p197"/>
          <p:cNvSpPr/>
          <p:nvPr/>
        </p:nvSpPr>
        <p:spPr>
          <a:xfrm>
            <a:off x="973325" y="2029735"/>
            <a:ext cx="7197300" cy="689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 under neighboring notion </a:t>
            </a:r>
            <a:r>
              <a:rPr b="1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, then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M(X)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(ε’, δ’)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 for neighboring notion </a:t>
            </a:r>
            <a:r>
              <a:rPr b="1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b="1" baseline="-25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, where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ε’ = kε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δ’ = (e</a:t>
            </a:r>
            <a:r>
              <a:rPr baseline="30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kε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 - 1) / (e</a:t>
            </a:r>
            <a:r>
              <a:rPr baseline="30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 - 1) ⋅ δ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1" name="Google Shape;4221;p197"/>
          <p:cNvSpPr txBox="1"/>
          <p:nvPr/>
        </p:nvSpPr>
        <p:spPr>
          <a:xfrm>
            <a:off x="190500" y="2750700"/>
            <a:ext cx="1419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4222" name="Google Shape;4222;p197"/>
          <p:cNvGraphicFramePr/>
          <p:nvPr/>
        </p:nvGraphicFramePr>
        <p:xfrm>
          <a:off x="1680450" y="2866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1876975"/>
                <a:gridCol w="1128525"/>
                <a:gridCol w="813800"/>
              </a:tblGrid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Email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Purchase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value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dale123@gmail.com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dale1993@gmail.com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alice@gmail.com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26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bob@gmail.com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4223" name="Google Shape;4223;p197"/>
          <p:cNvGrpSpPr/>
          <p:nvPr/>
        </p:nvGrpSpPr>
        <p:grpSpPr>
          <a:xfrm>
            <a:off x="5499389" y="3735162"/>
            <a:ext cx="2996847" cy="469213"/>
            <a:chOff x="4659050" y="1375938"/>
            <a:chExt cx="3656475" cy="469213"/>
          </a:xfrm>
        </p:grpSpPr>
        <p:sp>
          <p:nvSpPr>
            <p:cNvPr id="4224" name="Google Shape;4224;p197"/>
            <p:cNvSpPr txBox="1"/>
            <p:nvPr/>
          </p:nvSpPr>
          <p:spPr>
            <a:xfrm>
              <a:off x="5306750" y="1375938"/>
              <a:ext cx="14757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225" name="Google Shape;4225;p197"/>
            <p:cNvCxnSpPr>
              <a:endCxn id="4224" idx="1"/>
            </p:cNvCxnSpPr>
            <p:nvPr/>
          </p:nvCxnSpPr>
          <p:spPr>
            <a:xfrm>
              <a:off x="4659050" y="1610538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26" name="Google Shape;4226;p197"/>
            <p:cNvCxnSpPr/>
            <p:nvPr/>
          </p:nvCxnSpPr>
          <p:spPr>
            <a:xfrm>
              <a:off x="6800120" y="1610528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27" name="Google Shape;4227;p197"/>
            <p:cNvSpPr txBox="1"/>
            <p:nvPr/>
          </p:nvSpPr>
          <p:spPr>
            <a:xfrm>
              <a:off x="7374425" y="1375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228" name="Google Shape;4228;p197"/>
          <p:cNvGrpSpPr/>
          <p:nvPr/>
        </p:nvGrpSpPr>
        <p:grpSpPr>
          <a:xfrm>
            <a:off x="150926" y="3426525"/>
            <a:ext cx="1487700" cy="659100"/>
            <a:chOff x="150926" y="3426525"/>
            <a:chExt cx="1487700" cy="659100"/>
          </a:xfrm>
        </p:grpSpPr>
        <p:sp>
          <p:nvSpPr>
            <p:cNvPr id="4229" name="Google Shape;4229;p197"/>
            <p:cNvSpPr/>
            <p:nvPr/>
          </p:nvSpPr>
          <p:spPr>
            <a:xfrm>
              <a:off x="1548850" y="3426525"/>
              <a:ext cx="88800" cy="659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97"/>
            <p:cNvSpPr txBox="1"/>
            <p:nvPr/>
          </p:nvSpPr>
          <p:spPr>
            <a:xfrm>
              <a:off x="150926" y="3551099"/>
              <a:ext cx="1487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Same individual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231" name="Google Shape;4231;p197"/>
          <p:cNvSpPr txBox="1"/>
          <p:nvPr/>
        </p:nvSpPr>
        <p:spPr>
          <a:xfrm>
            <a:off x="5707600" y="3058700"/>
            <a:ext cx="1358400" cy="392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Is this still DP?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232" name="Google Shape;4232;p197"/>
          <p:cNvGrpSpPr/>
          <p:nvPr/>
        </p:nvGrpSpPr>
        <p:grpSpPr>
          <a:xfrm>
            <a:off x="7102875" y="3058700"/>
            <a:ext cx="1760725" cy="392400"/>
            <a:chOff x="7102875" y="3058700"/>
            <a:chExt cx="1760725" cy="392400"/>
          </a:xfrm>
        </p:grpSpPr>
        <p:sp>
          <p:nvSpPr>
            <p:cNvPr id="4233" name="Google Shape;4233;p197"/>
            <p:cNvSpPr txBox="1"/>
            <p:nvPr/>
          </p:nvSpPr>
          <p:spPr>
            <a:xfrm>
              <a:off x="7505200" y="3058700"/>
              <a:ext cx="1358400" cy="3924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Yes, it is 2ε-DP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34" name="Google Shape;4234;p197"/>
            <p:cNvSpPr/>
            <p:nvPr/>
          </p:nvSpPr>
          <p:spPr>
            <a:xfrm>
              <a:off x="7102875" y="3088250"/>
              <a:ext cx="385200" cy="33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p198"/>
          <p:cNvSpPr txBox="1"/>
          <p:nvPr/>
        </p:nvSpPr>
        <p:spPr>
          <a:xfrm>
            <a:off x="341200" y="174325"/>
            <a:ext cx="859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Privacy: Neighboring Notions</a:t>
            </a:r>
            <a:endParaRPr i="1" sz="1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240" name="Google Shape;4240;p198"/>
          <p:cNvCxnSpPr/>
          <p:nvPr/>
        </p:nvCxnSpPr>
        <p:spPr>
          <a:xfrm rot="10800000">
            <a:off x="4572000" y="1165900"/>
            <a:ext cx="0" cy="27231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241" name="Google Shape;4241;p198"/>
          <p:cNvSpPr txBox="1"/>
          <p:nvPr/>
        </p:nvSpPr>
        <p:spPr>
          <a:xfrm>
            <a:off x="1142800" y="1099013"/>
            <a:ext cx="2211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Add/remove-DP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42" name="Google Shape;4242;p198"/>
          <p:cNvSpPr txBox="1"/>
          <p:nvPr/>
        </p:nvSpPr>
        <p:spPr>
          <a:xfrm>
            <a:off x="5728650" y="1099025"/>
            <a:ext cx="216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Substitution-DP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243" name="Google Shape;4243;p198"/>
          <p:cNvGrpSpPr/>
          <p:nvPr/>
        </p:nvGrpSpPr>
        <p:grpSpPr>
          <a:xfrm>
            <a:off x="539261" y="1646320"/>
            <a:ext cx="3839045" cy="738900"/>
            <a:chOff x="386861" y="1646320"/>
            <a:chExt cx="3839045" cy="738900"/>
          </a:xfrm>
        </p:grpSpPr>
        <p:sp>
          <p:nvSpPr>
            <p:cNvPr id="4244" name="Google Shape;4244;p198"/>
            <p:cNvSpPr/>
            <p:nvPr/>
          </p:nvSpPr>
          <p:spPr>
            <a:xfrm>
              <a:off x="413275" y="1646325"/>
              <a:ext cx="3783300" cy="701400"/>
            </a:xfrm>
            <a:prstGeom prst="rect">
              <a:avLst/>
            </a:prstGeom>
            <a:solidFill>
              <a:srgbClr val="F6AEA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98"/>
            <p:cNvSpPr txBox="1"/>
            <p:nvPr/>
          </p:nvSpPr>
          <p:spPr>
            <a:xfrm>
              <a:off x="386861" y="1828095"/>
              <a:ext cx="983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 ≍</a:t>
              </a:r>
              <a:r>
                <a:rPr b="1" baseline="30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r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X’</a:t>
              </a:r>
              <a:endParaRPr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246" name="Google Shape;4246;p198"/>
            <p:cNvSpPr txBox="1"/>
            <p:nvPr/>
          </p:nvSpPr>
          <p:spPr>
            <a:xfrm>
              <a:off x="1729905" y="1646320"/>
              <a:ext cx="249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X’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with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an individual’s data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added / removed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47" name="Google Shape;4247;p198"/>
            <p:cNvSpPr/>
            <p:nvPr/>
          </p:nvSpPr>
          <p:spPr>
            <a:xfrm>
              <a:off x="1220961" y="1886145"/>
              <a:ext cx="541500" cy="330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8" name="Google Shape;4248;p198"/>
          <p:cNvGrpSpPr/>
          <p:nvPr/>
        </p:nvGrpSpPr>
        <p:grpSpPr>
          <a:xfrm>
            <a:off x="4892286" y="1594020"/>
            <a:ext cx="3839045" cy="738900"/>
            <a:chOff x="386861" y="1646320"/>
            <a:chExt cx="3839045" cy="738900"/>
          </a:xfrm>
        </p:grpSpPr>
        <p:sp>
          <p:nvSpPr>
            <p:cNvPr id="4249" name="Google Shape;4249;p198"/>
            <p:cNvSpPr/>
            <p:nvPr/>
          </p:nvSpPr>
          <p:spPr>
            <a:xfrm>
              <a:off x="413275" y="1646325"/>
              <a:ext cx="3783300" cy="701400"/>
            </a:xfrm>
            <a:prstGeom prst="rect">
              <a:avLst/>
            </a:prstGeom>
            <a:solidFill>
              <a:srgbClr val="F6AEA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98"/>
            <p:cNvSpPr txBox="1"/>
            <p:nvPr/>
          </p:nvSpPr>
          <p:spPr>
            <a:xfrm>
              <a:off x="386861" y="1828095"/>
              <a:ext cx="983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 ≍</a:t>
              </a:r>
              <a:r>
                <a:rPr b="1" baseline="30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s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X’</a:t>
              </a:r>
              <a:endParaRPr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251" name="Google Shape;4251;p198"/>
            <p:cNvSpPr txBox="1"/>
            <p:nvPr/>
          </p:nvSpPr>
          <p:spPr>
            <a:xfrm>
              <a:off x="1729905" y="1646320"/>
              <a:ext cx="2496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X’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with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an individual’s data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changed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52" name="Google Shape;4252;p198"/>
            <p:cNvSpPr/>
            <p:nvPr/>
          </p:nvSpPr>
          <p:spPr>
            <a:xfrm>
              <a:off x="1220961" y="1886145"/>
              <a:ext cx="541500" cy="3303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3" name="Google Shape;4253;p198"/>
          <p:cNvSpPr txBox="1"/>
          <p:nvPr/>
        </p:nvSpPr>
        <p:spPr>
          <a:xfrm>
            <a:off x="103675" y="2695950"/>
            <a:ext cx="44193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Protect against Membership Inference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Cannot reveal the raw size of the dataset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○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Sometimes make it harder to design &amp; analyze algorithms for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54" name="Google Shape;4254;p198"/>
          <p:cNvSpPr txBox="1"/>
          <p:nvPr/>
        </p:nvSpPr>
        <p:spPr>
          <a:xfrm>
            <a:off x="4692450" y="2709675"/>
            <a:ext cx="44193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Does </a:t>
            </a: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Protect against Membership Inference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Can reveal the raw size of the dataset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55" name="Google Shape;4255;p198"/>
          <p:cNvSpPr txBox="1"/>
          <p:nvPr/>
        </p:nvSpPr>
        <p:spPr>
          <a:xfrm>
            <a:off x="2550900" y="3974725"/>
            <a:ext cx="40422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In this tutorial, if not stated, assume </a:t>
            </a:r>
            <a:r>
              <a:rPr b="1" i="1" lang="en" sz="2000">
                <a:latin typeface="Google Sans"/>
                <a:ea typeface="Google Sans"/>
                <a:cs typeface="Google Sans"/>
                <a:sym typeface="Google Sans"/>
              </a:rPr>
              <a:t>substitution-DP</a:t>
            </a:r>
            <a:endParaRPr b="1" i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p19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Group Privacy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61" name="Google Shape;4261;p199"/>
          <p:cNvSpPr/>
          <p:nvPr/>
        </p:nvSpPr>
        <p:spPr>
          <a:xfrm>
            <a:off x="2254650" y="935500"/>
            <a:ext cx="4634700" cy="967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k-Neighboring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X, X’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are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-neighboring, denoted by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iff there exist a sequence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 = 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...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= X’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where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t ≤ 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62" name="Google Shape;4262;p199"/>
          <p:cNvSpPr/>
          <p:nvPr/>
        </p:nvSpPr>
        <p:spPr>
          <a:xfrm>
            <a:off x="973325" y="2029735"/>
            <a:ext cx="7197300" cy="689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 under neighboring notion </a:t>
            </a:r>
            <a:r>
              <a:rPr b="1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, then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M(X)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(ε’, δ’)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 for neighboring notion </a:t>
            </a:r>
            <a:r>
              <a:rPr b="1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b="1" baseline="-25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, where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ε’ = kε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δ’ = (e</a:t>
            </a:r>
            <a:r>
              <a:rPr baseline="30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kε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 - 1) / (e</a:t>
            </a:r>
            <a:r>
              <a:rPr baseline="30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 - 1) ⋅ δ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63" name="Google Shape;4263;p199"/>
          <p:cNvSpPr txBox="1"/>
          <p:nvPr/>
        </p:nvSpPr>
        <p:spPr>
          <a:xfrm>
            <a:off x="190500" y="2750700"/>
            <a:ext cx="1419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264" name="Google Shape;4264;p199"/>
          <p:cNvGrpSpPr/>
          <p:nvPr/>
        </p:nvGrpSpPr>
        <p:grpSpPr>
          <a:xfrm>
            <a:off x="125600" y="3149245"/>
            <a:ext cx="5740580" cy="738900"/>
            <a:chOff x="125600" y="3149245"/>
            <a:chExt cx="5740580" cy="738900"/>
          </a:xfrm>
        </p:grpSpPr>
        <p:sp>
          <p:nvSpPr>
            <p:cNvPr id="4265" name="Google Shape;4265;p199"/>
            <p:cNvSpPr txBox="1"/>
            <p:nvPr/>
          </p:nvSpPr>
          <p:spPr>
            <a:xfrm>
              <a:off x="125600" y="3337938"/>
              <a:ext cx="22119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Add/remove</a:t>
              </a:r>
              <a:endParaRPr b="1" sz="20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266" name="Google Shape;4266;p199"/>
            <p:cNvGrpSpPr/>
            <p:nvPr/>
          </p:nvGrpSpPr>
          <p:grpSpPr>
            <a:xfrm>
              <a:off x="2027136" y="3149245"/>
              <a:ext cx="3839045" cy="738900"/>
              <a:chOff x="386861" y="1646320"/>
              <a:chExt cx="3839045" cy="738900"/>
            </a:xfrm>
          </p:grpSpPr>
          <p:sp>
            <p:nvSpPr>
              <p:cNvPr id="4267" name="Google Shape;4267;p199"/>
              <p:cNvSpPr/>
              <p:nvPr/>
            </p:nvSpPr>
            <p:spPr>
              <a:xfrm>
                <a:off x="413275" y="1646325"/>
                <a:ext cx="3783300" cy="701400"/>
              </a:xfrm>
              <a:prstGeom prst="rect">
                <a:avLst/>
              </a:prstGeom>
              <a:solidFill>
                <a:srgbClr val="F6AEA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199"/>
              <p:cNvSpPr txBox="1"/>
              <p:nvPr/>
            </p:nvSpPr>
            <p:spPr>
              <a:xfrm>
                <a:off x="386861" y="1828095"/>
                <a:ext cx="983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X ≍</a:t>
                </a:r>
                <a:r>
                  <a:rPr b="1" baseline="30000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r</a:t>
                </a:r>
                <a:r>
                  <a:rPr b="1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 X’</a:t>
                </a:r>
                <a:endParaRPr sz="17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4269" name="Google Shape;4269;p199"/>
              <p:cNvSpPr txBox="1"/>
              <p:nvPr/>
            </p:nvSpPr>
            <p:spPr>
              <a:xfrm>
                <a:off x="1729905" y="1646320"/>
                <a:ext cx="2496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X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is </a:t>
                </a: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X’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with </a:t>
                </a: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an individual’s data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added / removed</a:t>
                </a:r>
                <a:endParaRPr sz="16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4270" name="Google Shape;4270;p199"/>
              <p:cNvSpPr/>
              <p:nvPr/>
            </p:nvSpPr>
            <p:spPr>
              <a:xfrm>
                <a:off x="1220961" y="1886145"/>
                <a:ext cx="541500" cy="3303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71" name="Google Shape;4271;p199"/>
          <p:cNvGrpSpPr/>
          <p:nvPr/>
        </p:nvGrpSpPr>
        <p:grpSpPr>
          <a:xfrm>
            <a:off x="158500" y="3905695"/>
            <a:ext cx="5707780" cy="738900"/>
            <a:chOff x="158500" y="3905695"/>
            <a:chExt cx="5707780" cy="738900"/>
          </a:xfrm>
        </p:grpSpPr>
        <p:sp>
          <p:nvSpPr>
            <p:cNvPr id="4272" name="Google Shape;4272;p199"/>
            <p:cNvSpPr txBox="1"/>
            <p:nvPr/>
          </p:nvSpPr>
          <p:spPr>
            <a:xfrm>
              <a:off x="158500" y="4089975"/>
              <a:ext cx="21663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Substitution</a:t>
              </a:r>
              <a:endParaRPr b="1" sz="20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273" name="Google Shape;4273;p199"/>
            <p:cNvGrpSpPr/>
            <p:nvPr/>
          </p:nvGrpSpPr>
          <p:grpSpPr>
            <a:xfrm>
              <a:off x="2027236" y="3905695"/>
              <a:ext cx="3839045" cy="738900"/>
              <a:chOff x="386861" y="1646320"/>
              <a:chExt cx="3839045" cy="738900"/>
            </a:xfrm>
          </p:grpSpPr>
          <p:sp>
            <p:nvSpPr>
              <p:cNvPr id="4274" name="Google Shape;4274;p199"/>
              <p:cNvSpPr/>
              <p:nvPr/>
            </p:nvSpPr>
            <p:spPr>
              <a:xfrm>
                <a:off x="413275" y="1646325"/>
                <a:ext cx="3783300" cy="701400"/>
              </a:xfrm>
              <a:prstGeom prst="rect">
                <a:avLst/>
              </a:prstGeom>
              <a:solidFill>
                <a:srgbClr val="F6AEA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199"/>
              <p:cNvSpPr txBox="1"/>
              <p:nvPr/>
            </p:nvSpPr>
            <p:spPr>
              <a:xfrm>
                <a:off x="386861" y="1828095"/>
                <a:ext cx="983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X ≍</a:t>
                </a:r>
                <a:r>
                  <a:rPr b="1" baseline="30000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s</a:t>
                </a:r>
                <a:r>
                  <a:rPr b="1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 X’</a:t>
                </a:r>
                <a:endParaRPr sz="17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4276" name="Google Shape;4276;p199"/>
              <p:cNvSpPr txBox="1"/>
              <p:nvPr/>
            </p:nvSpPr>
            <p:spPr>
              <a:xfrm>
                <a:off x="1729905" y="1646320"/>
                <a:ext cx="2496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X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is </a:t>
                </a: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X’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with </a:t>
                </a: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an individual’s data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changed</a:t>
                </a:r>
                <a:endParaRPr sz="16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4277" name="Google Shape;4277;p199"/>
              <p:cNvSpPr/>
              <p:nvPr/>
            </p:nvSpPr>
            <p:spPr>
              <a:xfrm>
                <a:off x="1220961" y="1886145"/>
                <a:ext cx="541500" cy="3303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78" name="Google Shape;4278;p199"/>
          <p:cNvSpPr/>
          <p:nvPr/>
        </p:nvSpPr>
        <p:spPr>
          <a:xfrm>
            <a:off x="6135875" y="3165663"/>
            <a:ext cx="2712900" cy="864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Observation 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X ≍</a:t>
            </a:r>
            <a:r>
              <a:rPr baseline="30000" lang="en" sz="2000"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 X’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, then 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≍</a:t>
            </a:r>
            <a:r>
              <a:rPr baseline="30000"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r</a:t>
            </a:r>
            <a:r>
              <a:rPr baseline="-25000"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X’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279" name="Google Shape;4279;p199"/>
          <p:cNvSpPr txBox="1"/>
          <p:nvPr/>
        </p:nvSpPr>
        <p:spPr>
          <a:xfrm>
            <a:off x="6207275" y="4068588"/>
            <a:ext cx="2570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“Every substitution neighbor is a 2-add/remove neighbor”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3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Google Shape;4284;p20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Group Privacy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85" name="Google Shape;4285;p200"/>
          <p:cNvSpPr/>
          <p:nvPr/>
        </p:nvSpPr>
        <p:spPr>
          <a:xfrm>
            <a:off x="2254650" y="935500"/>
            <a:ext cx="4634700" cy="967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k-Neighboring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X, X’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are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-neighboring, denoted by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iff there exist a sequence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 = 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...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= X’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where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t ≤ 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86" name="Google Shape;4286;p200"/>
          <p:cNvSpPr/>
          <p:nvPr/>
        </p:nvSpPr>
        <p:spPr>
          <a:xfrm>
            <a:off x="973325" y="2029735"/>
            <a:ext cx="7197300" cy="689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 under neighboring notion </a:t>
            </a:r>
            <a:r>
              <a:rPr b="1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, then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M(X)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(ε’, δ’)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 for neighboring notion </a:t>
            </a:r>
            <a:r>
              <a:rPr b="1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b="1" baseline="-25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, where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ε’ = kε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δ’ = (e</a:t>
            </a:r>
            <a:r>
              <a:rPr baseline="30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kε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 - 1) / (e</a:t>
            </a:r>
            <a:r>
              <a:rPr baseline="30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 - 1) ⋅ δ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87" name="Google Shape;4287;p200"/>
          <p:cNvSpPr txBox="1"/>
          <p:nvPr/>
        </p:nvSpPr>
        <p:spPr>
          <a:xfrm>
            <a:off x="190500" y="2750700"/>
            <a:ext cx="1419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88" name="Google Shape;4288;p200"/>
          <p:cNvSpPr/>
          <p:nvPr/>
        </p:nvSpPr>
        <p:spPr>
          <a:xfrm>
            <a:off x="6135875" y="3165663"/>
            <a:ext cx="2712900" cy="864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Observation 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X ≍</a:t>
            </a:r>
            <a:r>
              <a:rPr baseline="30000" lang="en" sz="2000"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 X’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, then 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≍</a:t>
            </a:r>
            <a:r>
              <a:rPr baseline="30000"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r</a:t>
            </a:r>
            <a:r>
              <a:rPr baseline="-25000"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X’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289" name="Google Shape;4289;p200"/>
          <p:cNvSpPr txBox="1"/>
          <p:nvPr/>
        </p:nvSpPr>
        <p:spPr>
          <a:xfrm>
            <a:off x="6207275" y="4068588"/>
            <a:ext cx="2570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“Every substitution neighbor is a 2-add/remove neighbor”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90" name="Google Shape;4290;p200"/>
          <p:cNvSpPr/>
          <p:nvPr/>
        </p:nvSpPr>
        <p:spPr>
          <a:xfrm>
            <a:off x="1468625" y="3394500"/>
            <a:ext cx="3465300" cy="12729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Lemma 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M is 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-add/remove-DP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, </a:t>
            </a:r>
            <a:br>
              <a:rPr lang="en" sz="20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then </a:t>
            </a:r>
            <a:r>
              <a:rPr lang="en" sz="2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it is 2ε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-substitution-DP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291" name="Google Shape;4291;p200"/>
          <p:cNvSpPr/>
          <p:nvPr/>
        </p:nvSpPr>
        <p:spPr>
          <a:xfrm rot="7199235">
            <a:off x="3501434" y="2844854"/>
            <a:ext cx="510197" cy="5071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2" name="Google Shape;4292;p200"/>
          <p:cNvSpPr/>
          <p:nvPr/>
        </p:nvSpPr>
        <p:spPr>
          <a:xfrm rot="8999392">
            <a:off x="5001120" y="3591037"/>
            <a:ext cx="924317" cy="5165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20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Group Privacy: Proof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98" name="Google Shape;4298;p201"/>
          <p:cNvSpPr/>
          <p:nvPr/>
        </p:nvSpPr>
        <p:spPr>
          <a:xfrm>
            <a:off x="973325" y="2029735"/>
            <a:ext cx="7197300" cy="689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 under neighboring notion </a:t>
            </a:r>
            <a:r>
              <a:rPr b="1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, then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M(X)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(ε’, δ’)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 for neighboring notion </a:t>
            </a:r>
            <a:r>
              <a:rPr b="1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b="1" baseline="-25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, where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ε’ = kε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δ’ = (e</a:t>
            </a:r>
            <a:r>
              <a:rPr baseline="30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kε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 - 1) / (e</a:t>
            </a:r>
            <a:r>
              <a:rPr baseline="30000"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 - 1) ⋅ δ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99" name="Google Shape;4299;p201"/>
          <p:cNvSpPr/>
          <p:nvPr/>
        </p:nvSpPr>
        <p:spPr>
          <a:xfrm>
            <a:off x="2254650" y="935500"/>
            <a:ext cx="4634700" cy="967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k-Neighboring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X, X’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are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-neighboring, denoted by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iff there exist a sequence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 = 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...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 = X’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where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t ≤ k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00" name="Google Shape;4300;p201"/>
          <p:cNvSpPr txBox="1"/>
          <p:nvPr/>
        </p:nvSpPr>
        <p:spPr>
          <a:xfrm>
            <a:off x="449625" y="2859717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01" name="Google Shape;4301;p201"/>
          <p:cNvSpPr txBox="1"/>
          <p:nvPr/>
        </p:nvSpPr>
        <p:spPr>
          <a:xfrm>
            <a:off x="7986400" y="4370304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02" name="Google Shape;4302;p201"/>
          <p:cNvSpPr txBox="1"/>
          <p:nvPr/>
        </p:nvSpPr>
        <p:spPr>
          <a:xfrm>
            <a:off x="1742000" y="3233675"/>
            <a:ext cx="61653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Pr[M(X) ∈ S]		≤	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Pr[M(X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 ∈ S] + δ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	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Pr[M(X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 ∈ S] + δ) + δ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...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≤	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Pr[M(X’) ∈ S] + 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- 1) / 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- 1) ⋅ δ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≤	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kε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Pr[M(X’) ∈ S] + 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kε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- 1) / 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- 1) ⋅ δ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03" name="Google Shape;4303;p201"/>
          <p:cNvSpPr txBox="1"/>
          <p:nvPr/>
        </p:nvSpPr>
        <p:spPr>
          <a:xfrm>
            <a:off x="1317200" y="2859725"/>
            <a:ext cx="766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Consider any 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</a:t>
            </a:r>
            <a:r>
              <a:rPr baseline="-25000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X’, S ⊆ Range(M)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 By defn, there is 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 = X</a:t>
            </a:r>
            <a:r>
              <a:rPr baseline="-25000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X</a:t>
            </a:r>
            <a:r>
              <a:rPr baseline="-25000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... </a:t>
            </a:r>
            <a:r>
              <a:rPr b="1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≍ 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= X’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where 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t ≤ k</a:t>
            </a:r>
            <a:endParaRPr sz="15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/>
        </p:nvSpPr>
        <p:spPr>
          <a:xfrm>
            <a:off x="341200" y="98125"/>
            <a:ext cx="859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Setting I: Adversary Can Select Queries</a:t>
            </a:r>
            <a:endParaRPr i="1" sz="16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98" name="Google Shape;398;p31"/>
          <p:cNvCxnSpPr>
            <a:stCxn id="399" idx="3"/>
            <a:endCxn id="397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00" name="Google Shape;400;p31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grpSp>
        <p:nvGrpSpPr>
          <p:cNvPr id="401" name="Google Shape;401;p31"/>
          <p:cNvGrpSpPr/>
          <p:nvPr/>
        </p:nvGrpSpPr>
        <p:grpSpPr>
          <a:xfrm>
            <a:off x="2983250" y="1537063"/>
            <a:ext cx="4161300" cy="764288"/>
            <a:chOff x="2983250" y="1537063"/>
            <a:chExt cx="4161300" cy="764288"/>
          </a:xfrm>
        </p:grpSpPr>
        <p:cxnSp>
          <p:nvCxnSpPr>
            <p:cNvPr id="402" name="Google Shape;402;p31"/>
            <p:cNvCxnSpPr/>
            <p:nvPr/>
          </p:nvCxnSpPr>
          <p:spPr>
            <a:xfrm>
              <a:off x="5063900" y="1941350"/>
              <a:ext cx="0" cy="360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3" name="Google Shape;403;p31"/>
            <p:cNvSpPr txBox="1"/>
            <p:nvPr/>
          </p:nvSpPr>
          <p:spPr>
            <a:xfrm>
              <a:off x="2983250" y="1537063"/>
              <a:ext cx="41613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SUM(income)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name = Dale</a:t>
              </a:r>
              <a:endPara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04" name="Google Shape;404;p31"/>
          <p:cNvGrpSpPr/>
          <p:nvPr/>
        </p:nvGrpSpPr>
        <p:grpSpPr>
          <a:xfrm>
            <a:off x="5718200" y="2161100"/>
            <a:ext cx="1975821" cy="738900"/>
            <a:chOff x="5718200" y="2161100"/>
            <a:chExt cx="1975821" cy="738900"/>
          </a:xfrm>
        </p:grpSpPr>
        <p:cxnSp>
          <p:nvCxnSpPr>
            <p:cNvPr id="405" name="Google Shape;405;p31"/>
            <p:cNvCxnSpPr>
              <a:stCxn id="397" idx="3"/>
              <a:endCxn id="406" idx="1"/>
            </p:cNvCxnSpPr>
            <p:nvPr/>
          </p:nvCxnSpPr>
          <p:spPr>
            <a:xfrm>
              <a:off x="5718200" y="2530550"/>
              <a:ext cx="1216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7" name="Google Shape;407;p31"/>
            <p:cNvSpPr txBox="1"/>
            <p:nvPr/>
          </p:nvSpPr>
          <p:spPr>
            <a:xfrm>
              <a:off x="6924221" y="2161100"/>
              <a:ext cx="769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150k</a:t>
              </a:r>
              <a:endParaRPr sz="1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08" name="Google Shape;408;p31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9" name="Google Shape;409;p31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p202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Machine Learning 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with Differential Privacy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p20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ML Model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14" name="Google Shape;4314;p203"/>
          <p:cNvSpPr txBox="1"/>
          <p:nvPr/>
        </p:nvSpPr>
        <p:spPr>
          <a:xfrm>
            <a:off x="820150" y="1141825"/>
            <a:ext cx="1347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Sample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15" name="Google Shape;4315;p203"/>
          <p:cNvSpPr txBox="1"/>
          <p:nvPr/>
        </p:nvSpPr>
        <p:spPr>
          <a:xfrm>
            <a:off x="3663450" y="1091125"/>
            <a:ext cx="1347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 with parameter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16" name="Google Shape;4316;p203"/>
          <p:cNvSpPr txBox="1"/>
          <p:nvPr/>
        </p:nvSpPr>
        <p:spPr>
          <a:xfrm>
            <a:off x="6341450" y="1091125"/>
            <a:ext cx="159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Prediction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(x)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17" name="Google Shape;4317;p203"/>
          <p:cNvSpPr/>
          <p:nvPr/>
        </p:nvSpPr>
        <p:spPr>
          <a:xfrm>
            <a:off x="2241800" y="1210075"/>
            <a:ext cx="1347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203"/>
          <p:cNvSpPr/>
          <p:nvPr/>
        </p:nvSpPr>
        <p:spPr>
          <a:xfrm>
            <a:off x="5085100" y="1210075"/>
            <a:ext cx="11826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9" name="Google Shape;4319;p203"/>
          <p:cNvSpPr/>
          <p:nvPr/>
        </p:nvSpPr>
        <p:spPr>
          <a:xfrm>
            <a:off x="2792400" y="2878450"/>
            <a:ext cx="295200" cy="2952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900"/>
          </a:p>
        </p:txBody>
      </p:sp>
      <p:sp>
        <p:nvSpPr>
          <p:cNvPr id="4320" name="Google Shape;4320;p203"/>
          <p:cNvSpPr/>
          <p:nvPr/>
        </p:nvSpPr>
        <p:spPr>
          <a:xfrm>
            <a:off x="2792400" y="3434288"/>
            <a:ext cx="295200" cy="2952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1" name="Google Shape;4321;p203"/>
          <p:cNvSpPr/>
          <p:nvPr/>
        </p:nvSpPr>
        <p:spPr>
          <a:xfrm>
            <a:off x="2792400" y="3990150"/>
            <a:ext cx="295200" cy="2952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2" name="Google Shape;4322;p203"/>
          <p:cNvSpPr/>
          <p:nvPr/>
        </p:nvSpPr>
        <p:spPr>
          <a:xfrm>
            <a:off x="4311350" y="2550475"/>
            <a:ext cx="295200" cy="2952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3" name="Google Shape;4323;p203"/>
          <p:cNvSpPr/>
          <p:nvPr/>
        </p:nvSpPr>
        <p:spPr>
          <a:xfrm>
            <a:off x="4311350" y="3107775"/>
            <a:ext cx="295200" cy="2952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4" name="Google Shape;4324;p203"/>
          <p:cNvSpPr/>
          <p:nvPr/>
        </p:nvSpPr>
        <p:spPr>
          <a:xfrm>
            <a:off x="4311350" y="3663613"/>
            <a:ext cx="295200" cy="2952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5" name="Google Shape;4325;p203"/>
          <p:cNvSpPr/>
          <p:nvPr/>
        </p:nvSpPr>
        <p:spPr>
          <a:xfrm>
            <a:off x="4311350" y="4219475"/>
            <a:ext cx="295200" cy="2952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6" name="Google Shape;4326;p203"/>
          <p:cNvSpPr/>
          <p:nvPr/>
        </p:nvSpPr>
        <p:spPr>
          <a:xfrm>
            <a:off x="5791200" y="3400558"/>
            <a:ext cx="295200" cy="295200"/>
          </a:xfrm>
          <a:prstGeom prst="ellipse">
            <a:avLst/>
          </a:prstGeom>
          <a:solidFill>
            <a:srgbClr val="F6AEA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7" name="Google Shape;4327;p203"/>
          <p:cNvCxnSpPr>
            <a:stCxn id="4319" idx="6"/>
            <a:endCxn id="4323" idx="2"/>
          </p:cNvCxnSpPr>
          <p:nvPr/>
        </p:nvCxnSpPr>
        <p:spPr>
          <a:xfrm>
            <a:off x="3087600" y="3026050"/>
            <a:ext cx="1223700" cy="22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8" name="Google Shape;4328;p203"/>
          <p:cNvCxnSpPr>
            <a:stCxn id="4319" idx="6"/>
            <a:endCxn id="4325" idx="2"/>
          </p:cNvCxnSpPr>
          <p:nvPr/>
        </p:nvCxnSpPr>
        <p:spPr>
          <a:xfrm>
            <a:off x="3087600" y="3026050"/>
            <a:ext cx="1223700" cy="134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9" name="Google Shape;4329;p203"/>
          <p:cNvCxnSpPr>
            <a:stCxn id="4320" idx="6"/>
            <a:endCxn id="4324" idx="2"/>
          </p:cNvCxnSpPr>
          <p:nvPr/>
        </p:nvCxnSpPr>
        <p:spPr>
          <a:xfrm>
            <a:off x="3087600" y="3581888"/>
            <a:ext cx="1223700" cy="22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0" name="Google Shape;4330;p203"/>
          <p:cNvCxnSpPr>
            <a:stCxn id="4320" idx="6"/>
            <a:endCxn id="4325" idx="2"/>
          </p:cNvCxnSpPr>
          <p:nvPr/>
        </p:nvCxnSpPr>
        <p:spPr>
          <a:xfrm>
            <a:off x="3087600" y="3581888"/>
            <a:ext cx="1223700" cy="78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1" name="Google Shape;4331;p203"/>
          <p:cNvCxnSpPr>
            <a:stCxn id="4321" idx="6"/>
            <a:endCxn id="4323" idx="2"/>
          </p:cNvCxnSpPr>
          <p:nvPr/>
        </p:nvCxnSpPr>
        <p:spPr>
          <a:xfrm flipH="1" rot="10800000">
            <a:off x="3087600" y="3255450"/>
            <a:ext cx="1223700" cy="88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2" name="Google Shape;4332;p203"/>
          <p:cNvCxnSpPr>
            <a:stCxn id="4321" idx="6"/>
            <a:endCxn id="4324" idx="2"/>
          </p:cNvCxnSpPr>
          <p:nvPr/>
        </p:nvCxnSpPr>
        <p:spPr>
          <a:xfrm flipH="1" rot="10800000">
            <a:off x="3087600" y="3811350"/>
            <a:ext cx="1223700" cy="32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3" name="Google Shape;4333;p203"/>
          <p:cNvCxnSpPr>
            <a:stCxn id="4322" idx="6"/>
            <a:endCxn id="4326" idx="2"/>
          </p:cNvCxnSpPr>
          <p:nvPr/>
        </p:nvCxnSpPr>
        <p:spPr>
          <a:xfrm>
            <a:off x="4606550" y="2698075"/>
            <a:ext cx="1184700" cy="85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4" name="Google Shape;4334;p203"/>
          <p:cNvCxnSpPr>
            <a:stCxn id="4323" idx="6"/>
            <a:endCxn id="4326" idx="2"/>
          </p:cNvCxnSpPr>
          <p:nvPr/>
        </p:nvCxnSpPr>
        <p:spPr>
          <a:xfrm>
            <a:off x="4606550" y="3255375"/>
            <a:ext cx="1184700" cy="29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5" name="Google Shape;4335;p203"/>
          <p:cNvCxnSpPr>
            <a:stCxn id="4324" idx="6"/>
            <a:endCxn id="4326" idx="2"/>
          </p:cNvCxnSpPr>
          <p:nvPr/>
        </p:nvCxnSpPr>
        <p:spPr>
          <a:xfrm flipH="1" rot="10800000">
            <a:off x="4606550" y="3548113"/>
            <a:ext cx="1184700" cy="26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6" name="Google Shape;4336;p203"/>
          <p:cNvCxnSpPr>
            <a:stCxn id="4325" idx="6"/>
            <a:endCxn id="4326" idx="2"/>
          </p:cNvCxnSpPr>
          <p:nvPr/>
        </p:nvCxnSpPr>
        <p:spPr>
          <a:xfrm flipH="1" rot="10800000">
            <a:off x="4606550" y="3548075"/>
            <a:ext cx="1184700" cy="81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7" name="Google Shape;4337;p203"/>
          <p:cNvCxnSpPr>
            <a:stCxn id="4326" idx="6"/>
          </p:cNvCxnSpPr>
          <p:nvPr/>
        </p:nvCxnSpPr>
        <p:spPr>
          <a:xfrm>
            <a:off x="6086400" y="3548158"/>
            <a:ext cx="501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8" name="Google Shape;4338;p203"/>
          <p:cNvSpPr txBox="1"/>
          <p:nvPr/>
        </p:nvSpPr>
        <p:spPr>
          <a:xfrm>
            <a:off x="1300650" y="1945275"/>
            <a:ext cx="2832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Example: neural network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39" name="Google Shape;4339;p203"/>
          <p:cNvSpPr txBox="1"/>
          <p:nvPr/>
        </p:nvSpPr>
        <p:spPr>
          <a:xfrm>
            <a:off x="2763160" y="2793577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340" name="Google Shape;4340;p203"/>
          <p:cNvCxnSpPr>
            <a:stCxn id="4319" idx="6"/>
            <a:endCxn id="4322" idx="2"/>
          </p:cNvCxnSpPr>
          <p:nvPr/>
        </p:nvCxnSpPr>
        <p:spPr>
          <a:xfrm flipH="1" rot="10800000">
            <a:off x="3087600" y="2698150"/>
            <a:ext cx="1223700" cy="32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1" name="Google Shape;4341;p203"/>
          <p:cNvCxnSpPr>
            <a:stCxn id="4321" idx="6"/>
            <a:endCxn id="4322" idx="2"/>
          </p:cNvCxnSpPr>
          <p:nvPr/>
        </p:nvCxnSpPr>
        <p:spPr>
          <a:xfrm flipH="1" rot="10800000">
            <a:off x="3087600" y="2698050"/>
            <a:ext cx="1223700" cy="143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2" name="Google Shape;4342;p203"/>
          <p:cNvSpPr txBox="1"/>
          <p:nvPr/>
        </p:nvSpPr>
        <p:spPr>
          <a:xfrm>
            <a:off x="2773010" y="3354615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43" name="Google Shape;4343;p203"/>
          <p:cNvSpPr txBox="1"/>
          <p:nvPr/>
        </p:nvSpPr>
        <p:spPr>
          <a:xfrm>
            <a:off x="2763160" y="3905815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44" name="Google Shape;4344;p203"/>
          <p:cNvSpPr txBox="1"/>
          <p:nvPr/>
        </p:nvSpPr>
        <p:spPr>
          <a:xfrm>
            <a:off x="3289825" y="2444813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45" name="Google Shape;4345;p203"/>
          <p:cNvSpPr txBox="1"/>
          <p:nvPr/>
        </p:nvSpPr>
        <p:spPr>
          <a:xfrm>
            <a:off x="3400050" y="2734288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46" name="Google Shape;4346;p203"/>
          <p:cNvSpPr txBox="1"/>
          <p:nvPr/>
        </p:nvSpPr>
        <p:spPr>
          <a:xfrm>
            <a:off x="3222350" y="3012213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aseline="-25000"/>
          </a:p>
        </p:txBody>
      </p:sp>
      <p:sp>
        <p:nvSpPr>
          <p:cNvPr id="4347" name="Google Shape;4347;p203"/>
          <p:cNvSpPr txBox="1"/>
          <p:nvPr/>
        </p:nvSpPr>
        <p:spPr>
          <a:xfrm>
            <a:off x="4894875" y="2658088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9</a:t>
            </a:r>
            <a:endParaRPr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48" name="Google Shape;4348;p203"/>
          <p:cNvSpPr txBox="1"/>
          <p:nvPr/>
        </p:nvSpPr>
        <p:spPr>
          <a:xfrm>
            <a:off x="4650825" y="2936013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10</a:t>
            </a:r>
            <a:endParaRPr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49" name="Google Shape;4349;p203"/>
          <p:cNvSpPr txBox="1"/>
          <p:nvPr/>
        </p:nvSpPr>
        <p:spPr>
          <a:xfrm>
            <a:off x="4645940" y="3298846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11</a:t>
            </a:r>
            <a:endParaRPr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50" name="Google Shape;4350;p203"/>
          <p:cNvSpPr txBox="1"/>
          <p:nvPr/>
        </p:nvSpPr>
        <p:spPr>
          <a:xfrm>
            <a:off x="5108625" y="3769788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12</a:t>
            </a:r>
            <a:endParaRPr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51" name="Google Shape;4351;p203"/>
          <p:cNvSpPr txBox="1"/>
          <p:nvPr/>
        </p:nvSpPr>
        <p:spPr>
          <a:xfrm>
            <a:off x="6537450" y="3332600"/>
            <a:ext cx="7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(x)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p204"/>
          <p:cNvSpPr/>
          <p:nvPr/>
        </p:nvSpPr>
        <p:spPr>
          <a:xfrm>
            <a:off x="1328975" y="1621575"/>
            <a:ext cx="1815000" cy="153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Training Dataset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357" name="Google Shape;4357;p204"/>
          <p:cNvGrpSpPr/>
          <p:nvPr/>
        </p:nvGrpSpPr>
        <p:grpSpPr>
          <a:xfrm>
            <a:off x="1439100" y="1998537"/>
            <a:ext cx="6265800" cy="1814538"/>
            <a:chOff x="1439100" y="1998537"/>
            <a:chExt cx="6265800" cy="1814538"/>
          </a:xfrm>
        </p:grpSpPr>
        <p:sp>
          <p:nvSpPr>
            <p:cNvPr id="4358" name="Google Shape;4358;p204"/>
            <p:cNvSpPr/>
            <p:nvPr/>
          </p:nvSpPr>
          <p:spPr>
            <a:xfrm>
              <a:off x="1525000" y="1998537"/>
              <a:ext cx="1273800" cy="51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04"/>
            <p:cNvSpPr txBox="1"/>
            <p:nvPr/>
          </p:nvSpPr>
          <p:spPr>
            <a:xfrm>
              <a:off x="1439100" y="3354675"/>
              <a:ext cx="6265800" cy="458400"/>
            </a:xfrm>
            <a:prstGeom prst="rect">
              <a:avLst/>
            </a:prstGeom>
            <a:solidFill>
              <a:srgbClr val="EEF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Assumption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: Each individual has a single labelled example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360" name="Google Shape;4360;p204"/>
            <p:cNvCxnSpPr>
              <a:stCxn id="4359" idx="1"/>
              <a:endCxn id="4358" idx="1"/>
            </p:cNvCxnSpPr>
            <p:nvPr/>
          </p:nvCxnSpPr>
          <p:spPr>
            <a:xfrm flipH="1" rot="10800000">
              <a:off x="1439100" y="2255475"/>
              <a:ext cx="85800" cy="1328400"/>
            </a:xfrm>
            <a:prstGeom prst="bentConnector3">
              <a:avLst>
                <a:gd fmla="val -376748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361" name="Google Shape;4361;p20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Training ML Model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362" name="Google Shape;4362;p204"/>
          <p:cNvGrpSpPr/>
          <p:nvPr/>
        </p:nvGrpSpPr>
        <p:grpSpPr>
          <a:xfrm>
            <a:off x="1638799" y="2045125"/>
            <a:ext cx="1199503" cy="990225"/>
            <a:chOff x="1638799" y="2045125"/>
            <a:chExt cx="1199503" cy="990225"/>
          </a:xfrm>
        </p:grpSpPr>
        <p:sp>
          <p:nvSpPr>
            <p:cNvPr id="4363" name="Google Shape;4363;p204"/>
            <p:cNvSpPr txBox="1"/>
            <p:nvPr/>
          </p:nvSpPr>
          <p:spPr>
            <a:xfrm>
              <a:off x="2002201" y="2045125"/>
              <a:ext cx="8361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(x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y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364" name="Google Shape;4364;p204"/>
            <p:cNvSpPr txBox="1"/>
            <p:nvPr/>
          </p:nvSpPr>
          <p:spPr>
            <a:xfrm rot="5400000">
              <a:off x="2135177" y="2430088"/>
              <a:ext cx="3630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365" name="Google Shape;4365;p204"/>
            <p:cNvGrpSpPr/>
            <p:nvPr/>
          </p:nvGrpSpPr>
          <p:grpSpPr>
            <a:xfrm>
              <a:off x="1638799" y="2066528"/>
              <a:ext cx="303604" cy="334114"/>
              <a:chOff x="560775" y="1712150"/>
              <a:chExt cx="731400" cy="804900"/>
            </a:xfrm>
          </p:grpSpPr>
          <p:sp>
            <p:nvSpPr>
              <p:cNvPr id="4366" name="Google Shape;4366;p204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204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68" name="Google Shape;4368;p204"/>
            <p:cNvSpPr txBox="1"/>
            <p:nvPr/>
          </p:nvSpPr>
          <p:spPr>
            <a:xfrm>
              <a:off x="2002202" y="2658550"/>
              <a:ext cx="8361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(x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y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grpSp>
          <p:nvGrpSpPr>
            <p:cNvPr id="4369" name="Google Shape;4369;p204"/>
            <p:cNvGrpSpPr/>
            <p:nvPr/>
          </p:nvGrpSpPr>
          <p:grpSpPr>
            <a:xfrm>
              <a:off x="1638799" y="2679938"/>
              <a:ext cx="303604" cy="334114"/>
              <a:chOff x="560775" y="1712150"/>
              <a:chExt cx="731400" cy="804900"/>
            </a:xfrm>
          </p:grpSpPr>
          <p:sp>
            <p:nvSpPr>
              <p:cNvPr id="4370" name="Google Shape;4370;p204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204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72" name="Google Shape;4372;p204"/>
          <p:cNvGrpSpPr/>
          <p:nvPr/>
        </p:nvGrpSpPr>
        <p:grpSpPr>
          <a:xfrm>
            <a:off x="3143975" y="2161575"/>
            <a:ext cx="4086375" cy="458400"/>
            <a:chOff x="3258800" y="1310750"/>
            <a:chExt cx="4086375" cy="458400"/>
          </a:xfrm>
        </p:grpSpPr>
        <p:sp>
          <p:nvSpPr>
            <p:cNvPr id="4373" name="Google Shape;4373;p204"/>
            <p:cNvSpPr txBox="1"/>
            <p:nvPr/>
          </p:nvSpPr>
          <p:spPr>
            <a:xfrm>
              <a:off x="4028600" y="1310750"/>
              <a:ext cx="13086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Algorithm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374" name="Google Shape;4374;p204"/>
            <p:cNvSpPr txBox="1"/>
            <p:nvPr/>
          </p:nvSpPr>
          <p:spPr>
            <a:xfrm>
              <a:off x="6219875" y="1310750"/>
              <a:ext cx="11253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Model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375" name="Google Shape;4375;p204"/>
            <p:cNvCxnSpPr>
              <a:endCxn id="4373" idx="1"/>
            </p:cNvCxnSpPr>
            <p:nvPr/>
          </p:nvCxnSpPr>
          <p:spPr>
            <a:xfrm>
              <a:off x="3258800" y="1539950"/>
              <a:ext cx="769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76" name="Google Shape;4376;p204"/>
            <p:cNvCxnSpPr>
              <a:stCxn id="4373" idx="3"/>
              <a:endCxn id="4374" idx="1"/>
            </p:cNvCxnSpPr>
            <p:nvPr/>
          </p:nvCxnSpPr>
          <p:spPr>
            <a:xfrm>
              <a:off x="5337200" y="1539950"/>
              <a:ext cx="882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377" name="Google Shape;4377;p204"/>
          <p:cNvSpPr txBox="1"/>
          <p:nvPr/>
        </p:nvSpPr>
        <p:spPr>
          <a:xfrm>
            <a:off x="3664500" y="1659426"/>
            <a:ext cx="1815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(ε, δ)</a:t>
            </a:r>
            <a:r>
              <a:rPr lang="en" sz="1800"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 sz="1800">
              <a:highlight>
                <a:srgbClr val="A8DAB5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78" name="Google Shape;4378;p204"/>
          <p:cNvSpPr txBox="1"/>
          <p:nvPr/>
        </p:nvSpPr>
        <p:spPr>
          <a:xfrm>
            <a:off x="847050" y="951000"/>
            <a:ext cx="7449900" cy="458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Ensure that the model is privacy-safe to be used in downstream tasks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379" name="Google Shape;4379;p204"/>
          <p:cNvGrpSpPr/>
          <p:nvPr/>
        </p:nvGrpSpPr>
        <p:grpSpPr>
          <a:xfrm>
            <a:off x="1327050" y="4052820"/>
            <a:ext cx="6166655" cy="738900"/>
            <a:chOff x="1327050" y="4052820"/>
            <a:chExt cx="6166655" cy="738900"/>
          </a:xfrm>
        </p:grpSpPr>
        <p:sp>
          <p:nvSpPr>
            <p:cNvPr id="4380" name="Google Shape;4380;p204"/>
            <p:cNvSpPr txBox="1"/>
            <p:nvPr/>
          </p:nvSpPr>
          <p:spPr>
            <a:xfrm>
              <a:off x="1327050" y="4241525"/>
              <a:ext cx="21663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Substitution-DP</a:t>
              </a:r>
              <a:endParaRPr b="1" sz="20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381" name="Google Shape;4381;p204"/>
            <p:cNvGrpSpPr/>
            <p:nvPr/>
          </p:nvGrpSpPr>
          <p:grpSpPr>
            <a:xfrm>
              <a:off x="3654661" y="4052820"/>
              <a:ext cx="3839045" cy="738900"/>
              <a:chOff x="386861" y="1646320"/>
              <a:chExt cx="3839045" cy="738900"/>
            </a:xfrm>
          </p:grpSpPr>
          <p:sp>
            <p:nvSpPr>
              <p:cNvPr id="4382" name="Google Shape;4382;p204"/>
              <p:cNvSpPr/>
              <p:nvPr/>
            </p:nvSpPr>
            <p:spPr>
              <a:xfrm>
                <a:off x="413275" y="1646325"/>
                <a:ext cx="3783300" cy="701400"/>
              </a:xfrm>
              <a:prstGeom prst="rect">
                <a:avLst/>
              </a:prstGeom>
              <a:solidFill>
                <a:srgbClr val="F6AEA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204"/>
              <p:cNvSpPr txBox="1"/>
              <p:nvPr/>
            </p:nvSpPr>
            <p:spPr>
              <a:xfrm>
                <a:off x="386861" y="1828095"/>
                <a:ext cx="983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X ≍</a:t>
                </a:r>
                <a:r>
                  <a:rPr b="1" baseline="30000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s</a:t>
                </a:r>
                <a:r>
                  <a:rPr b="1" lang="en" sz="17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 X’</a:t>
                </a:r>
                <a:endParaRPr sz="17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4384" name="Google Shape;4384;p204"/>
              <p:cNvSpPr txBox="1"/>
              <p:nvPr/>
            </p:nvSpPr>
            <p:spPr>
              <a:xfrm>
                <a:off x="1729905" y="1646320"/>
                <a:ext cx="24960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X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is </a:t>
                </a:r>
                <a:r>
                  <a:rPr b="1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X’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with </a:t>
                </a: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single training example</a:t>
                </a:r>
                <a:r>
                  <a:rPr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 changed</a:t>
                </a:r>
                <a:endParaRPr sz="16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4385" name="Google Shape;4385;p204"/>
              <p:cNvSpPr/>
              <p:nvPr/>
            </p:nvSpPr>
            <p:spPr>
              <a:xfrm>
                <a:off x="1220961" y="1886145"/>
                <a:ext cx="541500" cy="3303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p205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DP-SGD Algorithm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4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p206"/>
          <p:cNvSpPr/>
          <p:nvPr/>
        </p:nvSpPr>
        <p:spPr>
          <a:xfrm>
            <a:off x="4786950" y="2759925"/>
            <a:ext cx="3000000" cy="1855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6" name="Google Shape;4396;p20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Gradient Descent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97" name="Google Shape;4397;p206"/>
          <p:cNvSpPr txBox="1"/>
          <p:nvPr/>
        </p:nvSpPr>
        <p:spPr>
          <a:xfrm>
            <a:off x="544325" y="855483"/>
            <a:ext cx="21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Training data X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98" name="Google Shape;4398;p206"/>
          <p:cNvSpPr txBox="1"/>
          <p:nvPr/>
        </p:nvSpPr>
        <p:spPr>
          <a:xfrm>
            <a:off x="769750" y="1267608"/>
            <a:ext cx="2367000" cy="80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Labeled Samples</a:t>
            </a:r>
            <a:endParaRPr b="1"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y</a:t>
            </a:r>
            <a:r>
              <a:rPr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), (x</a:t>
            </a:r>
            <a:r>
              <a:rPr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y</a:t>
            </a:r>
            <a:r>
              <a:rPr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..., 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y</a:t>
            </a:r>
            <a:r>
              <a:rPr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399" name="Google Shape;4399;p206"/>
          <p:cNvSpPr txBox="1"/>
          <p:nvPr/>
        </p:nvSpPr>
        <p:spPr>
          <a:xfrm>
            <a:off x="621245" y="2084537"/>
            <a:ext cx="29079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Loss function: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𝓵(ŷ, y) ∈ 𝐑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00" name="Google Shape;4400;p206"/>
          <p:cNvSpPr txBox="1"/>
          <p:nvPr/>
        </p:nvSpPr>
        <p:spPr>
          <a:xfrm>
            <a:off x="769750" y="3850400"/>
            <a:ext cx="2729700" cy="85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Training Objective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Find w that minimizes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𝓛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(X)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401" name="Google Shape;4401;p206"/>
          <p:cNvCxnSpPr/>
          <p:nvPr/>
        </p:nvCxnSpPr>
        <p:spPr>
          <a:xfrm rot="10800000">
            <a:off x="4260597" y="1152475"/>
            <a:ext cx="0" cy="3492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02" name="Google Shape;4402;p206"/>
          <p:cNvSpPr txBox="1"/>
          <p:nvPr/>
        </p:nvSpPr>
        <p:spPr>
          <a:xfrm>
            <a:off x="4816800" y="2737100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Gradient Descent (GD)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03" name="Google Shape;4403;p206"/>
          <p:cNvSpPr txBox="1"/>
          <p:nvPr/>
        </p:nvSpPr>
        <p:spPr>
          <a:xfrm>
            <a:off x="4816800" y="3207200"/>
            <a:ext cx="28818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t = 1,...,T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← w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t-1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- η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⛛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𝓛(X)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 baseline="-25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04" name="Google Shape;4404;p206"/>
          <p:cNvSpPr txBox="1"/>
          <p:nvPr/>
        </p:nvSpPr>
        <p:spPr>
          <a:xfrm>
            <a:off x="4698500" y="970075"/>
            <a:ext cx="41622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Gradient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⛛</a:t>
            </a:r>
            <a:r>
              <a:rPr baseline="-25000" lang="en" sz="17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 𝓛(X) = [d 𝓛(X) / d w</a:t>
            </a:r>
            <a:r>
              <a:rPr baseline="-25000" lang="en" sz="17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, ..., </a:t>
            </a:r>
            <a:r>
              <a:rPr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d 𝓛(X) / d w</a:t>
            </a:r>
            <a:r>
              <a:rPr baseline="-25000"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]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05" name="Google Shape;4405;p206"/>
          <p:cNvSpPr txBox="1"/>
          <p:nvPr/>
        </p:nvSpPr>
        <p:spPr>
          <a:xfrm>
            <a:off x="6669250" y="2371675"/>
            <a:ext cx="153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η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: learning rate</a:t>
            </a:r>
            <a:endParaRPr sz="1100"/>
          </a:p>
        </p:txBody>
      </p:sp>
      <p:sp>
        <p:nvSpPr>
          <p:cNvPr id="4406" name="Google Shape;4406;p206"/>
          <p:cNvSpPr txBox="1"/>
          <p:nvPr/>
        </p:nvSpPr>
        <p:spPr>
          <a:xfrm>
            <a:off x="769750" y="2677125"/>
            <a:ext cx="2729700" cy="85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Empirical loss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𝓛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(X) := Σ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∈[n]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  𝓵(f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) / n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07" name="Google Shape;4407;p206"/>
          <p:cNvSpPr txBox="1"/>
          <p:nvPr/>
        </p:nvSpPr>
        <p:spPr>
          <a:xfrm>
            <a:off x="4698500" y="1772875"/>
            <a:ext cx="331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⛛</a:t>
            </a:r>
            <a:r>
              <a:rPr baseline="-25000"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𝓛(X) = Σ</a:t>
            </a:r>
            <a:r>
              <a:rPr baseline="-25000"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⛛</a:t>
            </a:r>
            <a:r>
              <a:rPr baseline="-25000"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𝓵(f</a:t>
            </a:r>
            <a:r>
              <a:rPr baseline="-25000"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aseline="-25000"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7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 / n</a:t>
            </a:r>
            <a:endParaRPr sz="17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207"/>
          <p:cNvSpPr/>
          <p:nvPr/>
        </p:nvSpPr>
        <p:spPr>
          <a:xfrm>
            <a:off x="2865250" y="1112000"/>
            <a:ext cx="3000000" cy="1855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p20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Gradient Descent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14" name="Google Shape;4414;p207"/>
          <p:cNvSpPr txBox="1"/>
          <p:nvPr/>
        </p:nvSpPr>
        <p:spPr>
          <a:xfrm>
            <a:off x="2895100" y="1089175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Gradient Descent (GD)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15" name="Google Shape;4415;p207"/>
          <p:cNvSpPr/>
          <p:nvPr/>
        </p:nvSpPr>
        <p:spPr>
          <a:xfrm>
            <a:off x="4693300" y="2210300"/>
            <a:ext cx="898500" cy="41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207"/>
          <p:cNvSpPr txBox="1"/>
          <p:nvPr/>
        </p:nvSpPr>
        <p:spPr>
          <a:xfrm>
            <a:off x="2895100" y="1559275"/>
            <a:ext cx="28818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t = 1,...,T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← w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t-1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- η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⛛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𝓛(X)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endParaRPr baseline="-25000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0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Google Shape;4421;p20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Gradient Descent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22" name="Google Shape;4422;p208"/>
          <p:cNvSpPr/>
          <p:nvPr/>
        </p:nvSpPr>
        <p:spPr>
          <a:xfrm>
            <a:off x="2415675" y="1207950"/>
            <a:ext cx="4496700" cy="1855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3" name="Google Shape;4423;p208"/>
          <p:cNvSpPr txBox="1"/>
          <p:nvPr/>
        </p:nvSpPr>
        <p:spPr>
          <a:xfrm>
            <a:off x="2445525" y="1185125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Gradient Descent (GD)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24" name="Google Shape;4424;p208"/>
          <p:cNvSpPr/>
          <p:nvPr/>
        </p:nvSpPr>
        <p:spPr>
          <a:xfrm>
            <a:off x="4265875" y="2296375"/>
            <a:ext cx="2429100" cy="41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5" name="Google Shape;4425;p208"/>
          <p:cNvSpPr txBox="1"/>
          <p:nvPr/>
        </p:nvSpPr>
        <p:spPr>
          <a:xfrm>
            <a:off x="2445525" y="1655225"/>
            <a:ext cx="44670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t = 1,...,T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← w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t-1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- η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(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⛛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𝓵(f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)) / n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 baseline="-25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9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209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Gaussian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31" name="Google Shape;4431;p209"/>
          <p:cNvSpPr txBox="1"/>
          <p:nvPr/>
        </p:nvSpPr>
        <p:spPr>
          <a:xfrm>
            <a:off x="3547825" y="7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432" name="Google Shape;4432;p209"/>
          <p:cNvCxnSpPr>
            <a:stCxn id="4431" idx="3"/>
          </p:cNvCxnSpPr>
          <p:nvPr/>
        </p:nvCxnSpPr>
        <p:spPr>
          <a:xfrm>
            <a:off x="46629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3" name="Google Shape;4433;p209"/>
          <p:cNvSpPr txBox="1"/>
          <p:nvPr/>
        </p:nvSpPr>
        <p:spPr>
          <a:xfrm>
            <a:off x="4837950" y="709300"/>
            <a:ext cx="27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g(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lang="en" sz="1700"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+ 𝒩(0, σ</a:t>
            </a:r>
            <a:r>
              <a:rPr b="1" baseline="30000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="1" baseline="30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⛒d</a:t>
            </a:r>
            <a:endParaRPr b="1" baseline="30000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34" name="Google Shape;4434;p209"/>
          <p:cNvSpPr txBox="1"/>
          <p:nvPr/>
        </p:nvSpPr>
        <p:spPr>
          <a:xfrm>
            <a:off x="1871592" y="720700"/>
            <a:ext cx="15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 = (x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="1"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/>
          </a:p>
        </p:txBody>
      </p:sp>
      <p:cxnSp>
        <p:nvCxnSpPr>
          <p:cNvPr id="4435" name="Google Shape;4435;p209"/>
          <p:cNvCxnSpPr/>
          <p:nvPr/>
        </p:nvCxnSpPr>
        <p:spPr>
          <a:xfrm>
            <a:off x="3341725" y="9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6" name="Google Shape;4436;p209"/>
          <p:cNvCxnSpPr/>
          <p:nvPr/>
        </p:nvCxnSpPr>
        <p:spPr>
          <a:xfrm rot="10800000">
            <a:off x="4433350" y="1974100"/>
            <a:ext cx="0" cy="26676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37" name="Google Shape;4437;p209"/>
          <p:cNvSpPr/>
          <p:nvPr/>
        </p:nvSpPr>
        <p:spPr>
          <a:xfrm>
            <a:off x="1284902" y="3232925"/>
            <a:ext cx="2331000" cy="9807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Gaussian Distribution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For every real number z,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438" name="Google Shape;4438;p209"/>
          <p:cNvGrpSpPr/>
          <p:nvPr/>
        </p:nvGrpSpPr>
        <p:grpSpPr>
          <a:xfrm>
            <a:off x="1472200" y="3653911"/>
            <a:ext cx="2543700" cy="587864"/>
            <a:chOff x="5876400" y="2558536"/>
            <a:chExt cx="2543700" cy="587864"/>
          </a:xfrm>
        </p:grpSpPr>
        <p:sp>
          <p:nvSpPr>
            <p:cNvPr id="4439" name="Google Shape;4439;p209"/>
            <p:cNvSpPr txBox="1"/>
            <p:nvPr/>
          </p:nvSpPr>
          <p:spPr>
            <a:xfrm>
              <a:off x="5876400" y="2694300"/>
              <a:ext cx="25437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PDF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𝒩(0, σ  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(z)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∝  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-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(z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/σ)</a:t>
              </a:r>
              <a:endParaRPr b="1" baseline="30000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440" name="Google Shape;4440;p209"/>
            <p:cNvSpPr txBox="1"/>
            <p:nvPr/>
          </p:nvSpPr>
          <p:spPr>
            <a:xfrm>
              <a:off x="6594683" y="273466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  <p:sp>
          <p:nvSpPr>
            <p:cNvPr id="4441" name="Google Shape;4441;p209"/>
            <p:cNvSpPr txBox="1"/>
            <p:nvPr/>
          </p:nvSpPr>
          <p:spPr>
            <a:xfrm>
              <a:off x="7710438" y="2558536"/>
              <a:ext cx="23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baseline="-25000" lang="en" sz="11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sz="900"/>
            </a:p>
          </p:txBody>
        </p:sp>
      </p:grpSp>
      <p:grpSp>
        <p:nvGrpSpPr>
          <p:cNvPr id="4442" name="Google Shape;4442;p209"/>
          <p:cNvGrpSpPr/>
          <p:nvPr/>
        </p:nvGrpSpPr>
        <p:grpSpPr>
          <a:xfrm>
            <a:off x="5139950" y="255375"/>
            <a:ext cx="3000000" cy="446400"/>
            <a:chOff x="653675" y="3498150"/>
            <a:chExt cx="3000000" cy="446400"/>
          </a:xfrm>
        </p:grpSpPr>
        <p:sp>
          <p:nvSpPr>
            <p:cNvPr id="4443" name="Google Shape;4443;p209"/>
            <p:cNvSpPr txBox="1"/>
            <p:nvPr/>
          </p:nvSpPr>
          <p:spPr>
            <a:xfrm>
              <a:off x="653675" y="3498150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σ = </a:t>
              </a: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		          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 Δ</a:t>
              </a:r>
              <a:r>
                <a:rPr b="1" baseline="-25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(g)</a:t>
              </a: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 </a:t>
              </a:r>
              <a:endParaRPr/>
            </a:p>
          </p:txBody>
        </p:sp>
        <p:pic>
          <p:nvPicPr>
            <p:cNvPr id="4444" name="Google Shape;4444;p2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0979" y="3526075"/>
              <a:ext cx="904875" cy="390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5" name="Google Shape;4445;p209"/>
          <p:cNvSpPr/>
          <p:nvPr/>
        </p:nvSpPr>
        <p:spPr>
          <a:xfrm>
            <a:off x="813850" y="1347400"/>
            <a:ext cx="72390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Assuming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Range(f) ⊆𝐑</a:t>
            </a:r>
            <a:r>
              <a:rPr baseline="30000" lang="en" sz="16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ε ≤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Gaussian Mechanism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ε, δ)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6" name="Google Shape;4446;p209"/>
          <p:cNvSpPr txBox="1"/>
          <p:nvPr/>
        </p:nvSpPr>
        <p:spPr>
          <a:xfrm>
            <a:off x="500725" y="2181600"/>
            <a:ext cx="3380400" cy="469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Range(g) ⊆ 𝐑</a:t>
            </a:r>
            <a:r>
              <a:rPr baseline="30000" lang="en" sz="20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i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47" name="Google Shape;4447;p209"/>
          <p:cNvSpPr txBox="1"/>
          <p:nvPr/>
        </p:nvSpPr>
        <p:spPr>
          <a:xfrm>
            <a:off x="976075" y="2620275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(i.e.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vector-valued with real entries)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8" name="Google Shape;4448;p209"/>
          <p:cNvSpPr txBox="1"/>
          <p:nvPr/>
        </p:nvSpPr>
        <p:spPr>
          <a:xfrm>
            <a:off x="6527400" y="650650"/>
            <a:ext cx="190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 𝓵</a:t>
            </a:r>
            <a:r>
              <a:rPr baseline="-25000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-sensitivity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Each coordinate is independent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9" name="Google Shape;4449;p209"/>
          <p:cNvSpPr txBox="1"/>
          <p:nvPr/>
        </p:nvSpPr>
        <p:spPr>
          <a:xfrm>
            <a:off x="4524375" y="1780000"/>
            <a:ext cx="3838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Examples: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Vector summation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50" name="Google Shape;4450;p209"/>
          <p:cNvSpPr/>
          <p:nvPr/>
        </p:nvSpPr>
        <p:spPr>
          <a:xfrm>
            <a:off x="4769650" y="4236775"/>
            <a:ext cx="2165400" cy="6252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Assumption: Each vector has 𝓵</a:t>
            </a:r>
            <a:r>
              <a:rPr baseline="-25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-norm 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 C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451" name="Google Shape;4451;p209"/>
          <p:cNvGrpSpPr/>
          <p:nvPr/>
        </p:nvGrpSpPr>
        <p:grpSpPr>
          <a:xfrm>
            <a:off x="7060788" y="4329925"/>
            <a:ext cx="1814788" cy="446400"/>
            <a:chOff x="6832188" y="4177525"/>
            <a:chExt cx="1814788" cy="446400"/>
          </a:xfrm>
        </p:grpSpPr>
        <p:sp>
          <p:nvSpPr>
            <p:cNvPr id="4452" name="Google Shape;4452;p209"/>
            <p:cNvSpPr/>
            <p:nvPr/>
          </p:nvSpPr>
          <p:spPr>
            <a:xfrm>
              <a:off x="7418175" y="4177525"/>
              <a:ext cx="1228800" cy="446400"/>
            </a:xfrm>
            <a:prstGeom prst="rect">
              <a:avLst/>
            </a:prstGeom>
            <a:solidFill>
              <a:srgbClr val="F6AEA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Δ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(g) ≤ 2C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453" name="Google Shape;4453;p209"/>
            <p:cNvSpPr/>
            <p:nvPr/>
          </p:nvSpPr>
          <p:spPr>
            <a:xfrm>
              <a:off x="6832188" y="4223725"/>
              <a:ext cx="457500" cy="40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4" name="Google Shape;4454;p209"/>
          <p:cNvGrpSpPr/>
          <p:nvPr/>
        </p:nvGrpSpPr>
        <p:grpSpPr>
          <a:xfrm>
            <a:off x="4913210" y="2380377"/>
            <a:ext cx="1918990" cy="654527"/>
            <a:chOff x="4913210" y="2380377"/>
            <a:chExt cx="1918990" cy="654527"/>
          </a:xfrm>
        </p:grpSpPr>
        <p:sp>
          <p:nvSpPr>
            <p:cNvPr id="4455" name="Google Shape;4455;p209"/>
            <p:cNvSpPr txBox="1"/>
            <p:nvPr/>
          </p:nvSpPr>
          <p:spPr>
            <a:xfrm>
              <a:off x="4913210" y="2648504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456" name="Google Shape;4456;p209"/>
            <p:cNvGrpSpPr/>
            <p:nvPr/>
          </p:nvGrpSpPr>
          <p:grpSpPr>
            <a:xfrm>
              <a:off x="5114984" y="2380377"/>
              <a:ext cx="311357" cy="342646"/>
              <a:chOff x="560775" y="1712150"/>
              <a:chExt cx="731400" cy="804900"/>
            </a:xfrm>
          </p:grpSpPr>
          <p:sp>
            <p:nvSpPr>
              <p:cNvPr id="4457" name="Google Shape;4457;p209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209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59" name="Google Shape;4459;p209"/>
            <p:cNvSpPr txBox="1"/>
            <p:nvPr/>
          </p:nvSpPr>
          <p:spPr>
            <a:xfrm>
              <a:off x="5642100" y="2422450"/>
              <a:ext cx="1190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(0.2, -1, 1)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4460" name="Google Shape;4460;p209"/>
          <p:cNvGrpSpPr/>
          <p:nvPr/>
        </p:nvGrpSpPr>
        <p:grpSpPr>
          <a:xfrm>
            <a:off x="4913223" y="2974226"/>
            <a:ext cx="1918527" cy="1079208"/>
            <a:chOff x="4913223" y="2974226"/>
            <a:chExt cx="1918527" cy="1079208"/>
          </a:xfrm>
        </p:grpSpPr>
        <p:sp>
          <p:nvSpPr>
            <p:cNvPr id="4461" name="Google Shape;4461;p209"/>
            <p:cNvSpPr txBox="1"/>
            <p:nvPr/>
          </p:nvSpPr>
          <p:spPr>
            <a:xfrm rot="5400000">
              <a:off x="5174401" y="2967176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462" name="Google Shape;4462;p209"/>
            <p:cNvSpPr txBox="1"/>
            <p:nvPr/>
          </p:nvSpPr>
          <p:spPr>
            <a:xfrm>
              <a:off x="4913223" y="3667034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463" name="Google Shape;4463;p209"/>
            <p:cNvGrpSpPr/>
            <p:nvPr/>
          </p:nvGrpSpPr>
          <p:grpSpPr>
            <a:xfrm>
              <a:off x="5114984" y="3381646"/>
              <a:ext cx="311357" cy="342646"/>
              <a:chOff x="560775" y="1712150"/>
              <a:chExt cx="731400" cy="804900"/>
            </a:xfrm>
          </p:grpSpPr>
          <p:sp>
            <p:nvSpPr>
              <p:cNvPr id="4464" name="Google Shape;4464;p209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209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6" name="Google Shape;4466;p209"/>
            <p:cNvSpPr txBox="1"/>
            <p:nvPr/>
          </p:nvSpPr>
          <p:spPr>
            <a:xfrm>
              <a:off x="5641650" y="3368550"/>
              <a:ext cx="1190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(0, 2, -0.1)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4467" name="Google Shape;4467;p209"/>
          <p:cNvGrpSpPr/>
          <p:nvPr/>
        </p:nvGrpSpPr>
        <p:grpSpPr>
          <a:xfrm>
            <a:off x="6753225" y="2495550"/>
            <a:ext cx="2486100" cy="1295400"/>
            <a:chOff x="6753225" y="2495550"/>
            <a:chExt cx="2486100" cy="1295400"/>
          </a:xfrm>
        </p:grpSpPr>
        <p:sp>
          <p:nvSpPr>
            <p:cNvPr id="4468" name="Google Shape;4468;p209"/>
            <p:cNvSpPr txBox="1"/>
            <p:nvPr/>
          </p:nvSpPr>
          <p:spPr>
            <a:xfrm>
              <a:off x="7001625" y="2922150"/>
              <a:ext cx="2237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g(X) = (50.1, 2.3, 14.7)</a:t>
              </a:r>
              <a:endParaRPr sz="1300"/>
            </a:p>
          </p:txBody>
        </p:sp>
        <p:sp>
          <p:nvSpPr>
            <p:cNvPr id="4469" name="Google Shape;4469;p209"/>
            <p:cNvSpPr/>
            <p:nvPr/>
          </p:nvSpPr>
          <p:spPr>
            <a:xfrm>
              <a:off x="6753225" y="2495550"/>
              <a:ext cx="206100" cy="12954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3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p21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Gradient Descent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475" name="Google Shape;4475;p210"/>
          <p:cNvGrpSpPr/>
          <p:nvPr/>
        </p:nvGrpSpPr>
        <p:grpSpPr>
          <a:xfrm>
            <a:off x="1768275" y="1290925"/>
            <a:ext cx="5607450" cy="1878625"/>
            <a:chOff x="1848000" y="1241575"/>
            <a:chExt cx="5607450" cy="1878625"/>
          </a:xfrm>
        </p:grpSpPr>
        <p:sp>
          <p:nvSpPr>
            <p:cNvPr id="4476" name="Google Shape;4476;p210"/>
            <p:cNvSpPr/>
            <p:nvPr/>
          </p:nvSpPr>
          <p:spPr>
            <a:xfrm>
              <a:off x="1848000" y="1264400"/>
              <a:ext cx="5577600" cy="1855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10"/>
            <p:cNvSpPr txBox="1"/>
            <p:nvPr/>
          </p:nvSpPr>
          <p:spPr>
            <a:xfrm>
              <a:off x="1877850" y="1241575"/>
              <a:ext cx="28224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Gradient Descent (GD)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478" name="Google Shape;4478;p210"/>
            <p:cNvSpPr txBox="1"/>
            <p:nvPr/>
          </p:nvSpPr>
          <p:spPr>
            <a:xfrm>
              <a:off x="1877850" y="1711675"/>
              <a:ext cx="5577600" cy="14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0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←initial parameter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For 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t = 1,...,T</a:t>
              </a:r>
              <a:endParaRPr sz="1800"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← w</a:t>
              </a:r>
              <a:r>
                <a:rPr baseline="-25000"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t-1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- η</a:t>
              </a:r>
              <a:r>
                <a:rPr baseline="-25000"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(</a:t>
              </a:r>
              <a:r>
                <a:rPr lang="en" sz="1800">
                  <a:solidFill>
                    <a:schemeClr val="dk1"/>
                  </a:solidFill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N(0, σ</a:t>
              </a:r>
              <a:r>
                <a:rPr baseline="30000" lang="en" sz="1800">
                  <a:solidFill>
                    <a:schemeClr val="dk1"/>
                  </a:solidFill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chemeClr val="dk1"/>
                  </a:solidFill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⋅I)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+ Σ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i∈[n]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⛛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𝓵(f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(x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), y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)) / n</a:t>
              </a:r>
              <a:endParaRPr sz="1800"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Return 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endParaRPr baseline="-25000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4479" name="Google Shape;4479;p210"/>
          <p:cNvSpPr txBox="1"/>
          <p:nvPr/>
        </p:nvSpPr>
        <p:spPr>
          <a:xfrm>
            <a:off x="909750" y="3655925"/>
            <a:ext cx="7324500" cy="4617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Not differentially private: each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⛛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𝓵(f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))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can be arbitrarily large!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0" name="Google Shape;4480;p210"/>
          <p:cNvSpPr txBox="1"/>
          <p:nvPr/>
        </p:nvSpPr>
        <p:spPr>
          <a:xfrm>
            <a:off x="5522800" y="174313"/>
            <a:ext cx="357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Additional parameters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: noise standard deviation</a:t>
            </a:r>
            <a:endParaRPr sz="16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1" name="Google Shape;4481;p210"/>
          <p:cNvSpPr txBox="1"/>
          <p:nvPr/>
        </p:nvSpPr>
        <p:spPr>
          <a:xfrm>
            <a:off x="341200" y="779850"/>
            <a:ext cx="44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Add Gaussian noise to average gradients!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p21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Clipping Trick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7" name="Google Shape;4487;p211"/>
          <p:cNvSpPr txBox="1"/>
          <p:nvPr/>
        </p:nvSpPr>
        <p:spPr>
          <a:xfrm>
            <a:off x="978250" y="4295113"/>
            <a:ext cx="73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“If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⛛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𝓵(f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))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is too large, rescale it to be smaller”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488" name="Google Shape;4488;p211"/>
          <p:cNvGrpSpPr/>
          <p:nvPr/>
        </p:nvGrpSpPr>
        <p:grpSpPr>
          <a:xfrm>
            <a:off x="1857250" y="942763"/>
            <a:ext cx="6442500" cy="2592349"/>
            <a:chOff x="1857250" y="1476163"/>
            <a:chExt cx="6442500" cy="2592349"/>
          </a:xfrm>
        </p:grpSpPr>
        <p:sp>
          <p:nvSpPr>
            <p:cNvPr id="4489" name="Google Shape;4489;p211"/>
            <p:cNvSpPr/>
            <p:nvPr/>
          </p:nvSpPr>
          <p:spPr>
            <a:xfrm>
              <a:off x="1857250" y="1496612"/>
              <a:ext cx="5373300" cy="25719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11"/>
            <p:cNvSpPr txBox="1"/>
            <p:nvPr/>
          </p:nvSpPr>
          <p:spPr>
            <a:xfrm>
              <a:off x="1963300" y="1476163"/>
              <a:ext cx="28224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DP-GD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491" name="Google Shape;4491;p211"/>
            <p:cNvSpPr txBox="1"/>
            <p:nvPr/>
          </p:nvSpPr>
          <p:spPr>
            <a:xfrm>
              <a:off x="1963300" y="1916851"/>
              <a:ext cx="5283900" cy="20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0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←initial parameter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For 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t = 1,...,T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For 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i = 1, ..., n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	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⛛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𝓵(f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(x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), y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 sz="1800"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	</a:t>
              </a:r>
              <a:r>
                <a:rPr lang="en" sz="18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baseline="-25000" lang="en" sz="18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 = v</a:t>
              </a:r>
              <a:r>
                <a:rPr baseline="-25000" lang="en" sz="18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solidFill>
                    <a:schemeClr val="dk1"/>
                  </a:solidFill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⋅</a:t>
              </a:r>
              <a:r>
                <a:rPr lang="en" sz="18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min(1, C / ||v</a:t>
              </a:r>
              <a:r>
                <a:rPr baseline="-25000" lang="en" sz="18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||</a:t>
              </a:r>
              <a:r>
                <a:rPr baseline="-25000" lang="en" sz="18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 sz="18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← w</a:t>
              </a:r>
              <a:r>
                <a:rPr baseline="-25000"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t-1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- η</a:t>
              </a:r>
              <a:r>
                <a:rPr baseline="-25000"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(N(0, σ</a:t>
              </a:r>
              <a:r>
                <a:rPr baseline="30000"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⋅I) + Σ</a:t>
              </a:r>
              <a:r>
                <a:rPr baseline="-25000"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i∈</a:t>
              </a:r>
              <a:r>
                <a:rPr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[n] 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 n</a:t>
              </a:r>
              <a:endParaRPr sz="1800"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Return </a:t>
              </a:r>
              <a:r>
                <a:rPr lang="en" sz="18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endParaRPr baseline="-25000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492" name="Google Shape;4492;p211"/>
            <p:cNvSpPr txBox="1"/>
            <p:nvPr/>
          </p:nvSpPr>
          <p:spPr>
            <a:xfrm>
              <a:off x="6105850" y="2752013"/>
              <a:ext cx="2193900" cy="6465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Google Sans"/>
                  <a:ea typeface="Google Sans"/>
                  <a:cs typeface="Google Sans"/>
                  <a:sym typeface="Google Sans"/>
                </a:rPr>
                <a:t>Enforce: 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gradient norm bound at most 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C</a:t>
              </a:r>
              <a:endParaRPr sz="15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4493" name="Google Shape;4493;p211"/>
          <p:cNvSpPr txBox="1"/>
          <p:nvPr/>
        </p:nvSpPr>
        <p:spPr>
          <a:xfrm>
            <a:off x="5522800" y="174313"/>
            <a:ext cx="3576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Additional parameters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: noise standard deviation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C</a:t>
            </a: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: clipping norm</a:t>
            </a:r>
            <a:endParaRPr sz="16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94" name="Google Shape;4494;p211"/>
          <p:cNvSpPr txBox="1"/>
          <p:nvPr/>
        </p:nvSpPr>
        <p:spPr>
          <a:xfrm>
            <a:off x="909750" y="3655925"/>
            <a:ext cx="7324500" cy="4617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Not differentially private: each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⛛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𝓵(f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))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can be arbitrarily large!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1341625" y="1075550"/>
            <a:ext cx="6003550" cy="1690800"/>
            <a:chOff x="1341625" y="1075550"/>
            <a:chExt cx="6003550" cy="1690800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1341625" y="1075550"/>
              <a:ext cx="1917300" cy="1690800"/>
              <a:chOff x="587225" y="1351325"/>
              <a:chExt cx="1917300" cy="1690800"/>
            </a:xfrm>
          </p:grpSpPr>
          <p:sp>
            <p:nvSpPr>
              <p:cNvPr id="66" name="Google Shape;66;p14"/>
              <p:cNvSpPr/>
              <p:nvPr/>
            </p:nvSpPr>
            <p:spPr>
              <a:xfrm>
                <a:off x="587225" y="1351325"/>
                <a:ext cx="1917300" cy="169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Dataset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67" name="Google Shape;67;p14"/>
              <p:cNvSpPr txBox="1"/>
              <p:nvPr/>
            </p:nvSpPr>
            <p:spPr>
              <a:xfrm>
                <a:off x="1367675" y="1783800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1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68" name="Google Shape;68;p14"/>
              <p:cNvSpPr txBox="1"/>
              <p:nvPr/>
            </p:nvSpPr>
            <p:spPr>
              <a:xfrm rot="5400000">
                <a:off x="1533128" y="2168244"/>
                <a:ext cx="4521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...</a:t>
                </a:r>
                <a:endParaRPr sz="1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69" name="Google Shape;69;p14"/>
              <p:cNvGrpSpPr/>
              <p:nvPr/>
            </p:nvGrpSpPr>
            <p:grpSpPr>
              <a:xfrm>
                <a:off x="915240" y="1810421"/>
                <a:ext cx="377988" cy="415972"/>
                <a:chOff x="560775" y="1712150"/>
                <a:chExt cx="731400" cy="804900"/>
              </a:xfrm>
            </p:grpSpPr>
            <p:sp>
              <p:nvSpPr>
                <p:cNvPr id="70" name="Google Shape;70;p14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2" name="Google Shape;72;p14"/>
              <p:cNvSpPr txBox="1"/>
              <p:nvPr/>
            </p:nvSpPr>
            <p:spPr>
              <a:xfrm>
                <a:off x="1367675" y="2452650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73" name="Google Shape;73;p14"/>
              <p:cNvGrpSpPr/>
              <p:nvPr/>
            </p:nvGrpSpPr>
            <p:grpSpPr>
              <a:xfrm>
                <a:off x="915240" y="2479258"/>
                <a:ext cx="377988" cy="415972"/>
                <a:chOff x="560775" y="1712150"/>
                <a:chExt cx="731400" cy="8049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6" name="Google Shape;76;p14"/>
            <p:cNvGrpSpPr/>
            <p:nvPr/>
          </p:nvGrpSpPr>
          <p:grpSpPr>
            <a:xfrm>
              <a:off x="3258925" y="1691750"/>
              <a:ext cx="4086250" cy="458400"/>
              <a:chOff x="3258925" y="1310750"/>
              <a:chExt cx="4086250" cy="458400"/>
            </a:xfrm>
          </p:grpSpPr>
          <p:sp>
            <p:nvSpPr>
              <p:cNvPr id="77" name="Google Shape;77;p14"/>
              <p:cNvSpPr txBox="1"/>
              <p:nvPr/>
            </p:nvSpPr>
            <p:spPr>
              <a:xfrm>
                <a:off x="4028600" y="1310750"/>
                <a:ext cx="1308600" cy="4584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700">
                    <a:solidFill>
                      <a:srgbClr val="000000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Algorithm</a:t>
                </a:r>
                <a:endParaRPr b="1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78" name="Google Shape;78;p14"/>
              <p:cNvSpPr txBox="1"/>
              <p:nvPr/>
            </p:nvSpPr>
            <p:spPr>
              <a:xfrm>
                <a:off x="6219875" y="1310750"/>
                <a:ext cx="1125300" cy="4584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700">
                    <a:solidFill>
                      <a:srgbClr val="000000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Output</a:t>
                </a:r>
                <a:endParaRPr b="1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79" name="Google Shape;79;p14"/>
              <p:cNvCxnSpPr>
                <a:stCxn id="66" idx="3"/>
                <a:endCxn id="77" idx="1"/>
              </p:cNvCxnSpPr>
              <p:nvPr/>
            </p:nvCxnSpPr>
            <p:spPr>
              <a:xfrm>
                <a:off x="3258925" y="1539950"/>
                <a:ext cx="769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80" name="Google Shape;80;p14"/>
              <p:cNvCxnSpPr>
                <a:stCxn id="77" idx="3"/>
                <a:endCxn id="78" idx="1"/>
              </p:cNvCxnSpPr>
              <p:nvPr/>
            </p:nvCxnSpPr>
            <p:spPr>
              <a:xfrm>
                <a:off x="5337200" y="1539950"/>
                <a:ext cx="882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81" name="Google Shape;81;p1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What this tutorial is about...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/>
          <p:nvPr/>
        </p:nvSpPr>
        <p:spPr>
          <a:xfrm>
            <a:off x="341200" y="98125"/>
            <a:ext cx="859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Setting I: Adversary Can Select Queries</a:t>
            </a:r>
            <a:endParaRPr i="1" sz="16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16" name="Google Shape;416;p32"/>
          <p:cNvCxnSpPr>
            <a:stCxn id="417" idx="3"/>
            <a:endCxn id="415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2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2"/>
          <p:cNvCxnSpPr>
            <a:stCxn id="415" idx="3"/>
            <a:endCxn id="420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21" name="Google Shape;421;p32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422" name="Google Shape;422;p32"/>
          <p:cNvSpPr txBox="1"/>
          <p:nvPr/>
        </p:nvSpPr>
        <p:spPr>
          <a:xfrm>
            <a:off x="2983250" y="1537063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 = Bob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6924221" y="2161100"/>
            <a:ext cx="76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50k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5" name="Google Shape;425;p32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"/>
          <p:cNvSpPr txBox="1"/>
          <p:nvPr/>
        </p:nvSpPr>
        <p:spPr>
          <a:xfrm>
            <a:off x="1747500" y="3829925"/>
            <a:ext cx="5649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The adversary can construct the entire dataset!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8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p21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DP-GD: Privacy Analysis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00" name="Google Shape;4500;p212"/>
          <p:cNvSpPr/>
          <p:nvPr/>
        </p:nvSpPr>
        <p:spPr>
          <a:xfrm>
            <a:off x="6438450" y="1558875"/>
            <a:ext cx="650700" cy="3134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1" name="Google Shape;4501;p212"/>
          <p:cNvGrpSpPr/>
          <p:nvPr/>
        </p:nvGrpSpPr>
        <p:grpSpPr>
          <a:xfrm>
            <a:off x="331325" y="1802550"/>
            <a:ext cx="1917300" cy="1690800"/>
            <a:chOff x="587225" y="1351325"/>
            <a:chExt cx="1917300" cy="1690800"/>
          </a:xfrm>
        </p:grpSpPr>
        <p:sp>
          <p:nvSpPr>
            <p:cNvPr id="4502" name="Google Shape;4502;p212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03" name="Google Shape;4503;p212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04" name="Google Shape;4504;p212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505" name="Google Shape;4505;p212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4506" name="Google Shape;4506;p212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212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08" name="Google Shape;4508;p212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509" name="Google Shape;4509;p212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4510" name="Google Shape;4510;p212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212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12" name="Google Shape;4512;p212"/>
          <p:cNvGrpSpPr/>
          <p:nvPr/>
        </p:nvGrpSpPr>
        <p:grpSpPr>
          <a:xfrm>
            <a:off x="2248650" y="1398074"/>
            <a:ext cx="3883500" cy="790800"/>
            <a:chOff x="2248650" y="1398074"/>
            <a:chExt cx="3883500" cy="790800"/>
          </a:xfrm>
        </p:grpSpPr>
        <p:sp>
          <p:nvSpPr>
            <p:cNvPr id="4513" name="Google Shape;4513;p212"/>
            <p:cNvSpPr txBox="1"/>
            <p:nvPr/>
          </p:nvSpPr>
          <p:spPr>
            <a:xfrm>
              <a:off x="3130050" y="1398074"/>
              <a:ext cx="3002100" cy="7908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u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N(0, σ</a:t>
              </a:r>
              <a:r>
                <a:rPr baseline="30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⋅I) + Σ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i∈[n] 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</a:t>
              </a:r>
              <a:endParaRPr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w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0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- η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⋅u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/n</a:t>
              </a:r>
              <a:endParaRPr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4514" name="Google Shape;4514;p212"/>
            <p:cNvCxnSpPr>
              <a:endCxn id="4513" idx="1"/>
            </p:cNvCxnSpPr>
            <p:nvPr/>
          </p:nvCxnSpPr>
          <p:spPr>
            <a:xfrm flipH="1" rot="10800000">
              <a:off x="2248650" y="1793474"/>
              <a:ext cx="881400" cy="37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15" name="Google Shape;4515;p212"/>
          <p:cNvGrpSpPr/>
          <p:nvPr/>
        </p:nvGrpSpPr>
        <p:grpSpPr>
          <a:xfrm>
            <a:off x="1866150" y="2767550"/>
            <a:ext cx="5156400" cy="1925575"/>
            <a:chOff x="1866150" y="2767550"/>
            <a:chExt cx="5156400" cy="1925575"/>
          </a:xfrm>
        </p:grpSpPr>
        <p:sp>
          <p:nvSpPr>
            <p:cNvPr id="4516" name="Google Shape;4516;p212"/>
            <p:cNvSpPr txBox="1"/>
            <p:nvPr/>
          </p:nvSpPr>
          <p:spPr>
            <a:xfrm>
              <a:off x="3130050" y="4223925"/>
              <a:ext cx="2061900" cy="4692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 = ...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17" name="Google Shape;4517;p212"/>
            <p:cNvSpPr txBox="1"/>
            <p:nvPr/>
          </p:nvSpPr>
          <p:spPr>
            <a:xfrm rot="5400000">
              <a:off x="3934953" y="3895233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518" name="Google Shape;4518;p212"/>
            <p:cNvCxnSpPr>
              <a:endCxn id="4516" idx="1"/>
            </p:cNvCxnSpPr>
            <p:nvPr/>
          </p:nvCxnSpPr>
          <p:spPr>
            <a:xfrm>
              <a:off x="1866150" y="3501225"/>
              <a:ext cx="1263900" cy="957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19" name="Google Shape;4519;p212"/>
            <p:cNvCxnSpPr>
              <a:stCxn id="4520" idx="3"/>
              <a:endCxn id="4521" idx="1"/>
            </p:cNvCxnSpPr>
            <p:nvPr/>
          </p:nvCxnSpPr>
          <p:spPr>
            <a:xfrm flipH="1" rot="10800000">
              <a:off x="6132150" y="3002300"/>
              <a:ext cx="472500" cy="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22" name="Google Shape;4522;p212"/>
            <p:cNvCxnSpPr>
              <a:endCxn id="4523" idx="1"/>
            </p:cNvCxnSpPr>
            <p:nvPr/>
          </p:nvCxnSpPr>
          <p:spPr>
            <a:xfrm>
              <a:off x="5191950" y="4458525"/>
              <a:ext cx="1412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21" name="Google Shape;4521;p212"/>
            <p:cNvSpPr txBox="1"/>
            <p:nvPr/>
          </p:nvSpPr>
          <p:spPr>
            <a:xfrm>
              <a:off x="6604650" y="2767550"/>
              <a:ext cx="41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523" name="Google Shape;4523;p212"/>
            <p:cNvSpPr txBox="1"/>
            <p:nvPr/>
          </p:nvSpPr>
          <p:spPr>
            <a:xfrm>
              <a:off x="6604650" y="4223925"/>
              <a:ext cx="41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endParaRPr baseline="-25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4524" name="Google Shape;4524;p212"/>
            <p:cNvCxnSpPr>
              <a:stCxn id="4521" idx="2"/>
              <a:endCxn id="4517" idx="1"/>
            </p:cNvCxnSpPr>
            <p:nvPr/>
          </p:nvCxnSpPr>
          <p:spPr>
            <a:xfrm rot="5400000">
              <a:off x="5153850" y="2243900"/>
              <a:ext cx="666900" cy="2652600"/>
            </a:xfrm>
            <a:prstGeom prst="bentConnector3">
              <a:avLst>
                <a:gd fmla="val 5001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25" name="Google Shape;4525;p212"/>
          <p:cNvGrpSpPr/>
          <p:nvPr/>
        </p:nvGrpSpPr>
        <p:grpSpPr>
          <a:xfrm>
            <a:off x="2248650" y="1558874"/>
            <a:ext cx="4773900" cy="1847226"/>
            <a:chOff x="2248650" y="1558874"/>
            <a:chExt cx="4773900" cy="1847226"/>
          </a:xfrm>
        </p:grpSpPr>
        <p:cxnSp>
          <p:nvCxnSpPr>
            <p:cNvPr id="4526" name="Google Shape;4526;p212"/>
            <p:cNvCxnSpPr>
              <a:stCxn id="4513" idx="3"/>
              <a:endCxn id="4527" idx="1"/>
            </p:cNvCxnSpPr>
            <p:nvPr/>
          </p:nvCxnSpPr>
          <p:spPr>
            <a:xfrm>
              <a:off x="6132150" y="1793474"/>
              <a:ext cx="4725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27" name="Google Shape;4527;p212"/>
            <p:cNvSpPr txBox="1"/>
            <p:nvPr/>
          </p:nvSpPr>
          <p:spPr>
            <a:xfrm>
              <a:off x="6604650" y="1558874"/>
              <a:ext cx="41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4528" name="Google Shape;4528;p212"/>
            <p:cNvCxnSpPr/>
            <p:nvPr/>
          </p:nvCxnSpPr>
          <p:spPr>
            <a:xfrm flipH="1" rot="10800000">
              <a:off x="2248650" y="3002150"/>
              <a:ext cx="881400" cy="3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29" name="Google Shape;4529;p212"/>
            <p:cNvCxnSpPr>
              <a:stCxn id="4527" idx="2"/>
              <a:endCxn id="4520" idx="0"/>
            </p:cNvCxnSpPr>
            <p:nvPr/>
          </p:nvCxnSpPr>
          <p:spPr>
            <a:xfrm rot="5400000">
              <a:off x="5428800" y="1230374"/>
              <a:ext cx="587100" cy="2182500"/>
            </a:xfrm>
            <a:prstGeom prst="bentConnector3">
              <a:avLst>
                <a:gd fmla="val 50011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20" name="Google Shape;4520;p212"/>
            <p:cNvSpPr txBox="1"/>
            <p:nvPr/>
          </p:nvSpPr>
          <p:spPr>
            <a:xfrm>
              <a:off x="3130050" y="2615300"/>
              <a:ext cx="3002100" cy="7908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u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N(0, σ</a:t>
              </a:r>
              <a:r>
                <a:rPr baseline="30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⋅I) + Σ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i∈[n] 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</a:t>
              </a:r>
              <a:endParaRPr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w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- η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⋅u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/n</a:t>
              </a:r>
              <a:endParaRPr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4530" name="Google Shape;4530;p212"/>
          <p:cNvSpPr txBox="1"/>
          <p:nvPr/>
        </p:nvSpPr>
        <p:spPr>
          <a:xfrm>
            <a:off x="6290950" y="440650"/>
            <a:ext cx="2471100" cy="877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Gaussian mechanism: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𝓵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-sensitivity ≤ 2C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Noise std σ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31" name="Google Shape;4531;p212"/>
          <p:cNvSpPr txBox="1"/>
          <p:nvPr/>
        </p:nvSpPr>
        <p:spPr>
          <a:xfrm>
            <a:off x="7325100" y="4126025"/>
            <a:ext cx="155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Actually can release all of 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2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, ... ,w</a:t>
            </a:r>
            <a:r>
              <a:rPr baseline="-25000" lang="en" sz="12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!</a:t>
            </a:r>
            <a:endParaRPr sz="12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532" name="Google Shape;4532;p212"/>
          <p:cNvGrpSpPr/>
          <p:nvPr/>
        </p:nvGrpSpPr>
        <p:grpSpPr>
          <a:xfrm>
            <a:off x="7495050" y="1855950"/>
            <a:ext cx="1210200" cy="2015900"/>
            <a:chOff x="7495050" y="1855950"/>
            <a:chExt cx="1210200" cy="2015900"/>
          </a:xfrm>
        </p:grpSpPr>
        <p:sp>
          <p:nvSpPr>
            <p:cNvPr id="4533" name="Google Shape;4533;p212"/>
            <p:cNvSpPr txBox="1"/>
            <p:nvPr/>
          </p:nvSpPr>
          <p:spPr>
            <a:xfrm>
              <a:off x="7495050" y="1855950"/>
              <a:ext cx="1210200" cy="831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T-fold basic / advanced composition</a:t>
              </a:r>
              <a:endParaRPr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34" name="Google Shape;4534;p212"/>
            <p:cNvSpPr txBox="1"/>
            <p:nvPr/>
          </p:nvSpPr>
          <p:spPr>
            <a:xfrm>
              <a:off x="7532550" y="3225350"/>
              <a:ext cx="1135200" cy="6465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Entire Algo is 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-DP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35" name="Google Shape;4535;p212"/>
            <p:cNvSpPr/>
            <p:nvPr/>
          </p:nvSpPr>
          <p:spPr>
            <a:xfrm rot="5400000">
              <a:off x="7912350" y="2789500"/>
              <a:ext cx="375600" cy="33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6" name="Google Shape;4536;p212"/>
          <p:cNvSpPr txBox="1"/>
          <p:nvPr/>
        </p:nvSpPr>
        <p:spPr>
          <a:xfrm>
            <a:off x="4004400" y="991000"/>
            <a:ext cx="113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(ε</a:t>
            </a:r>
            <a:r>
              <a:rPr baseline="-25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δ</a:t>
            </a:r>
            <a:r>
              <a:rPr baseline="-25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)-DP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0" name="Shape 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213"/>
          <p:cNvSpPr/>
          <p:nvPr/>
        </p:nvSpPr>
        <p:spPr>
          <a:xfrm>
            <a:off x="247650" y="1417437"/>
            <a:ext cx="5373300" cy="2571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2" name="Google Shape;4542;p21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DP-GD: Privacy Analysis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543" name="Google Shape;4543;p213"/>
          <p:cNvGrpSpPr/>
          <p:nvPr/>
        </p:nvGrpSpPr>
        <p:grpSpPr>
          <a:xfrm>
            <a:off x="6231250" y="817825"/>
            <a:ext cx="2471100" cy="1413100"/>
            <a:chOff x="6231250" y="817825"/>
            <a:chExt cx="2471100" cy="1413100"/>
          </a:xfrm>
        </p:grpSpPr>
        <p:sp>
          <p:nvSpPr>
            <p:cNvPr id="4544" name="Google Shape;4544;p213"/>
            <p:cNvSpPr txBox="1"/>
            <p:nvPr/>
          </p:nvSpPr>
          <p:spPr>
            <a:xfrm>
              <a:off x="6231250" y="1122725"/>
              <a:ext cx="2471100" cy="1108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Google Sans"/>
                  <a:ea typeface="Google Sans"/>
                  <a:cs typeface="Google Sans"/>
                  <a:sym typeface="Google Sans"/>
                </a:rPr>
                <a:t>Gaussian mechanism:</a:t>
              </a:r>
              <a:endParaRPr b="1" sz="15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SzPts val="1500"/>
                <a:buFont typeface="Google Sans"/>
                <a:buChar char="●"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𝓵</a:t>
              </a:r>
              <a:r>
                <a:rPr baseline="-25000" lang="en" sz="1500"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-sensitivity ≤ 2C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SzPts val="1500"/>
                <a:buFont typeface="Google Sans"/>
                <a:buChar char="●"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Noise std σ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SzPts val="1500"/>
                <a:buFont typeface="Google Sans"/>
                <a:buChar char="●"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⇒ (ε</a:t>
              </a:r>
              <a:r>
                <a:rPr baseline="-25000" lang="en" sz="1500">
                  <a:latin typeface="Google Sans"/>
                  <a:ea typeface="Google Sans"/>
                  <a:cs typeface="Google Sans"/>
                  <a:sym typeface="Google Sans"/>
                </a:rPr>
                <a:t>g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, δ</a:t>
              </a:r>
              <a:r>
                <a:rPr baseline="-25000" lang="en" sz="1500">
                  <a:latin typeface="Google Sans"/>
                  <a:ea typeface="Google Sans"/>
                  <a:cs typeface="Google Sans"/>
                  <a:sym typeface="Google Sans"/>
                </a:rPr>
                <a:t>g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)-DP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45" name="Google Shape;4545;p213"/>
            <p:cNvSpPr txBox="1"/>
            <p:nvPr/>
          </p:nvSpPr>
          <p:spPr>
            <a:xfrm>
              <a:off x="6291550" y="817825"/>
              <a:ext cx="154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Each iteration</a:t>
              </a:r>
              <a:endParaRPr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546" name="Google Shape;4546;p213"/>
          <p:cNvGrpSpPr/>
          <p:nvPr/>
        </p:nvGrpSpPr>
        <p:grpSpPr>
          <a:xfrm>
            <a:off x="6172000" y="2329325"/>
            <a:ext cx="2589600" cy="2375350"/>
            <a:chOff x="6172000" y="2329325"/>
            <a:chExt cx="2589600" cy="2375350"/>
          </a:xfrm>
        </p:grpSpPr>
        <p:sp>
          <p:nvSpPr>
            <p:cNvPr id="4547" name="Google Shape;4547;p213"/>
            <p:cNvSpPr txBox="1"/>
            <p:nvPr/>
          </p:nvSpPr>
          <p:spPr>
            <a:xfrm>
              <a:off x="6172000" y="4289175"/>
              <a:ext cx="2589600" cy="4155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Google Sans"/>
                  <a:ea typeface="Google Sans"/>
                  <a:cs typeface="Google Sans"/>
                  <a:sym typeface="Google Sans"/>
                </a:rPr>
                <a:t>Entire Algorithm: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 (ε, δ)-DP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48" name="Google Shape;4548;p213"/>
            <p:cNvSpPr/>
            <p:nvPr/>
          </p:nvSpPr>
          <p:spPr>
            <a:xfrm rot="5400000">
              <a:off x="6561250" y="3068075"/>
              <a:ext cx="1811100" cy="33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13"/>
            <p:cNvSpPr txBox="1"/>
            <p:nvPr/>
          </p:nvSpPr>
          <p:spPr>
            <a:xfrm>
              <a:off x="7546600" y="2888525"/>
              <a:ext cx="10698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oogle Sans"/>
                  <a:ea typeface="Google Sans"/>
                  <a:cs typeface="Google Sans"/>
                  <a:sym typeface="Google Sans"/>
                </a:rPr>
                <a:t>T-fold basic / advanced composition</a:t>
              </a:r>
              <a:endParaRPr sz="11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550" name="Google Shape;4550;p213"/>
          <p:cNvSpPr/>
          <p:nvPr/>
        </p:nvSpPr>
        <p:spPr>
          <a:xfrm>
            <a:off x="878850" y="2379800"/>
            <a:ext cx="3699900" cy="131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1" name="Google Shape;4551;p213"/>
          <p:cNvSpPr/>
          <p:nvPr/>
        </p:nvSpPr>
        <p:spPr>
          <a:xfrm>
            <a:off x="398900" y="2048900"/>
            <a:ext cx="1378500" cy="30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2" name="Google Shape;4552;p213"/>
          <p:cNvSpPr txBox="1"/>
          <p:nvPr/>
        </p:nvSpPr>
        <p:spPr>
          <a:xfrm>
            <a:off x="353700" y="1396988"/>
            <a:ext cx="28224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DP-GD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53" name="Google Shape;4553;p213"/>
          <p:cNvSpPr txBox="1"/>
          <p:nvPr/>
        </p:nvSpPr>
        <p:spPr>
          <a:xfrm>
            <a:off x="353700" y="1837676"/>
            <a:ext cx="52839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t = 1,...,T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For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i = 1, ..., n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=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⛛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𝓵(f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= v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min(1, C / ||v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||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← w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t-1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- η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(N(0, σ</a:t>
            </a:r>
            <a:r>
              <a:rPr baseline="30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⋅I) + Σ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i∈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[n]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/ n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 baseline="-25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7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p21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Gradient Descent &amp; Friends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559" name="Google Shape;4559;p214"/>
          <p:cNvGrpSpPr/>
          <p:nvPr/>
        </p:nvGrpSpPr>
        <p:grpSpPr>
          <a:xfrm>
            <a:off x="400825" y="991225"/>
            <a:ext cx="2911650" cy="1650025"/>
            <a:chOff x="400825" y="1067425"/>
            <a:chExt cx="2911650" cy="1650025"/>
          </a:xfrm>
        </p:grpSpPr>
        <p:sp>
          <p:nvSpPr>
            <p:cNvPr id="4560" name="Google Shape;4560;p214"/>
            <p:cNvSpPr/>
            <p:nvPr/>
          </p:nvSpPr>
          <p:spPr>
            <a:xfrm>
              <a:off x="400825" y="1090250"/>
              <a:ext cx="2647200" cy="1627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14"/>
            <p:cNvSpPr txBox="1"/>
            <p:nvPr/>
          </p:nvSpPr>
          <p:spPr>
            <a:xfrm>
              <a:off x="430675" y="1067425"/>
              <a:ext cx="28224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Gradient Descent (GD)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62" name="Google Shape;4562;p214"/>
            <p:cNvSpPr txBox="1"/>
            <p:nvPr/>
          </p:nvSpPr>
          <p:spPr>
            <a:xfrm>
              <a:off x="430675" y="1308925"/>
              <a:ext cx="2881800" cy="14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0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←initial parameter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For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t = 1,...,T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	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← w</a:t>
              </a:r>
              <a:r>
                <a:rPr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t-1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- η</a:t>
              </a:r>
              <a:r>
                <a:rPr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⛛</a:t>
              </a:r>
              <a:r>
                <a:rPr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𝓛(X)</a:t>
              </a:r>
              <a:endParaRPr sz="1600"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Return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endParaRPr baseline="-25000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4563" name="Google Shape;4563;p214"/>
          <p:cNvGrpSpPr/>
          <p:nvPr/>
        </p:nvGrpSpPr>
        <p:grpSpPr>
          <a:xfrm>
            <a:off x="341200" y="2807075"/>
            <a:ext cx="3442650" cy="1878625"/>
            <a:chOff x="3924600" y="1517250"/>
            <a:chExt cx="3442650" cy="1878625"/>
          </a:xfrm>
        </p:grpSpPr>
        <p:sp>
          <p:nvSpPr>
            <p:cNvPr id="4564" name="Google Shape;4564;p214"/>
            <p:cNvSpPr/>
            <p:nvPr/>
          </p:nvSpPr>
          <p:spPr>
            <a:xfrm>
              <a:off x="3924600" y="1540075"/>
              <a:ext cx="3167700" cy="1855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14"/>
            <p:cNvSpPr txBox="1"/>
            <p:nvPr/>
          </p:nvSpPr>
          <p:spPr>
            <a:xfrm>
              <a:off x="3954450" y="1517250"/>
              <a:ext cx="28224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Stochastic GD (SGD)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66" name="Google Shape;4566;p214"/>
            <p:cNvSpPr txBox="1"/>
            <p:nvPr/>
          </p:nvSpPr>
          <p:spPr>
            <a:xfrm>
              <a:off x="3954450" y="1911150"/>
              <a:ext cx="3412800" cy="14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0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←initial parameter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For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t = 1,...,T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	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← random example index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	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← w</a:t>
              </a:r>
              <a:r>
                <a:rPr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t-1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- η</a:t>
              </a:r>
              <a:r>
                <a:rPr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⛛</a:t>
              </a:r>
              <a:r>
                <a:rPr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𝓵(f</a:t>
              </a:r>
              <a:r>
                <a:rPr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(x</a:t>
              </a:r>
              <a:r>
                <a:rPr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), y</a:t>
              </a:r>
              <a:r>
                <a:rPr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 sz="1600"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Return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endParaRPr baseline="-25000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4567" name="Google Shape;4567;p214"/>
          <p:cNvGrpSpPr/>
          <p:nvPr/>
        </p:nvGrpSpPr>
        <p:grpSpPr>
          <a:xfrm>
            <a:off x="3750232" y="990927"/>
            <a:ext cx="4880068" cy="3746700"/>
            <a:chOff x="3750232" y="990927"/>
            <a:chExt cx="4880068" cy="3746700"/>
          </a:xfrm>
        </p:grpSpPr>
        <p:grpSp>
          <p:nvGrpSpPr>
            <p:cNvPr id="4568" name="Google Shape;4568;p214"/>
            <p:cNvGrpSpPr/>
            <p:nvPr/>
          </p:nvGrpSpPr>
          <p:grpSpPr>
            <a:xfrm>
              <a:off x="4589450" y="1718625"/>
              <a:ext cx="4040850" cy="2023525"/>
              <a:chOff x="4284650" y="1718625"/>
              <a:chExt cx="4040850" cy="2023525"/>
            </a:xfrm>
          </p:grpSpPr>
          <p:sp>
            <p:nvSpPr>
              <p:cNvPr id="4569" name="Google Shape;4569;p214"/>
              <p:cNvSpPr/>
              <p:nvPr/>
            </p:nvSpPr>
            <p:spPr>
              <a:xfrm>
                <a:off x="4284650" y="1741450"/>
                <a:ext cx="4040700" cy="20007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214"/>
              <p:cNvSpPr txBox="1"/>
              <p:nvPr/>
            </p:nvSpPr>
            <p:spPr>
              <a:xfrm>
                <a:off x="4314500" y="1718625"/>
                <a:ext cx="2822400" cy="4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Mini-batch SGD</a:t>
                </a:r>
                <a:endParaRPr b="1" sz="1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4571" name="Google Shape;4571;p214"/>
              <p:cNvSpPr txBox="1"/>
              <p:nvPr/>
            </p:nvSpPr>
            <p:spPr>
              <a:xfrm>
                <a:off x="4314500" y="2188725"/>
                <a:ext cx="4011000" cy="140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-25000" lang="en" sz="1800">
                    <a:latin typeface="Cambria Math"/>
                    <a:ea typeface="Cambria Math"/>
                    <a:cs typeface="Cambria Math"/>
                    <a:sym typeface="Cambria Math"/>
                  </a:rPr>
                  <a:t>0</a:t>
                </a: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←initial parameter</a:t>
                </a:r>
                <a:endParaRPr sz="180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For </a:t>
                </a:r>
                <a:r>
                  <a:rPr lang="en" sz="1800">
                    <a:latin typeface="Cambria Math"/>
                    <a:ea typeface="Cambria Math"/>
                    <a:cs typeface="Cambria Math"/>
                    <a:sym typeface="Cambria Math"/>
                  </a:rPr>
                  <a:t>t = 1,...,T</a:t>
                </a: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:</a:t>
                </a:r>
                <a:endParaRPr sz="180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	</a:t>
                </a:r>
                <a:r>
                  <a:rPr lang="en" sz="1800">
                    <a:latin typeface="Cambria Math"/>
                    <a:ea typeface="Cambria Math"/>
                    <a:cs typeface="Cambria Math"/>
                    <a:sym typeface="Cambria Math"/>
                  </a:rPr>
                  <a:t>S</a:t>
                </a: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 </a:t>
                </a:r>
                <a:r>
                  <a:rPr lang="en" sz="1800">
                    <a:solidFill>
                      <a:srgbClr val="000000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← random index set of size </a:t>
                </a:r>
                <a:r>
                  <a:rPr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B</a:t>
                </a:r>
                <a:endParaRPr sz="1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	</a:t>
                </a:r>
                <a:r>
                  <a:rPr lang="en" sz="1800"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-25000" lang="en" sz="1800">
                    <a:latin typeface="Cambria Math"/>
                    <a:ea typeface="Cambria Math"/>
                    <a:cs typeface="Cambria Math"/>
                    <a:sym typeface="Cambria Math"/>
                  </a:rPr>
                  <a:t>t</a:t>
                </a:r>
                <a:r>
                  <a:rPr lang="en" sz="1800">
                    <a:latin typeface="Cambria Math"/>
                    <a:ea typeface="Cambria Math"/>
                    <a:cs typeface="Cambria Math"/>
                    <a:sym typeface="Cambria Math"/>
                  </a:rPr>
                  <a:t> </a:t>
                </a:r>
                <a:r>
                  <a:rPr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← w</a:t>
                </a:r>
                <a:r>
                  <a:rPr baseline="-25000"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t-1</a:t>
                </a:r>
                <a:r>
                  <a:rPr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 - η</a:t>
                </a:r>
                <a:r>
                  <a:rPr baseline="-25000"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t</a:t>
                </a:r>
                <a:r>
                  <a:rPr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 Σ</a:t>
                </a:r>
                <a:r>
                  <a:rPr baseline="-25000"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i∈S</a:t>
                </a:r>
                <a:r>
                  <a:rPr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⛛</a:t>
                </a:r>
                <a:r>
                  <a:rPr baseline="-25000"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 𝓵(f</a:t>
                </a:r>
                <a:r>
                  <a:rPr baseline="-25000"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(x</a:t>
                </a:r>
                <a:r>
                  <a:rPr baseline="-25000"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i</a:t>
                </a:r>
                <a:r>
                  <a:rPr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), y</a:t>
                </a:r>
                <a:r>
                  <a:rPr baseline="-25000"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i</a:t>
                </a:r>
                <a:r>
                  <a:rPr lang="en" sz="1800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) / B</a:t>
                </a:r>
                <a:endParaRPr sz="1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Return </a:t>
                </a:r>
                <a:r>
                  <a:rPr lang="en" sz="1800"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-25000" lang="en" sz="1800">
                    <a:latin typeface="Cambria Math"/>
                    <a:ea typeface="Cambria Math"/>
                    <a:cs typeface="Cambria Math"/>
                    <a:sym typeface="Cambria Math"/>
                  </a:rPr>
                  <a:t>T</a:t>
                </a:r>
                <a:endParaRPr baseline="-25000" sz="18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</p:grpSp>
        <p:sp>
          <p:nvSpPr>
            <p:cNvPr id="4572" name="Google Shape;4572;p214"/>
            <p:cNvSpPr/>
            <p:nvPr/>
          </p:nvSpPr>
          <p:spPr>
            <a:xfrm>
              <a:off x="3750232" y="990927"/>
              <a:ext cx="371700" cy="3746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14"/>
            <p:cNvSpPr txBox="1"/>
            <p:nvPr/>
          </p:nvSpPr>
          <p:spPr>
            <a:xfrm>
              <a:off x="4038450" y="4014975"/>
              <a:ext cx="1531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Generalizes both GD, SGD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7" name="Shape 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8" name="Google Shape;4578;p21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579" name="Google Shape;4579;p215"/>
          <p:cNvGrpSpPr/>
          <p:nvPr/>
        </p:nvGrpSpPr>
        <p:grpSpPr>
          <a:xfrm>
            <a:off x="2551575" y="2396025"/>
            <a:ext cx="4040850" cy="2023525"/>
            <a:chOff x="4284650" y="1718625"/>
            <a:chExt cx="4040850" cy="2023525"/>
          </a:xfrm>
        </p:grpSpPr>
        <p:sp>
          <p:nvSpPr>
            <p:cNvPr id="4580" name="Google Shape;4580;p215"/>
            <p:cNvSpPr/>
            <p:nvPr/>
          </p:nvSpPr>
          <p:spPr>
            <a:xfrm>
              <a:off x="4284650" y="1741450"/>
              <a:ext cx="4040700" cy="2000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15"/>
            <p:cNvSpPr txBox="1"/>
            <p:nvPr/>
          </p:nvSpPr>
          <p:spPr>
            <a:xfrm>
              <a:off x="4314500" y="1718625"/>
              <a:ext cx="28224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Mini-batch SGD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82" name="Google Shape;4582;p215"/>
            <p:cNvSpPr txBox="1"/>
            <p:nvPr/>
          </p:nvSpPr>
          <p:spPr>
            <a:xfrm>
              <a:off x="4314500" y="2188725"/>
              <a:ext cx="4011000" cy="14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←initial parameter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For t = 1,...,T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S 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← random index set of size B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w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t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← w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t-1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- η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Σ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i∈S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⛛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𝓵(f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), y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 / B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Return w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T</a:t>
              </a:r>
              <a:endParaRPr baseline="-25000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583" name="Google Shape;4583;p215"/>
          <p:cNvSpPr txBox="1"/>
          <p:nvPr/>
        </p:nvSpPr>
        <p:spPr>
          <a:xfrm>
            <a:off x="452375" y="913225"/>
            <a:ext cx="4921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Modifications to achieve DP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 sz="18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Add Gaussian noise to average gradients!</a:t>
            </a:r>
            <a:endParaRPr sz="18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21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589" name="Google Shape;4589;p216"/>
          <p:cNvGrpSpPr/>
          <p:nvPr/>
        </p:nvGrpSpPr>
        <p:grpSpPr>
          <a:xfrm>
            <a:off x="1877000" y="2426413"/>
            <a:ext cx="5389950" cy="2023538"/>
            <a:chOff x="2475375" y="2372888"/>
            <a:chExt cx="5389950" cy="2023538"/>
          </a:xfrm>
        </p:grpSpPr>
        <p:sp>
          <p:nvSpPr>
            <p:cNvPr id="4590" name="Google Shape;4590;p216"/>
            <p:cNvSpPr/>
            <p:nvPr/>
          </p:nvSpPr>
          <p:spPr>
            <a:xfrm>
              <a:off x="2475375" y="2395725"/>
              <a:ext cx="5373300" cy="2000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16"/>
            <p:cNvSpPr txBox="1"/>
            <p:nvPr/>
          </p:nvSpPr>
          <p:spPr>
            <a:xfrm>
              <a:off x="2581425" y="2372888"/>
              <a:ext cx="28224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Mini-batch SGD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92" name="Google Shape;4592;p216"/>
            <p:cNvSpPr txBox="1"/>
            <p:nvPr/>
          </p:nvSpPr>
          <p:spPr>
            <a:xfrm>
              <a:off x="2581425" y="2843000"/>
              <a:ext cx="5283900" cy="14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←initial parameter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For t = 1,...,T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S 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← random index set of size B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w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t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← w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t-1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- η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(</a:t>
              </a:r>
              <a:r>
                <a:rPr lang="en" sz="1800">
                  <a:solidFill>
                    <a:srgbClr val="000000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N(0, σ</a:t>
              </a:r>
              <a:r>
                <a:rPr baseline="30000" lang="en" sz="1800">
                  <a:solidFill>
                    <a:srgbClr val="000000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r>
                <a:rPr lang="en" sz="1800">
                  <a:solidFill>
                    <a:srgbClr val="000000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⋅I)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+ Σ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i∈S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⛛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𝓵(f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), y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)) </a:t>
              </a:r>
              <a:r>
                <a:rPr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/ B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Return w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T</a:t>
              </a:r>
              <a:endParaRPr baseline="-25000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593" name="Google Shape;4593;p216"/>
          <p:cNvSpPr txBox="1"/>
          <p:nvPr/>
        </p:nvSpPr>
        <p:spPr>
          <a:xfrm>
            <a:off x="452375" y="913225"/>
            <a:ext cx="4921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Modifications to achieve DP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 sz="18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Add Gaussian noise to average gradients!</a:t>
            </a:r>
            <a:endParaRPr sz="18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94" name="Google Shape;4594;p216"/>
          <p:cNvSpPr txBox="1"/>
          <p:nvPr/>
        </p:nvSpPr>
        <p:spPr>
          <a:xfrm>
            <a:off x="5670925" y="976663"/>
            <a:ext cx="357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Additional parameters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σ: noise standard deviation</a:t>
            </a:r>
            <a:endParaRPr sz="16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595" name="Google Shape;4595;p216"/>
          <p:cNvCxnSpPr/>
          <p:nvPr/>
        </p:nvCxnSpPr>
        <p:spPr>
          <a:xfrm rot="10800000">
            <a:off x="5479800" y="933237"/>
            <a:ext cx="0" cy="9855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596" name="Google Shape;4596;p216"/>
          <p:cNvSpPr txBox="1"/>
          <p:nvPr/>
        </p:nvSpPr>
        <p:spPr>
          <a:xfrm>
            <a:off x="5201250" y="2815938"/>
            <a:ext cx="3049200" cy="4155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Issue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: gradient can be very large!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0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Google Shape;4601;p21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602" name="Google Shape;4602;p217"/>
          <p:cNvGrpSpPr/>
          <p:nvPr/>
        </p:nvGrpSpPr>
        <p:grpSpPr>
          <a:xfrm>
            <a:off x="1877000" y="1962610"/>
            <a:ext cx="5389950" cy="2895338"/>
            <a:chOff x="1877000" y="2426413"/>
            <a:chExt cx="5389950" cy="2895338"/>
          </a:xfrm>
        </p:grpSpPr>
        <p:sp>
          <p:nvSpPr>
            <p:cNvPr id="4603" name="Google Shape;4603;p217"/>
            <p:cNvSpPr/>
            <p:nvPr/>
          </p:nvSpPr>
          <p:spPr>
            <a:xfrm>
              <a:off x="1877000" y="2449250"/>
              <a:ext cx="5373300" cy="28725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17"/>
            <p:cNvSpPr txBox="1"/>
            <p:nvPr/>
          </p:nvSpPr>
          <p:spPr>
            <a:xfrm>
              <a:off x="1983050" y="2426413"/>
              <a:ext cx="28224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Mini-batch SGD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05" name="Google Shape;4605;p217"/>
            <p:cNvSpPr txBox="1"/>
            <p:nvPr/>
          </p:nvSpPr>
          <p:spPr>
            <a:xfrm>
              <a:off x="1983050" y="2896525"/>
              <a:ext cx="5283900" cy="22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←initial parameter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For t = 1,...,T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S 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← random index set of size B</a:t>
              </a:r>
              <a:endParaRPr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For i in S: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	g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 = </a:t>
              </a:r>
              <a:r>
                <a:rPr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⛛</a:t>
              </a:r>
              <a:r>
                <a:rPr baseline="-25000"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𝓵(f</a:t>
              </a:r>
              <a:r>
                <a:rPr baseline="-25000"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</a:t>
              </a:r>
              <a:r>
                <a:rPr baseline="-25000"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), y</a:t>
              </a:r>
              <a:r>
                <a:rPr baseline="-25000"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	</a:t>
              </a:r>
              <a:r>
                <a:rPr lang="en" sz="18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g</a:t>
              </a:r>
              <a:r>
                <a:rPr baseline="-25000" lang="en" sz="18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 = g</a:t>
              </a:r>
              <a:r>
                <a:rPr baseline="-25000" lang="en" sz="18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solidFill>
                    <a:schemeClr val="dk1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⋅</a:t>
              </a:r>
              <a:r>
                <a:rPr lang="en" sz="18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min(1, C / ||g</a:t>
              </a:r>
              <a:r>
                <a:rPr baseline="-25000" lang="en" sz="18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||</a:t>
              </a:r>
              <a:r>
                <a:rPr baseline="-25000" lang="en" sz="18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r>
                <a:rPr lang="en" sz="18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)</a:t>
              </a:r>
              <a:endParaRPr sz="18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	w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t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← w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t-1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- η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(N(0, σ</a:t>
              </a:r>
              <a:r>
                <a:rPr baseline="30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⋅I) + Σ</a:t>
              </a:r>
              <a:r>
                <a:rPr baseline="-25000"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i∈S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g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8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 </a:t>
              </a:r>
              <a:r>
                <a:rPr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/ B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Return w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T</a:t>
              </a:r>
              <a:endParaRPr baseline="-25000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606" name="Google Shape;4606;p217"/>
          <p:cNvSpPr txBox="1"/>
          <p:nvPr/>
        </p:nvSpPr>
        <p:spPr>
          <a:xfrm>
            <a:off x="452375" y="913225"/>
            <a:ext cx="4921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Modifications to achieve DP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Add Gaussian noise to average gradients!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 sz="18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Clip each gradient to bound its norm</a:t>
            </a:r>
            <a:endParaRPr sz="18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07" name="Google Shape;4607;p217"/>
          <p:cNvSpPr txBox="1"/>
          <p:nvPr/>
        </p:nvSpPr>
        <p:spPr>
          <a:xfrm>
            <a:off x="5670925" y="976663"/>
            <a:ext cx="357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Additional parameters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σ: noise standard deviation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C: clipping norm bound</a:t>
            </a:r>
            <a:endParaRPr sz="16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08" name="Google Shape;4608;p217"/>
          <p:cNvCxnSpPr/>
          <p:nvPr/>
        </p:nvCxnSpPr>
        <p:spPr>
          <a:xfrm rot="10800000">
            <a:off x="5479800" y="933237"/>
            <a:ext cx="0" cy="9855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609" name="Google Shape;4609;p217"/>
          <p:cNvSpPr txBox="1"/>
          <p:nvPr/>
        </p:nvSpPr>
        <p:spPr>
          <a:xfrm>
            <a:off x="6125600" y="3238525"/>
            <a:ext cx="21939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Enforce: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gradient norm bound at most C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3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p21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15" name="Google Shape;4615;p218"/>
          <p:cNvSpPr/>
          <p:nvPr/>
        </p:nvSpPr>
        <p:spPr>
          <a:xfrm>
            <a:off x="341200" y="1298772"/>
            <a:ext cx="5373300" cy="2872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6" name="Google Shape;4616;p218"/>
          <p:cNvSpPr txBox="1"/>
          <p:nvPr/>
        </p:nvSpPr>
        <p:spPr>
          <a:xfrm>
            <a:off x="447250" y="1275935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Mini-batch DP-SGD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17" name="Google Shape;4617;p218"/>
          <p:cNvSpPr txBox="1"/>
          <p:nvPr/>
        </p:nvSpPr>
        <p:spPr>
          <a:xfrm>
            <a:off x="447250" y="1746047"/>
            <a:ext cx="5283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t = 1,...,T: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18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8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rgbClr val="000000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← random index set of size </a:t>
            </a:r>
            <a:r>
              <a:rPr lang="en" sz="1800">
                <a:solidFill>
                  <a:srgbClr val="000000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endParaRPr sz="1800">
              <a:solidFill>
                <a:srgbClr val="000000"/>
              </a:solidFill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For </a:t>
            </a:r>
            <a:r>
              <a:rPr lang="en" sz="18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in </a:t>
            </a:r>
            <a:r>
              <a:rPr lang="en" sz="18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=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⛛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𝓵(f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= 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min(1, C / ||g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||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← w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t-1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- η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(N(0, σ</a:t>
            </a:r>
            <a:r>
              <a:rPr baseline="30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⋅I) + Σ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i∈S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/ B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 baseline="-25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p21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DP-SGD: Privacy Analysis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23" name="Google Shape;4623;p219"/>
          <p:cNvSpPr/>
          <p:nvPr/>
        </p:nvSpPr>
        <p:spPr>
          <a:xfrm>
            <a:off x="341200" y="1298772"/>
            <a:ext cx="5373300" cy="2872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4" name="Google Shape;4624;p219"/>
          <p:cNvSpPr txBox="1"/>
          <p:nvPr/>
        </p:nvSpPr>
        <p:spPr>
          <a:xfrm>
            <a:off x="447250" y="1275935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Mini-batch DP-SGD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25" name="Google Shape;4625;p219"/>
          <p:cNvSpPr/>
          <p:nvPr/>
        </p:nvSpPr>
        <p:spPr>
          <a:xfrm>
            <a:off x="884750" y="2231700"/>
            <a:ext cx="3624900" cy="1650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6" name="Google Shape;4626;p219"/>
          <p:cNvSpPr txBox="1"/>
          <p:nvPr/>
        </p:nvSpPr>
        <p:spPr>
          <a:xfrm>
            <a:off x="6231250" y="1122725"/>
            <a:ext cx="2471100" cy="1108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Gaussian mechanism: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𝓵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-sensitivity ≤ 2C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Noise std σ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⇒ (ε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, δ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)-DP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27" name="Google Shape;4627;p219"/>
          <p:cNvSpPr txBox="1"/>
          <p:nvPr/>
        </p:nvSpPr>
        <p:spPr>
          <a:xfrm>
            <a:off x="6172000" y="4289175"/>
            <a:ext cx="2589600" cy="415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Entire Algorithm: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(ε, δ)-DP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28" name="Google Shape;4628;p219"/>
          <p:cNvSpPr txBox="1"/>
          <p:nvPr/>
        </p:nvSpPr>
        <p:spPr>
          <a:xfrm>
            <a:off x="6291550" y="817825"/>
            <a:ext cx="15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Each iteration</a:t>
            </a:r>
            <a:endParaRPr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29" name="Google Shape;4629;p219"/>
          <p:cNvSpPr/>
          <p:nvPr/>
        </p:nvSpPr>
        <p:spPr>
          <a:xfrm>
            <a:off x="528750" y="1926125"/>
            <a:ext cx="1308000" cy="30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0" name="Google Shape;4630;p219"/>
          <p:cNvSpPr/>
          <p:nvPr/>
        </p:nvSpPr>
        <p:spPr>
          <a:xfrm rot="5400000">
            <a:off x="6561250" y="3068075"/>
            <a:ext cx="18111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1" name="Google Shape;4631;p219"/>
          <p:cNvSpPr txBox="1"/>
          <p:nvPr/>
        </p:nvSpPr>
        <p:spPr>
          <a:xfrm>
            <a:off x="7546600" y="2888525"/>
            <a:ext cx="1069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T-fold basic / advanced composition</a:t>
            </a:r>
            <a:endParaRPr sz="11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32" name="Google Shape;4632;p219"/>
          <p:cNvSpPr/>
          <p:nvPr/>
        </p:nvSpPr>
        <p:spPr>
          <a:xfrm>
            <a:off x="971675" y="2231825"/>
            <a:ext cx="3240900" cy="30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3" name="Google Shape;4633;p219"/>
          <p:cNvSpPr txBox="1"/>
          <p:nvPr/>
        </p:nvSpPr>
        <p:spPr>
          <a:xfrm>
            <a:off x="447250" y="1746047"/>
            <a:ext cx="5283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t = 1,...,T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← random index set of size 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endParaRPr sz="18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For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in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=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⛛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𝓵(f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aseline="-25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= 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min(1, C / ||g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||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← w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t-1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- η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(N(0, σ</a:t>
            </a:r>
            <a:r>
              <a:rPr baseline="30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⋅I) + Σ</a:t>
            </a:r>
            <a:r>
              <a:rPr baseline="-25000"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i∈S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g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/ B</a:t>
            </a:r>
            <a:endParaRPr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T</a:t>
            </a:r>
            <a:endParaRPr baseline="-25000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7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8" name="Google Shape;4638;p220"/>
          <p:cNvGrpSpPr/>
          <p:nvPr/>
        </p:nvGrpSpPr>
        <p:grpSpPr>
          <a:xfrm>
            <a:off x="1629325" y="742875"/>
            <a:ext cx="7261100" cy="2734726"/>
            <a:chOff x="1629325" y="742875"/>
            <a:chExt cx="7261100" cy="2734726"/>
          </a:xfrm>
        </p:grpSpPr>
        <p:sp>
          <p:nvSpPr>
            <p:cNvPr id="4639" name="Google Shape;4639;p220"/>
            <p:cNvSpPr/>
            <p:nvPr/>
          </p:nvSpPr>
          <p:spPr>
            <a:xfrm>
              <a:off x="1629325" y="1166701"/>
              <a:ext cx="4740000" cy="23109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20"/>
            <p:cNvSpPr txBox="1"/>
            <p:nvPr/>
          </p:nvSpPr>
          <p:spPr>
            <a:xfrm>
              <a:off x="6556725" y="1158375"/>
              <a:ext cx="2333700" cy="6156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Amplification by subsampling with </a:t>
              </a:r>
              <a:r>
                <a:rPr lang="en">
                  <a:latin typeface="Cambria Math"/>
                  <a:ea typeface="Cambria Math"/>
                  <a:cs typeface="Cambria Math"/>
                  <a:sym typeface="Cambria Math"/>
                </a:rPr>
                <a:t>p = B / n </a:t>
              </a:r>
              <a:endParaRPr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641" name="Google Shape;4641;p220"/>
            <p:cNvSpPr txBox="1"/>
            <p:nvPr/>
          </p:nvSpPr>
          <p:spPr>
            <a:xfrm>
              <a:off x="3431725" y="742875"/>
              <a:ext cx="1263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s</a:t>
              </a:r>
              <a:r>
                <a:rPr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s</a:t>
              </a:r>
              <a:r>
                <a:rPr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-DP</a:t>
              </a:r>
              <a:endParaRPr sz="1600"/>
            </a:p>
          </p:txBody>
        </p:sp>
      </p:grpSp>
      <p:sp>
        <p:nvSpPr>
          <p:cNvPr id="4642" name="Google Shape;4642;p22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DP-SGD: Privacy Analysis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43" name="Google Shape;4643;p220"/>
          <p:cNvSpPr/>
          <p:nvPr/>
        </p:nvSpPr>
        <p:spPr>
          <a:xfrm>
            <a:off x="6667050" y="2162575"/>
            <a:ext cx="650700" cy="2607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4" name="Google Shape;4644;p220"/>
          <p:cNvGrpSpPr/>
          <p:nvPr/>
        </p:nvGrpSpPr>
        <p:grpSpPr>
          <a:xfrm>
            <a:off x="178925" y="1802550"/>
            <a:ext cx="1419750" cy="1690800"/>
            <a:chOff x="331325" y="1802550"/>
            <a:chExt cx="1419750" cy="1690800"/>
          </a:xfrm>
        </p:grpSpPr>
        <p:sp>
          <p:nvSpPr>
            <p:cNvPr id="4645" name="Google Shape;4645;p220"/>
            <p:cNvSpPr/>
            <p:nvPr/>
          </p:nvSpPr>
          <p:spPr>
            <a:xfrm>
              <a:off x="331325" y="1802550"/>
              <a:ext cx="12639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646" name="Google Shape;4646;p220"/>
            <p:cNvGrpSpPr/>
            <p:nvPr/>
          </p:nvGrpSpPr>
          <p:grpSpPr>
            <a:xfrm>
              <a:off x="430740" y="2235025"/>
              <a:ext cx="1320335" cy="1138050"/>
              <a:chOff x="659340" y="2235025"/>
              <a:chExt cx="1320335" cy="1138050"/>
            </a:xfrm>
          </p:grpSpPr>
          <p:sp>
            <p:nvSpPr>
              <p:cNvPr id="4647" name="Google Shape;4647;p220"/>
              <p:cNvSpPr txBox="1"/>
              <p:nvPr/>
            </p:nvSpPr>
            <p:spPr>
              <a:xfrm>
                <a:off x="1111775" y="2235025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1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4648" name="Google Shape;4648;p220"/>
              <p:cNvSpPr txBox="1"/>
              <p:nvPr/>
            </p:nvSpPr>
            <p:spPr>
              <a:xfrm rot="5400000">
                <a:off x="1277228" y="2619469"/>
                <a:ext cx="4521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...</a:t>
                </a:r>
                <a:endParaRPr sz="1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4649" name="Google Shape;4649;p220"/>
              <p:cNvGrpSpPr/>
              <p:nvPr/>
            </p:nvGrpSpPr>
            <p:grpSpPr>
              <a:xfrm>
                <a:off x="659340" y="2261646"/>
                <a:ext cx="377988" cy="415972"/>
                <a:chOff x="560775" y="1712150"/>
                <a:chExt cx="731400" cy="804900"/>
              </a:xfrm>
            </p:grpSpPr>
            <p:sp>
              <p:nvSpPr>
                <p:cNvPr id="4650" name="Google Shape;4650;p220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1" name="Google Shape;4651;p220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52" name="Google Shape;4652;p220"/>
              <p:cNvSpPr txBox="1"/>
              <p:nvPr/>
            </p:nvSpPr>
            <p:spPr>
              <a:xfrm>
                <a:off x="1111775" y="2903875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4653" name="Google Shape;4653;p220"/>
              <p:cNvGrpSpPr/>
              <p:nvPr/>
            </p:nvGrpSpPr>
            <p:grpSpPr>
              <a:xfrm>
                <a:off x="659340" y="2930483"/>
                <a:ext cx="377988" cy="415972"/>
                <a:chOff x="560775" y="1712150"/>
                <a:chExt cx="731400" cy="804900"/>
              </a:xfrm>
            </p:grpSpPr>
            <p:sp>
              <p:nvSpPr>
                <p:cNvPr id="4654" name="Google Shape;4654;p220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5" name="Google Shape;4655;p220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656" name="Google Shape;4656;p220"/>
          <p:cNvSpPr txBox="1"/>
          <p:nvPr/>
        </p:nvSpPr>
        <p:spPr>
          <a:xfrm>
            <a:off x="3861025" y="2083875"/>
            <a:ext cx="2408100" cy="738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= N(0, σ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⋅I) + Σ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i∈S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= w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η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⋅u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/B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657" name="Google Shape;4657;p220"/>
          <p:cNvGrpSpPr/>
          <p:nvPr/>
        </p:nvGrpSpPr>
        <p:grpSpPr>
          <a:xfrm>
            <a:off x="829525" y="2218724"/>
            <a:ext cx="6421625" cy="2521201"/>
            <a:chOff x="829525" y="2218724"/>
            <a:chExt cx="6421625" cy="2521201"/>
          </a:xfrm>
        </p:grpSpPr>
        <p:cxnSp>
          <p:nvCxnSpPr>
            <p:cNvPr id="4658" name="Google Shape;4658;p220"/>
            <p:cNvCxnSpPr>
              <a:endCxn id="4659" idx="1"/>
            </p:cNvCxnSpPr>
            <p:nvPr/>
          </p:nvCxnSpPr>
          <p:spPr>
            <a:xfrm>
              <a:off x="829525" y="3337725"/>
              <a:ext cx="799800" cy="1167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60" name="Google Shape;4660;p220"/>
            <p:cNvCxnSpPr>
              <a:stCxn id="4656" idx="3"/>
              <a:endCxn id="4661" idx="1"/>
            </p:cNvCxnSpPr>
            <p:nvPr/>
          </p:nvCxnSpPr>
          <p:spPr>
            <a:xfrm>
              <a:off x="6269125" y="2453325"/>
              <a:ext cx="5640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61" name="Google Shape;4661;p220"/>
            <p:cNvSpPr txBox="1"/>
            <p:nvPr/>
          </p:nvSpPr>
          <p:spPr>
            <a:xfrm>
              <a:off x="6833250" y="2218724"/>
              <a:ext cx="41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659" name="Google Shape;4659;p220"/>
            <p:cNvSpPr txBox="1"/>
            <p:nvPr/>
          </p:nvSpPr>
          <p:spPr>
            <a:xfrm>
              <a:off x="1629325" y="4317525"/>
              <a:ext cx="4740000" cy="375600"/>
            </a:xfrm>
            <a:prstGeom prst="rect">
              <a:avLst/>
            </a:prstGeom>
            <a:solidFill>
              <a:srgbClr val="D2E3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62" name="Google Shape;4662;p220"/>
            <p:cNvSpPr txBox="1"/>
            <p:nvPr/>
          </p:nvSpPr>
          <p:spPr>
            <a:xfrm rot="5400000">
              <a:off x="3934953" y="3895233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663" name="Google Shape;4663;p220"/>
            <p:cNvCxnSpPr>
              <a:stCxn id="4659" idx="3"/>
              <a:endCxn id="4664" idx="1"/>
            </p:cNvCxnSpPr>
            <p:nvPr/>
          </p:nvCxnSpPr>
          <p:spPr>
            <a:xfrm>
              <a:off x="6369325" y="4505325"/>
              <a:ext cx="463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64" name="Google Shape;4664;p220"/>
            <p:cNvSpPr txBox="1"/>
            <p:nvPr/>
          </p:nvSpPr>
          <p:spPr>
            <a:xfrm>
              <a:off x="6833238" y="4270725"/>
              <a:ext cx="41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-25000" lang="en">
                  <a:latin typeface="Cambria Math"/>
                  <a:ea typeface="Cambria Math"/>
                  <a:cs typeface="Cambria Math"/>
                  <a:sym typeface="Cambria Math"/>
                </a:rPr>
                <a:t>T</a:t>
              </a:r>
              <a:endParaRPr baseline="-25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4665" name="Google Shape;4665;p220"/>
            <p:cNvCxnSpPr>
              <a:stCxn id="4661" idx="2"/>
              <a:endCxn id="4662" idx="1"/>
            </p:cNvCxnSpPr>
            <p:nvPr/>
          </p:nvCxnSpPr>
          <p:spPr>
            <a:xfrm rot="5400000">
              <a:off x="4993650" y="1855274"/>
              <a:ext cx="1215900" cy="2881200"/>
            </a:xfrm>
            <a:prstGeom prst="bentConnector3">
              <a:avLst>
                <a:gd fmla="val 7536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66" name="Google Shape;4666;p220"/>
          <p:cNvGrpSpPr/>
          <p:nvPr/>
        </p:nvGrpSpPr>
        <p:grpSpPr>
          <a:xfrm>
            <a:off x="7495050" y="2389350"/>
            <a:ext cx="1210200" cy="2015900"/>
            <a:chOff x="7495050" y="2389350"/>
            <a:chExt cx="1210200" cy="2015900"/>
          </a:xfrm>
        </p:grpSpPr>
        <p:sp>
          <p:nvSpPr>
            <p:cNvPr id="4667" name="Google Shape;4667;p220"/>
            <p:cNvSpPr txBox="1"/>
            <p:nvPr/>
          </p:nvSpPr>
          <p:spPr>
            <a:xfrm>
              <a:off x="7495050" y="2389350"/>
              <a:ext cx="1210200" cy="831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T-fold basic / advanced composition</a:t>
              </a:r>
              <a:endParaRPr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68" name="Google Shape;4668;p220"/>
            <p:cNvSpPr txBox="1"/>
            <p:nvPr/>
          </p:nvSpPr>
          <p:spPr>
            <a:xfrm>
              <a:off x="7532550" y="3758750"/>
              <a:ext cx="1135200" cy="6465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Entire Algo is 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-DP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69" name="Google Shape;4669;p220"/>
            <p:cNvSpPr/>
            <p:nvPr/>
          </p:nvSpPr>
          <p:spPr>
            <a:xfrm rot="5400000">
              <a:off x="7912350" y="3322900"/>
              <a:ext cx="375600" cy="33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0" name="Google Shape;4670;p220"/>
          <p:cNvSpPr txBox="1"/>
          <p:nvPr/>
        </p:nvSpPr>
        <p:spPr>
          <a:xfrm>
            <a:off x="4309200" y="1676800"/>
            <a:ext cx="113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(ε</a:t>
            </a:r>
            <a:r>
              <a:rPr baseline="-25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δ</a:t>
            </a:r>
            <a:r>
              <a:rPr baseline="-25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)-DP</a:t>
            </a:r>
            <a:endParaRPr/>
          </a:p>
        </p:txBody>
      </p:sp>
      <p:grpSp>
        <p:nvGrpSpPr>
          <p:cNvPr id="4671" name="Google Shape;4671;p220"/>
          <p:cNvGrpSpPr/>
          <p:nvPr/>
        </p:nvGrpSpPr>
        <p:grpSpPr>
          <a:xfrm>
            <a:off x="1446976" y="1158375"/>
            <a:ext cx="2414049" cy="2122850"/>
            <a:chOff x="1446976" y="1158375"/>
            <a:chExt cx="2414049" cy="2122850"/>
          </a:xfrm>
        </p:grpSpPr>
        <p:cxnSp>
          <p:nvCxnSpPr>
            <p:cNvPr id="4672" name="Google Shape;4672;p220"/>
            <p:cNvCxnSpPr>
              <a:endCxn id="4673" idx="1"/>
            </p:cNvCxnSpPr>
            <p:nvPr/>
          </p:nvCxnSpPr>
          <p:spPr>
            <a:xfrm flipH="1" rot="10800000">
              <a:off x="1446976" y="2435825"/>
              <a:ext cx="573000" cy="153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674" name="Google Shape;4674;p220"/>
            <p:cNvGrpSpPr/>
            <p:nvPr/>
          </p:nvGrpSpPr>
          <p:grpSpPr>
            <a:xfrm>
              <a:off x="2019976" y="1590425"/>
              <a:ext cx="1419737" cy="1690800"/>
              <a:chOff x="2019976" y="1361825"/>
              <a:chExt cx="1419737" cy="1690800"/>
            </a:xfrm>
          </p:grpSpPr>
          <p:sp>
            <p:nvSpPr>
              <p:cNvPr id="4673" name="Google Shape;4673;p220"/>
              <p:cNvSpPr/>
              <p:nvPr/>
            </p:nvSpPr>
            <p:spPr>
              <a:xfrm>
                <a:off x="2019976" y="1361825"/>
                <a:ext cx="1320300" cy="169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Dataset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4675" name="Google Shape;4675;p220"/>
              <p:cNvGrpSpPr/>
              <p:nvPr/>
            </p:nvGrpSpPr>
            <p:grpSpPr>
              <a:xfrm>
                <a:off x="2119378" y="1794300"/>
                <a:ext cx="1320335" cy="1138050"/>
                <a:chOff x="659340" y="2235025"/>
                <a:chExt cx="1320335" cy="1138050"/>
              </a:xfrm>
            </p:grpSpPr>
            <p:sp>
              <p:nvSpPr>
                <p:cNvPr id="4676" name="Google Shape;4676;p220"/>
                <p:cNvSpPr txBox="1"/>
                <p:nvPr/>
              </p:nvSpPr>
              <p:spPr>
                <a:xfrm>
                  <a:off x="1111775" y="2235025"/>
                  <a:ext cx="867900" cy="46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>
                      <a:latin typeface="Google Sans"/>
                      <a:ea typeface="Google Sans"/>
                      <a:cs typeface="Google Sans"/>
                      <a:sym typeface="Google Sans"/>
                    </a:rPr>
                    <a:t>User 2</a:t>
                  </a:r>
                  <a:endParaRPr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4677" name="Google Shape;4677;p220"/>
                <p:cNvSpPr txBox="1"/>
                <p:nvPr/>
              </p:nvSpPr>
              <p:spPr>
                <a:xfrm rot="5400000">
                  <a:off x="1277228" y="2619469"/>
                  <a:ext cx="452100" cy="46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800">
                      <a:latin typeface="Google Sans"/>
                      <a:ea typeface="Google Sans"/>
                      <a:cs typeface="Google Sans"/>
                      <a:sym typeface="Google Sans"/>
                    </a:rPr>
                    <a:t>...</a:t>
                  </a:r>
                  <a:endParaRPr sz="1800"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4678" name="Google Shape;4678;p220"/>
                <p:cNvGrpSpPr/>
                <p:nvPr/>
              </p:nvGrpSpPr>
              <p:grpSpPr>
                <a:xfrm>
                  <a:off x="659340" y="2261646"/>
                  <a:ext cx="377988" cy="415972"/>
                  <a:chOff x="560775" y="1712150"/>
                  <a:chExt cx="731400" cy="804900"/>
                </a:xfrm>
              </p:grpSpPr>
              <p:sp>
                <p:nvSpPr>
                  <p:cNvPr id="4679" name="Google Shape;4679;p220"/>
                  <p:cNvSpPr/>
                  <p:nvPr/>
                </p:nvSpPr>
                <p:spPr>
                  <a:xfrm>
                    <a:off x="700425" y="1712150"/>
                    <a:ext cx="452100" cy="4521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0" name="Google Shape;4680;p220"/>
                  <p:cNvSpPr/>
                  <p:nvPr/>
                </p:nvSpPr>
                <p:spPr>
                  <a:xfrm>
                    <a:off x="560775" y="2127950"/>
                    <a:ext cx="731400" cy="389100"/>
                  </a:xfrm>
                  <a:prstGeom prst="round2SameRect">
                    <a:avLst>
                      <a:gd fmla="val 48439" name="adj1"/>
                      <a:gd fmla="val 0" name="adj2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681" name="Google Shape;4681;p220"/>
                <p:cNvSpPr txBox="1"/>
                <p:nvPr/>
              </p:nvSpPr>
              <p:spPr>
                <a:xfrm>
                  <a:off x="1111775" y="2903875"/>
                  <a:ext cx="867900" cy="469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>
                      <a:latin typeface="Google Sans"/>
                      <a:ea typeface="Google Sans"/>
                      <a:cs typeface="Google Sans"/>
                      <a:sym typeface="Google Sans"/>
                    </a:rPr>
                    <a:t>User 15</a:t>
                  </a:r>
                  <a:endParaRPr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4682" name="Google Shape;4682;p220"/>
                <p:cNvGrpSpPr/>
                <p:nvPr/>
              </p:nvGrpSpPr>
              <p:grpSpPr>
                <a:xfrm>
                  <a:off x="659340" y="2930483"/>
                  <a:ext cx="377988" cy="415972"/>
                  <a:chOff x="560775" y="1712150"/>
                  <a:chExt cx="731400" cy="804900"/>
                </a:xfrm>
              </p:grpSpPr>
              <p:sp>
                <p:nvSpPr>
                  <p:cNvPr id="4683" name="Google Shape;4683;p220"/>
                  <p:cNvSpPr/>
                  <p:nvPr/>
                </p:nvSpPr>
                <p:spPr>
                  <a:xfrm>
                    <a:off x="700425" y="1712150"/>
                    <a:ext cx="452100" cy="452100"/>
                  </a:xfrm>
                  <a:prstGeom prst="ellipse">
                    <a:avLst/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4" name="Google Shape;4684;p220"/>
                  <p:cNvSpPr/>
                  <p:nvPr/>
                </p:nvSpPr>
                <p:spPr>
                  <a:xfrm>
                    <a:off x="560775" y="2127950"/>
                    <a:ext cx="731400" cy="389100"/>
                  </a:xfrm>
                  <a:prstGeom prst="round2SameRect">
                    <a:avLst>
                      <a:gd fmla="val 48439" name="adj1"/>
                      <a:gd fmla="val 0" name="adj2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685" name="Google Shape;4685;p220"/>
            <p:cNvSpPr txBox="1"/>
            <p:nvPr/>
          </p:nvSpPr>
          <p:spPr>
            <a:xfrm>
              <a:off x="1673100" y="1158375"/>
              <a:ext cx="2113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Random B-size subset</a:t>
              </a:r>
              <a:endParaRPr b="1" i="1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686" name="Google Shape;4686;p220"/>
            <p:cNvCxnSpPr>
              <a:endCxn id="4656" idx="1"/>
            </p:cNvCxnSpPr>
            <p:nvPr/>
          </p:nvCxnSpPr>
          <p:spPr>
            <a:xfrm>
              <a:off x="3337525" y="2453325"/>
              <a:ext cx="5235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0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p22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DP-SGD: Privacy Analysis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92" name="Google Shape;4692;p221"/>
          <p:cNvSpPr/>
          <p:nvPr/>
        </p:nvSpPr>
        <p:spPr>
          <a:xfrm>
            <a:off x="341200" y="1298772"/>
            <a:ext cx="5373300" cy="2872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3" name="Google Shape;4693;p221"/>
          <p:cNvSpPr txBox="1"/>
          <p:nvPr/>
        </p:nvSpPr>
        <p:spPr>
          <a:xfrm>
            <a:off x="447250" y="1275935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Mini-batch SGD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94" name="Google Shape;4694;p221"/>
          <p:cNvSpPr/>
          <p:nvPr/>
        </p:nvSpPr>
        <p:spPr>
          <a:xfrm>
            <a:off x="884750" y="2231700"/>
            <a:ext cx="3624900" cy="1650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5" name="Google Shape;4695;p221"/>
          <p:cNvSpPr txBox="1"/>
          <p:nvPr/>
        </p:nvSpPr>
        <p:spPr>
          <a:xfrm>
            <a:off x="6231250" y="1122725"/>
            <a:ext cx="2471100" cy="1108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Gaussian mechanism: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𝓵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-sensitivity ≤ 2C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Noise std σ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⇒ (ε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, δ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)-DP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96" name="Google Shape;4696;p221"/>
          <p:cNvSpPr txBox="1"/>
          <p:nvPr/>
        </p:nvSpPr>
        <p:spPr>
          <a:xfrm>
            <a:off x="6172000" y="4289175"/>
            <a:ext cx="2589600" cy="415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Entire Algorithm: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(ε, δ)-DP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97" name="Google Shape;4697;p221"/>
          <p:cNvSpPr txBox="1"/>
          <p:nvPr/>
        </p:nvSpPr>
        <p:spPr>
          <a:xfrm>
            <a:off x="6291550" y="817825"/>
            <a:ext cx="15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Each iteration</a:t>
            </a:r>
            <a:endParaRPr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98" name="Google Shape;4698;p221"/>
          <p:cNvSpPr/>
          <p:nvPr/>
        </p:nvSpPr>
        <p:spPr>
          <a:xfrm>
            <a:off x="528750" y="1926125"/>
            <a:ext cx="1201200" cy="30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221"/>
          <p:cNvSpPr/>
          <p:nvPr/>
        </p:nvSpPr>
        <p:spPr>
          <a:xfrm rot="5400000">
            <a:off x="6561250" y="3068075"/>
            <a:ext cx="18111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0" name="Google Shape;4700;p221"/>
          <p:cNvSpPr txBox="1"/>
          <p:nvPr/>
        </p:nvSpPr>
        <p:spPr>
          <a:xfrm>
            <a:off x="7546600" y="2888525"/>
            <a:ext cx="1069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T-fold basic / advanced composition</a:t>
            </a:r>
            <a:endParaRPr sz="11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01" name="Google Shape;4701;p221"/>
          <p:cNvSpPr/>
          <p:nvPr/>
        </p:nvSpPr>
        <p:spPr>
          <a:xfrm>
            <a:off x="971675" y="2231825"/>
            <a:ext cx="3240900" cy="30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2" name="Google Shape;4702;p221"/>
          <p:cNvSpPr txBox="1"/>
          <p:nvPr/>
        </p:nvSpPr>
        <p:spPr>
          <a:xfrm>
            <a:off x="447250" y="1746047"/>
            <a:ext cx="5283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t = 1,...,T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S 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← random index set of size B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For i in S: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𝓵(f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= 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⋅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min(1, C / ||g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||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← w</a:t>
            </a:r>
            <a:r>
              <a:rPr baseline="-25000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- η</a:t>
            </a:r>
            <a:r>
              <a:rPr baseline="-25000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(N(0, σ</a:t>
            </a:r>
            <a:r>
              <a:rPr baseline="30000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⋅I) + Σ</a:t>
            </a:r>
            <a:r>
              <a:rPr baseline="-25000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i∈S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)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/ B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endParaRPr baseline="-25000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/>
        </p:nvSpPr>
        <p:spPr>
          <a:xfrm>
            <a:off x="341200" y="98125"/>
            <a:ext cx="859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Mitigation I: “k-Anonymity”</a:t>
            </a:r>
            <a:endParaRPr i="1" sz="16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2" name="Google Shape;432;p33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33" name="Google Shape;433;p33"/>
          <p:cNvCxnSpPr>
            <a:stCxn id="434" idx="3"/>
            <a:endCxn id="432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3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3"/>
          <p:cNvCxnSpPr>
            <a:stCxn id="432" idx="3"/>
            <a:endCxn id="437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38" name="Google Shape;438;p33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439" name="Google Shape;439;p33"/>
          <p:cNvSpPr txBox="1"/>
          <p:nvPr/>
        </p:nvSpPr>
        <p:spPr>
          <a:xfrm>
            <a:off x="2983250" y="1537063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 = Bob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6924221" y="2161100"/>
            <a:ext cx="76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50k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2" name="Google Shape;442;p33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3"/>
          <p:cNvSpPr txBox="1"/>
          <p:nvPr/>
        </p:nvSpPr>
        <p:spPr>
          <a:xfrm>
            <a:off x="4722425" y="2655352"/>
            <a:ext cx="769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k = 3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4" name="Google Shape;444;p33"/>
          <p:cNvSpPr txBox="1"/>
          <p:nvPr/>
        </p:nvSpPr>
        <p:spPr>
          <a:xfrm>
            <a:off x="604500" y="3728025"/>
            <a:ext cx="5649000" cy="847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k-Anonymity 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Algorithm rejects if query involves &lt; k individuals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6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p22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DP-SGD: Privacy Analysis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08" name="Google Shape;4708;p222"/>
          <p:cNvSpPr txBox="1"/>
          <p:nvPr/>
        </p:nvSpPr>
        <p:spPr>
          <a:xfrm>
            <a:off x="6231250" y="1122725"/>
            <a:ext cx="2471100" cy="1108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Gaussian mechanism: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𝓵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-sensitivity ≤ 2C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Noise std σ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⇒ (ε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, δ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)-DP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09" name="Google Shape;4709;p222"/>
          <p:cNvSpPr txBox="1"/>
          <p:nvPr/>
        </p:nvSpPr>
        <p:spPr>
          <a:xfrm>
            <a:off x="6172000" y="4289175"/>
            <a:ext cx="2589600" cy="415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Entire Algorithm: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(ε, δ)-DP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10" name="Google Shape;4710;p222"/>
          <p:cNvSpPr txBox="1"/>
          <p:nvPr/>
        </p:nvSpPr>
        <p:spPr>
          <a:xfrm>
            <a:off x="6291550" y="817825"/>
            <a:ext cx="15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Each iteration</a:t>
            </a:r>
            <a:endParaRPr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11" name="Google Shape;4711;p222"/>
          <p:cNvSpPr/>
          <p:nvPr/>
        </p:nvSpPr>
        <p:spPr>
          <a:xfrm rot="5400000">
            <a:off x="7093450" y="3600325"/>
            <a:ext cx="7467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2" name="Google Shape;4712;p222"/>
          <p:cNvSpPr txBox="1"/>
          <p:nvPr/>
        </p:nvSpPr>
        <p:spPr>
          <a:xfrm>
            <a:off x="7633600" y="3420775"/>
            <a:ext cx="1069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T-fold basic / advanced composition</a:t>
            </a:r>
            <a:endParaRPr sz="11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13" name="Google Shape;4713;p222"/>
          <p:cNvSpPr txBox="1"/>
          <p:nvPr/>
        </p:nvSpPr>
        <p:spPr>
          <a:xfrm>
            <a:off x="6231250" y="2911900"/>
            <a:ext cx="2471100" cy="415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Each iteration: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(ε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, δ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)-DP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14" name="Google Shape;4714;p222"/>
          <p:cNvSpPr/>
          <p:nvPr/>
        </p:nvSpPr>
        <p:spPr>
          <a:xfrm rot="5400000">
            <a:off x="7212850" y="2405225"/>
            <a:ext cx="507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5" name="Google Shape;4715;p222"/>
          <p:cNvSpPr txBox="1"/>
          <p:nvPr/>
        </p:nvSpPr>
        <p:spPr>
          <a:xfrm>
            <a:off x="7691800" y="2225675"/>
            <a:ext cx="1169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Amplification by subsampling with p = B / n </a:t>
            </a:r>
            <a:endParaRPr sz="11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16" name="Google Shape;4716;p222"/>
          <p:cNvSpPr/>
          <p:nvPr/>
        </p:nvSpPr>
        <p:spPr>
          <a:xfrm>
            <a:off x="341200" y="1298772"/>
            <a:ext cx="5373300" cy="2872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7" name="Google Shape;4717;p222"/>
          <p:cNvSpPr txBox="1"/>
          <p:nvPr/>
        </p:nvSpPr>
        <p:spPr>
          <a:xfrm>
            <a:off x="447250" y="1275935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Mini-batch SGD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18" name="Google Shape;4718;p222"/>
          <p:cNvSpPr/>
          <p:nvPr/>
        </p:nvSpPr>
        <p:spPr>
          <a:xfrm>
            <a:off x="884750" y="2231700"/>
            <a:ext cx="3624900" cy="1650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9" name="Google Shape;4719;p222"/>
          <p:cNvSpPr/>
          <p:nvPr/>
        </p:nvSpPr>
        <p:spPr>
          <a:xfrm>
            <a:off x="528750" y="1926125"/>
            <a:ext cx="1201200" cy="30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0" name="Google Shape;4720;p222"/>
          <p:cNvSpPr/>
          <p:nvPr/>
        </p:nvSpPr>
        <p:spPr>
          <a:xfrm>
            <a:off x="971675" y="2231825"/>
            <a:ext cx="3240900" cy="30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1" name="Google Shape;4721;p222"/>
          <p:cNvSpPr txBox="1"/>
          <p:nvPr/>
        </p:nvSpPr>
        <p:spPr>
          <a:xfrm>
            <a:off x="447250" y="1746047"/>
            <a:ext cx="5283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t = 1,...,T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S 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← random index set of size B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For i in S: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=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𝓵(f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= 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⋅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min(1, C / ||g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||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← w</a:t>
            </a:r>
            <a:r>
              <a:rPr baseline="-25000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- η</a:t>
            </a:r>
            <a:r>
              <a:rPr baseline="-25000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(N(0, σ</a:t>
            </a:r>
            <a:r>
              <a:rPr baseline="30000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⋅I) + Σ</a:t>
            </a:r>
            <a:r>
              <a:rPr baseline="-25000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i∈S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)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/ B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endParaRPr baseline="-25000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5" name="Shape 4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6" name="Google Shape;4726;p22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DP-SGD: Result for MNIST </a:t>
            </a:r>
            <a:r>
              <a:rPr baseline="30000" i="1" lang="en" sz="29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aseline="30000"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727" name="Google Shape;4727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788" y="913225"/>
            <a:ext cx="4708425" cy="34171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8" name="Google Shape;4728;p223"/>
          <p:cNvSpPr txBox="1"/>
          <p:nvPr/>
        </p:nvSpPr>
        <p:spPr>
          <a:xfrm>
            <a:off x="148200" y="4429825"/>
            <a:ext cx="88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 Abadi, Chu, Goodfellow, McMahan, Mironov, Talwar &amp; Zhang: </a:t>
            </a:r>
            <a:r>
              <a:rPr i="1"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 with Differential Privacy</a:t>
            </a:r>
            <a:r>
              <a:rPr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. CCS’16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29" name="Google Shape;4729;p223"/>
          <p:cNvSpPr txBox="1"/>
          <p:nvPr/>
        </p:nvSpPr>
        <p:spPr>
          <a:xfrm>
            <a:off x="6096850" y="2248500"/>
            <a:ext cx="248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ε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= 0.5: 	90% accuracy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ε = 8: 	97% accuracy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3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Google Shape;4734;p224"/>
          <p:cNvSpPr txBox="1"/>
          <p:nvPr/>
        </p:nvSpPr>
        <p:spPr>
          <a:xfrm>
            <a:off x="5625400" y="2493884"/>
            <a:ext cx="11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Random initialization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5" name="Google Shape;4735;p22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DP-SGD: Improving via Public Dataset</a:t>
            </a:r>
            <a:endParaRPr baseline="30000"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736" name="Google Shape;4736;p224"/>
          <p:cNvGrpSpPr/>
          <p:nvPr/>
        </p:nvGrpSpPr>
        <p:grpSpPr>
          <a:xfrm>
            <a:off x="1183400" y="3221775"/>
            <a:ext cx="6762992" cy="1538400"/>
            <a:chOff x="1183400" y="3221775"/>
            <a:chExt cx="6762992" cy="1538400"/>
          </a:xfrm>
        </p:grpSpPr>
        <p:sp>
          <p:nvSpPr>
            <p:cNvPr id="4737" name="Google Shape;4737;p224"/>
            <p:cNvSpPr/>
            <p:nvPr/>
          </p:nvSpPr>
          <p:spPr>
            <a:xfrm>
              <a:off x="1183400" y="3221775"/>
              <a:ext cx="1960800" cy="153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Sensitive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738" name="Google Shape;4738;p224"/>
            <p:cNvGrpSpPr/>
            <p:nvPr/>
          </p:nvGrpSpPr>
          <p:grpSpPr>
            <a:xfrm>
              <a:off x="1581841" y="3645325"/>
              <a:ext cx="1199503" cy="990225"/>
              <a:chOff x="1638799" y="2045125"/>
              <a:chExt cx="1199503" cy="990225"/>
            </a:xfrm>
          </p:grpSpPr>
          <p:sp>
            <p:nvSpPr>
              <p:cNvPr id="4739" name="Google Shape;4739;p224"/>
              <p:cNvSpPr txBox="1"/>
              <p:nvPr/>
            </p:nvSpPr>
            <p:spPr>
              <a:xfrm>
                <a:off x="2002201" y="2045125"/>
                <a:ext cx="836100" cy="37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(x</a:t>
                </a:r>
                <a:r>
                  <a:rPr baseline="-25000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1</a:t>
                </a:r>
                <a:r>
                  <a:rPr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, y</a:t>
                </a:r>
                <a:r>
                  <a:rPr baseline="-25000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1</a:t>
                </a:r>
                <a:r>
                  <a:rPr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)</a:t>
                </a:r>
                <a:endParaRPr sz="16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4740" name="Google Shape;4740;p224"/>
              <p:cNvSpPr txBox="1"/>
              <p:nvPr/>
            </p:nvSpPr>
            <p:spPr>
              <a:xfrm rot="5400000">
                <a:off x="2135177" y="2430088"/>
                <a:ext cx="363000" cy="37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...</a:t>
                </a:r>
                <a:endParaRPr sz="1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4741" name="Google Shape;4741;p224"/>
              <p:cNvGrpSpPr/>
              <p:nvPr/>
            </p:nvGrpSpPr>
            <p:grpSpPr>
              <a:xfrm>
                <a:off x="1638799" y="2066528"/>
                <a:ext cx="303604" cy="334114"/>
                <a:chOff x="560775" y="1712150"/>
                <a:chExt cx="731400" cy="804900"/>
              </a:xfrm>
            </p:grpSpPr>
            <p:sp>
              <p:nvSpPr>
                <p:cNvPr id="4742" name="Google Shape;4742;p224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3" name="Google Shape;4743;p224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744" name="Google Shape;4744;p224"/>
              <p:cNvSpPr txBox="1"/>
              <p:nvPr/>
            </p:nvSpPr>
            <p:spPr>
              <a:xfrm>
                <a:off x="2002202" y="2658550"/>
                <a:ext cx="836100" cy="37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(x</a:t>
                </a:r>
                <a:r>
                  <a:rPr baseline="-25000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n</a:t>
                </a:r>
                <a:r>
                  <a:rPr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, y</a:t>
                </a:r>
                <a:r>
                  <a:rPr baseline="-25000"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n</a:t>
                </a:r>
                <a:r>
                  <a:rPr lang="en" sz="1600">
                    <a:latin typeface="Cambria Math"/>
                    <a:ea typeface="Cambria Math"/>
                    <a:cs typeface="Cambria Math"/>
                    <a:sym typeface="Cambria Math"/>
                  </a:rPr>
                  <a:t>)</a:t>
                </a:r>
                <a:endParaRPr sz="16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grpSp>
            <p:nvGrpSpPr>
              <p:cNvPr id="4745" name="Google Shape;4745;p224"/>
              <p:cNvGrpSpPr/>
              <p:nvPr/>
            </p:nvGrpSpPr>
            <p:grpSpPr>
              <a:xfrm>
                <a:off x="1638799" y="2679938"/>
                <a:ext cx="303604" cy="334114"/>
                <a:chOff x="560775" y="1712150"/>
                <a:chExt cx="731400" cy="804900"/>
              </a:xfrm>
            </p:grpSpPr>
            <p:sp>
              <p:nvSpPr>
                <p:cNvPr id="4746" name="Google Shape;4746;p224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7" name="Google Shape;4747;p224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748" name="Google Shape;4748;p224"/>
            <p:cNvSpPr txBox="1"/>
            <p:nvPr/>
          </p:nvSpPr>
          <p:spPr>
            <a:xfrm>
              <a:off x="3913775" y="3761775"/>
              <a:ext cx="13086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DP-SGD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749" name="Google Shape;4749;p224"/>
            <p:cNvCxnSpPr>
              <a:endCxn id="4748" idx="1"/>
            </p:cNvCxnSpPr>
            <p:nvPr/>
          </p:nvCxnSpPr>
          <p:spPr>
            <a:xfrm>
              <a:off x="3143975" y="3990975"/>
              <a:ext cx="769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50" name="Google Shape;4750;p224"/>
            <p:cNvCxnSpPr>
              <a:stCxn id="4748" idx="3"/>
              <a:endCxn id="4751" idx="1"/>
            </p:cNvCxnSpPr>
            <p:nvPr/>
          </p:nvCxnSpPr>
          <p:spPr>
            <a:xfrm>
              <a:off x="5222375" y="3990975"/>
              <a:ext cx="882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752" name="Google Shape;4752;p224"/>
            <p:cNvGrpSpPr/>
            <p:nvPr/>
          </p:nvGrpSpPr>
          <p:grpSpPr>
            <a:xfrm>
              <a:off x="6168854" y="3413674"/>
              <a:ext cx="1777538" cy="1154608"/>
              <a:chOff x="6168854" y="2870324"/>
              <a:chExt cx="1777538" cy="1154608"/>
            </a:xfrm>
          </p:grpSpPr>
          <p:sp>
            <p:nvSpPr>
              <p:cNvPr id="4753" name="Google Shape;4753;p224"/>
              <p:cNvSpPr/>
              <p:nvPr/>
            </p:nvSpPr>
            <p:spPr>
              <a:xfrm>
                <a:off x="6168854" y="3141978"/>
                <a:ext cx="159300" cy="1593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aseline="-25000" sz="900"/>
              </a:p>
            </p:txBody>
          </p:sp>
          <p:sp>
            <p:nvSpPr>
              <p:cNvPr id="4754" name="Google Shape;4754;p224"/>
              <p:cNvSpPr/>
              <p:nvPr/>
            </p:nvSpPr>
            <p:spPr>
              <a:xfrm>
                <a:off x="6168854" y="3441923"/>
                <a:ext cx="159300" cy="1593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224"/>
              <p:cNvSpPr/>
              <p:nvPr/>
            </p:nvSpPr>
            <p:spPr>
              <a:xfrm>
                <a:off x="6168854" y="3741882"/>
                <a:ext cx="159300" cy="1593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224"/>
              <p:cNvSpPr/>
              <p:nvPr/>
            </p:nvSpPr>
            <p:spPr>
              <a:xfrm>
                <a:off x="6988522" y="2964994"/>
                <a:ext cx="159300" cy="159300"/>
              </a:xfrm>
              <a:prstGeom prst="ellipse">
                <a:avLst/>
              </a:prstGeom>
              <a:solidFill>
                <a:srgbClr val="D9EAD3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224"/>
              <p:cNvSpPr/>
              <p:nvPr/>
            </p:nvSpPr>
            <p:spPr>
              <a:xfrm>
                <a:off x="6988522" y="3265728"/>
                <a:ext cx="159300" cy="159300"/>
              </a:xfrm>
              <a:prstGeom prst="ellipse">
                <a:avLst/>
              </a:prstGeom>
              <a:solidFill>
                <a:srgbClr val="D9EAD3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224"/>
              <p:cNvSpPr/>
              <p:nvPr/>
            </p:nvSpPr>
            <p:spPr>
              <a:xfrm>
                <a:off x="6988522" y="3565673"/>
                <a:ext cx="159300" cy="159300"/>
              </a:xfrm>
              <a:prstGeom prst="ellipse">
                <a:avLst/>
              </a:prstGeom>
              <a:solidFill>
                <a:srgbClr val="D9EAD3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224"/>
              <p:cNvSpPr/>
              <p:nvPr/>
            </p:nvSpPr>
            <p:spPr>
              <a:xfrm>
                <a:off x="6988522" y="3865632"/>
                <a:ext cx="159300" cy="159300"/>
              </a:xfrm>
              <a:prstGeom prst="ellipse">
                <a:avLst/>
              </a:prstGeom>
              <a:solidFill>
                <a:srgbClr val="D9EAD3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224"/>
              <p:cNvSpPr/>
              <p:nvPr/>
            </p:nvSpPr>
            <p:spPr>
              <a:xfrm>
                <a:off x="7787092" y="3423722"/>
                <a:ext cx="159300" cy="159300"/>
              </a:xfrm>
              <a:prstGeom prst="ellipse">
                <a:avLst/>
              </a:prstGeom>
              <a:solidFill>
                <a:srgbClr val="F6AEA9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761" name="Google Shape;4761;p224"/>
              <p:cNvCxnSpPr>
                <a:stCxn id="4753" idx="6"/>
                <a:endCxn id="4757" idx="2"/>
              </p:cNvCxnSpPr>
              <p:nvPr/>
            </p:nvCxnSpPr>
            <p:spPr>
              <a:xfrm>
                <a:off x="6328154" y="3221628"/>
                <a:ext cx="660300" cy="123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2" name="Google Shape;4762;p224"/>
              <p:cNvCxnSpPr>
                <a:stCxn id="4753" idx="6"/>
                <a:endCxn id="4759" idx="2"/>
              </p:cNvCxnSpPr>
              <p:nvPr/>
            </p:nvCxnSpPr>
            <p:spPr>
              <a:xfrm>
                <a:off x="6328154" y="3221628"/>
                <a:ext cx="660300" cy="72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3" name="Google Shape;4763;p224"/>
              <p:cNvCxnSpPr>
                <a:stCxn id="4754" idx="6"/>
                <a:endCxn id="4758" idx="2"/>
              </p:cNvCxnSpPr>
              <p:nvPr/>
            </p:nvCxnSpPr>
            <p:spPr>
              <a:xfrm>
                <a:off x="6328154" y="3521573"/>
                <a:ext cx="660300" cy="123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4" name="Google Shape;4764;p224"/>
              <p:cNvCxnSpPr>
                <a:stCxn id="4754" idx="6"/>
                <a:endCxn id="4759" idx="2"/>
              </p:cNvCxnSpPr>
              <p:nvPr/>
            </p:nvCxnSpPr>
            <p:spPr>
              <a:xfrm>
                <a:off x="6328154" y="3521573"/>
                <a:ext cx="660300" cy="42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5" name="Google Shape;4765;p224"/>
              <p:cNvCxnSpPr>
                <a:stCxn id="4755" idx="6"/>
                <a:endCxn id="4757" idx="2"/>
              </p:cNvCxnSpPr>
              <p:nvPr/>
            </p:nvCxnSpPr>
            <p:spPr>
              <a:xfrm flipH="1" rot="10800000">
                <a:off x="6328154" y="3345432"/>
                <a:ext cx="660300" cy="476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6" name="Google Shape;4766;p224"/>
              <p:cNvCxnSpPr>
                <a:stCxn id="4755" idx="6"/>
                <a:endCxn id="4758" idx="2"/>
              </p:cNvCxnSpPr>
              <p:nvPr/>
            </p:nvCxnSpPr>
            <p:spPr>
              <a:xfrm flipH="1" rot="10800000">
                <a:off x="6328154" y="3645432"/>
                <a:ext cx="660300" cy="176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7" name="Google Shape;4767;p224"/>
              <p:cNvCxnSpPr>
                <a:stCxn id="4756" idx="6"/>
                <a:endCxn id="4760" idx="2"/>
              </p:cNvCxnSpPr>
              <p:nvPr/>
            </p:nvCxnSpPr>
            <p:spPr>
              <a:xfrm>
                <a:off x="7147822" y="3044644"/>
                <a:ext cx="639300" cy="458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8" name="Google Shape;4768;p224"/>
              <p:cNvCxnSpPr>
                <a:stCxn id="4757" idx="6"/>
                <a:endCxn id="4760" idx="2"/>
              </p:cNvCxnSpPr>
              <p:nvPr/>
            </p:nvCxnSpPr>
            <p:spPr>
              <a:xfrm>
                <a:off x="7147822" y="3345378"/>
                <a:ext cx="639300" cy="158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9" name="Google Shape;4769;p224"/>
              <p:cNvCxnSpPr>
                <a:stCxn id="4758" idx="6"/>
                <a:endCxn id="4760" idx="2"/>
              </p:cNvCxnSpPr>
              <p:nvPr/>
            </p:nvCxnSpPr>
            <p:spPr>
              <a:xfrm flipH="1" rot="10800000">
                <a:off x="7147822" y="3503423"/>
                <a:ext cx="639300" cy="141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70" name="Google Shape;4770;p224"/>
              <p:cNvCxnSpPr>
                <a:stCxn id="4759" idx="6"/>
                <a:endCxn id="4760" idx="2"/>
              </p:cNvCxnSpPr>
              <p:nvPr/>
            </p:nvCxnSpPr>
            <p:spPr>
              <a:xfrm flipH="1" rot="10800000">
                <a:off x="7147822" y="3503382"/>
                <a:ext cx="639300" cy="441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71" name="Google Shape;4771;p224"/>
              <p:cNvCxnSpPr>
                <a:stCxn id="4753" idx="6"/>
                <a:endCxn id="4756" idx="2"/>
              </p:cNvCxnSpPr>
              <p:nvPr/>
            </p:nvCxnSpPr>
            <p:spPr>
              <a:xfrm flipH="1" rot="10800000">
                <a:off x="6328154" y="3044628"/>
                <a:ext cx="660300" cy="17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72" name="Google Shape;4772;p224"/>
              <p:cNvCxnSpPr>
                <a:stCxn id="4755" idx="6"/>
                <a:endCxn id="4756" idx="2"/>
              </p:cNvCxnSpPr>
              <p:nvPr/>
            </p:nvCxnSpPr>
            <p:spPr>
              <a:xfrm flipH="1" rot="10800000">
                <a:off x="6328154" y="3044532"/>
                <a:ext cx="660300" cy="77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773" name="Google Shape;4773;p224"/>
              <p:cNvSpPr txBox="1"/>
              <p:nvPr/>
            </p:nvSpPr>
            <p:spPr>
              <a:xfrm>
                <a:off x="6429711" y="2870324"/>
                <a:ext cx="39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-25000"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1</a:t>
                </a:r>
                <a:endParaRPr baseline="-25000" sz="8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4774" name="Google Shape;4774;p224"/>
              <p:cNvSpPr txBox="1"/>
              <p:nvPr/>
            </p:nvSpPr>
            <p:spPr>
              <a:xfrm>
                <a:off x="6489191" y="3026533"/>
                <a:ext cx="39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-25000"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2</a:t>
                </a:r>
                <a:endParaRPr baseline="-25000" sz="8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4775" name="Google Shape;4775;p224"/>
              <p:cNvSpPr txBox="1"/>
              <p:nvPr/>
            </p:nvSpPr>
            <p:spPr>
              <a:xfrm>
                <a:off x="6393299" y="3176509"/>
                <a:ext cx="39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...</a:t>
                </a:r>
                <a:endParaRPr baseline="-25000" sz="800"/>
              </a:p>
            </p:txBody>
          </p:sp>
          <p:sp>
            <p:nvSpPr>
              <p:cNvPr id="4776" name="Google Shape;4776;p224"/>
              <p:cNvSpPr txBox="1"/>
              <p:nvPr/>
            </p:nvSpPr>
            <p:spPr>
              <a:xfrm>
                <a:off x="7303409" y="2984579"/>
                <a:ext cx="39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-25000"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9</a:t>
                </a:r>
                <a:endParaRPr baseline="-25000" sz="8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4777" name="Google Shape;4777;p224"/>
              <p:cNvSpPr txBox="1"/>
              <p:nvPr/>
            </p:nvSpPr>
            <p:spPr>
              <a:xfrm>
                <a:off x="7171713" y="3105692"/>
                <a:ext cx="39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-25000"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10</a:t>
                </a:r>
                <a:endParaRPr baseline="-25000" sz="8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4778" name="Google Shape;4778;p224"/>
              <p:cNvSpPr txBox="1"/>
              <p:nvPr/>
            </p:nvSpPr>
            <p:spPr>
              <a:xfrm>
                <a:off x="7169076" y="3301487"/>
                <a:ext cx="39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-25000"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11</a:t>
                </a:r>
                <a:endParaRPr baseline="-25000" sz="8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4779" name="Google Shape;4779;p224"/>
              <p:cNvSpPr txBox="1"/>
              <p:nvPr/>
            </p:nvSpPr>
            <p:spPr>
              <a:xfrm>
                <a:off x="7418755" y="3584483"/>
                <a:ext cx="395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-25000" lang="en" sz="100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12</a:t>
                </a:r>
                <a:endParaRPr baseline="-25000" sz="800"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</p:grpSp>
      </p:grpSp>
      <p:grpSp>
        <p:nvGrpSpPr>
          <p:cNvPr id="4780" name="Google Shape;4780;p224"/>
          <p:cNvGrpSpPr/>
          <p:nvPr/>
        </p:nvGrpSpPr>
        <p:grpSpPr>
          <a:xfrm>
            <a:off x="3683229" y="2287165"/>
            <a:ext cx="1777538" cy="1059938"/>
            <a:chOff x="3683229" y="2287165"/>
            <a:chExt cx="1777538" cy="1059938"/>
          </a:xfrm>
        </p:grpSpPr>
        <p:sp>
          <p:nvSpPr>
            <p:cNvPr id="4781" name="Google Shape;4781;p224"/>
            <p:cNvSpPr/>
            <p:nvPr/>
          </p:nvSpPr>
          <p:spPr>
            <a:xfrm>
              <a:off x="3683229" y="2464149"/>
              <a:ext cx="159300" cy="1593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900"/>
            </a:p>
          </p:txBody>
        </p:sp>
        <p:sp>
          <p:nvSpPr>
            <p:cNvPr id="4782" name="Google Shape;4782;p224"/>
            <p:cNvSpPr/>
            <p:nvPr/>
          </p:nvSpPr>
          <p:spPr>
            <a:xfrm>
              <a:off x="3683229" y="2764094"/>
              <a:ext cx="159300" cy="1593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24"/>
            <p:cNvSpPr/>
            <p:nvPr/>
          </p:nvSpPr>
          <p:spPr>
            <a:xfrm>
              <a:off x="3683229" y="3064053"/>
              <a:ext cx="159300" cy="1593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24"/>
            <p:cNvSpPr/>
            <p:nvPr/>
          </p:nvSpPr>
          <p:spPr>
            <a:xfrm>
              <a:off x="4502897" y="2287165"/>
              <a:ext cx="159300" cy="1593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24"/>
            <p:cNvSpPr/>
            <p:nvPr/>
          </p:nvSpPr>
          <p:spPr>
            <a:xfrm>
              <a:off x="4502897" y="2587899"/>
              <a:ext cx="159300" cy="1593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24"/>
            <p:cNvSpPr/>
            <p:nvPr/>
          </p:nvSpPr>
          <p:spPr>
            <a:xfrm>
              <a:off x="4502897" y="2887845"/>
              <a:ext cx="159300" cy="1593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24"/>
            <p:cNvSpPr/>
            <p:nvPr/>
          </p:nvSpPr>
          <p:spPr>
            <a:xfrm>
              <a:off x="4502897" y="3187803"/>
              <a:ext cx="159300" cy="1593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24"/>
            <p:cNvSpPr/>
            <p:nvPr/>
          </p:nvSpPr>
          <p:spPr>
            <a:xfrm>
              <a:off x="5301467" y="2745893"/>
              <a:ext cx="159300" cy="159300"/>
            </a:xfrm>
            <a:prstGeom prst="ellipse">
              <a:avLst/>
            </a:prstGeom>
            <a:solidFill>
              <a:srgbClr val="F6AEA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89" name="Google Shape;4789;p224"/>
            <p:cNvCxnSpPr>
              <a:stCxn id="4781" idx="6"/>
              <a:endCxn id="4785" idx="2"/>
            </p:cNvCxnSpPr>
            <p:nvPr/>
          </p:nvCxnSpPr>
          <p:spPr>
            <a:xfrm>
              <a:off x="3842529" y="2543799"/>
              <a:ext cx="660300" cy="123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0" name="Google Shape;4790;p224"/>
            <p:cNvCxnSpPr>
              <a:stCxn id="4781" idx="6"/>
              <a:endCxn id="4787" idx="2"/>
            </p:cNvCxnSpPr>
            <p:nvPr/>
          </p:nvCxnSpPr>
          <p:spPr>
            <a:xfrm>
              <a:off x="3842529" y="2543799"/>
              <a:ext cx="660300" cy="723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1" name="Google Shape;4791;p224"/>
            <p:cNvCxnSpPr>
              <a:stCxn id="4782" idx="6"/>
              <a:endCxn id="4786" idx="2"/>
            </p:cNvCxnSpPr>
            <p:nvPr/>
          </p:nvCxnSpPr>
          <p:spPr>
            <a:xfrm>
              <a:off x="3842529" y="2843744"/>
              <a:ext cx="660300" cy="123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2" name="Google Shape;4792;p224"/>
            <p:cNvCxnSpPr>
              <a:stCxn id="4782" idx="6"/>
              <a:endCxn id="4787" idx="2"/>
            </p:cNvCxnSpPr>
            <p:nvPr/>
          </p:nvCxnSpPr>
          <p:spPr>
            <a:xfrm>
              <a:off x="3842529" y="2843744"/>
              <a:ext cx="660300" cy="423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3" name="Google Shape;4793;p224"/>
            <p:cNvCxnSpPr>
              <a:stCxn id="4783" idx="6"/>
              <a:endCxn id="4785" idx="2"/>
            </p:cNvCxnSpPr>
            <p:nvPr/>
          </p:nvCxnSpPr>
          <p:spPr>
            <a:xfrm flipH="1" rot="10800000">
              <a:off x="3842529" y="2667603"/>
              <a:ext cx="660300" cy="47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4" name="Google Shape;4794;p224"/>
            <p:cNvCxnSpPr>
              <a:stCxn id="4783" idx="6"/>
              <a:endCxn id="4786" idx="2"/>
            </p:cNvCxnSpPr>
            <p:nvPr/>
          </p:nvCxnSpPr>
          <p:spPr>
            <a:xfrm flipH="1" rot="10800000">
              <a:off x="3842529" y="2967603"/>
              <a:ext cx="660300" cy="17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5" name="Google Shape;4795;p224"/>
            <p:cNvCxnSpPr>
              <a:stCxn id="4784" idx="6"/>
              <a:endCxn id="4788" idx="2"/>
            </p:cNvCxnSpPr>
            <p:nvPr/>
          </p:nvCxnSpPr>
          <p:spPr>
            <a:xfrm>
              <a:off x="4662197" y="2366815"/>
              <a:ext cx="639300" cy="45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6" name="Google Shape;4796;p224"/>
            <p:cNvCxnSpPr>
              <a:stCxn id="4785" idx="6"/>
              <a:endCxn id="4788" idx="2"/>
            </p:cNvCxnSpPr>
            <p:nvPr/>
          </p:nvCxnSpPr>
          <p:spPr>
            <a:xfrm>
              <a:off x="4662197" y="2667549"/>
              <a:ext cx="639300" cy="158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7" name="Google Shape;4797;p224"/>
            <p:cNvCxnSpPr>
              <a:stCxn id="4786" idx="6"/>
              <a:endCxn id="4788" idx="2"/>
            </p:cNvCxnSpPr>
            <p:nvPr/>
          </p:nvCxnSpPr>
          <p:spPr>
            <a:xfrm flipH="1" rot="10800000">
              <a:off x="4662197" y="2825595"/>
              <a:ext cx="639300" cy="14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8" name="Google Shape;4798;p224"/>
            <p:cNvCxnSpPr>
              <a:stCxn id="4787" idx="6"/>
              <a:endCxn id="4788" idx="2"/>
            </p:cNvCxnSpPr>
            <p:nvPr/>
          </p:nvCxnSpPr>
          <p:spPr>
            <a:xfrm flipH="1" rot="10800000">
              <a:off x="4662197" y="2825553"/>
              <a:ext cx="639300" cy="44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99" name="Google Shape;4799;p224"/>
            <p:cNvCxnSpPr>
              <a:stCxn id="4781" idx="6"/>
              <a:endCxn id="4784" idx="2"/>
            </p:cNvCxnSpPr>
            <p:nvPr/>
          </p:nvCxnSpPr>
          <p:spPr>
            <a:xfrm flipH="1" rot="10800000">
              <a:off x="3842529" y="2366799"/>
              <a:ext cx="660300" cy="177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00" name="Google Shape;4800;p224"/>
            <p:cNvCxnSpPr>
              <a:stCxn id="4783" idx="6"/>
              <a:endCxn id="4784" idx="2"/>
            </p:cNvCxnSpPr>
            <p:nvPr/>
          </p:nvCxnSpPr>
          <p:spPr>
            <a:xfrm flipH="1" rot="10800000">
              <a:off x="3842529" y="2366703"/>
              <a:ext cx="660300" cy="777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801" name="Google Shape;4801;p224"/>
          <p:cNvCxnSpPr/>
          <p:nvPr/>
        </p:nvCxnSpPr>
        <p:spPr>
          <a:xfrm>
            <a:off x="4572650" y="3425150"/>
            <a:ext cx="0" cy="336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2" name="Google Shape;4802;p224"/>
          <p:cNvSpPr/>
          <p:nvPr/>
        </p:nvSpPr>
        <p:spPr>
          <a:xfrm>
            <a:off x="1126442" y="1257496"/>
            <a:ext cx="19608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Public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Dataset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03" name="Google Shape;4803;p224"/>
          <p:cNvGrpSpPr/>
          <p:nvPr/>
        </p:nvGrpSpPr>
        <p:grpSpPr>
          <a:xfrm>
            <a:off x="3087242" y="1177996"/>
            <a:ext cx="2190050" cy="617400"/>
            <a:chOff x="3087242" y="1177996"/>
            <a:chExt cx="2190050" cy="617400"/>
          </a:xfrm>
        </p:grpSpPr>
        <p:sp>
          <p:nvSpPr>
            <p:cNvPr id="4804" name="Google Shape;4804;p224"/>
            <p:cNvSpPr txBox="1"/>
            <p:nvPr/>
          </p:nvSpPr>
          <p:spPr>
            <a:xfrm>
              <a:off x="3889792" y="1177996"/>
              <a:ext cx="1387500" cy="617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Non-private training</a:t>
              </a:r>
              <a:endParaRPr b="1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805" name="Google Shape;4805;p224"/>
            <p:cNvCxnSpPr>
              <a:stCxn id="4802" idx="3"/>
              <a:endCxn id="4804" idx="1"/>
            </p:cNvCxnSpPr>
            <p:nvPr/>
          </p:nvCxnSpPr>
          <p:spPr>
            <a:xfrm>
              <a:off x="3087242" y="1486696"/>
              <a:ext cx="8025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06" name="Google Shape;4806;p224"/>
          <p:cNvGrpSpPr/>
          <p:nvPr/>
        </p:nvGrpSpPr>
        <p:grpSpPr>
          <a:xfrm>
            <a:off x="4583542" y="1795396"/>
            <a:ext cx="2287808" cy="1344988"/>
            <a:chOff x="4583542" y="1795396"/>
            <a:chExt cx="2287808" cy="1344988"/>
          </a:xfrm>
        </p:grpSpPr>
        <p:sp>
          <p:nvSpPr>
            <p:cNvPr id="4807" name="Google Shape;4807;p224"/>
            <p:cNvSpPr txBox="1"/>
            <p:nvPr/>
          </p:nvSpPr>
          <p:spPr>
            <a:xfrm>
              <a:off x="5671950" y="2493884"/>
              <a:ext cx="1199400" cy="646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Shared Embedding</a:t>
              </a:r>
              <a:endParaRPr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808" name="Google Shape;4808;p224"/>
            <p:cNvCxnSpPr>
              <a:stCxn id="4804" idx="2"/>
            </p:cNvCxnSpPr>
            <p:nvPr/>
          </p:nvCxnSpPr>
          <p:spPr>
            <a:xfrm>
              <a:off x="4583542" y="1795396"/>
              <a:ext cx="0" cy="36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809" name="Google Shape;4809;p224"/>
          <p:cNvSpPr txBox="1"/>
          <p:nvPr/>
        </p:nvSpPr>
        <p:spPr>
          <a:xfrm>
            <a:off x="1097950" y="1715900"/>
            <a:ext cx="20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E.g. public text dataset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10" name="Google Shape;4810;p224"/>
          <p:cNvSpPr txBox="1"/>
          <p:nvPr/>
        </p:nvSpPr>
        <p:spPr>
          <a:xfrm>
            <a:off x="1172700" y="2887875"/>
            <a:ext cx="20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E.g. user-generated text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11" name="Google Shape;4811;p224"/>
          <p:cNvGrpSpPr/>
          <p:nvPr/>
        </p:nvGrpSpPr>
        <p:grpSpPr>
          <a:xfrm>
            <a:off x="1122200" y="874750"/>
            <a:ext cx="2174400" cy="1943400"/>
            <a:chOff x="969800" y="798550"/>
            <a:chExt cx="2174400" cy="1943400"/>
          </a:xfrm>
        </p:grpSpPr>
        <p:sp>
          <p:nvSpPr>
            <p:cNvPr id="4812" name="Google Shape;4812;p224"/>
            <p:cNvSpPr/>
            <p:nvPr/>
          </p:nvSpPr>
          <p:spPr>
            <a:xfrm>
              <a:off x="969800" y="798550"/>
              <a:ext cx="2174400" cy="194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Google Sans"/>
                  <a:ea typeface="Google Sans"/>
                  <a:cs typeface="Google Sans"/>
                  <a:sym typeface="Google Sans"/>
                </a:rPr>
                <a:t>ImageNet Dataset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813" name="Google Shape;4813;p2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2700" y="1191125"/>
              <a:ext cx="1308600" cy="130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4" name="Google Shape;4814;p224"/>
          <p:cNvGrpSpPr/>
          <p:nvPr/>
        </p:nvGrpSpPr>
        <p:grpSpPr>
          <a:xfrm>
            <a:off x="1183400" y="2932075"/>
            <a:ext cx="2174400" cy="1943400"/>
            <a:chOff x="1076600" y="2887875"/>
            <a:chExt cx="2174400" cy="1943400"/>
          </a:xfrm>
        </p:grpSpPr>
        <p:sp>
          <p:nvSpPr>
            <p:cNvPr id="4815" name="Google Shape;4815;p224"/>
            <p:cNvSpPr/>
            <p:nvPr/>
          </p:nvSpPr>
          <p:spPr>
            <a:xfrm>
              <a:off x="1076600" y="2887875"/>
              <a:ext cx="2174400" cy="1943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Google Sans"/>
                  <a:ea typeface="Google Sans"/>
                  <a:cs typeface="Google Sans"/>
                  <a:sym typeface="Google Sans"/>
                </a:rPr>
                <a:t>CIFAR-10 Dataset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816" name="Google Shape;4816;p2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9446" y="3262362"/>
              <a:ext cx="1468700" cy="1457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0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22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DP-SGD: Result for CIFAR-10 </a:t>
            </a:r>
            <a:r>
              <a:rPr baseline="30000" i="1" lang="en" sz="29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aseline="30000"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22" name="Google Shape;4822;p225"/>
          <p:cNvSpPr txBox="1"/>
          <p:nvPr/>
        </p:nvSpPr>
        <p:spPr>
          <a:xfrm>
            <a:off x="148200" y="4429825"/>
            <a:ext cx="88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 Tang, Panda, Sehwag, Mittal: </a:t>
            </a:r>
            <a:r>
              <a:rPr i="1"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Differentially Private Image Classification by Learning Priors from Random Processes</a:t>
            </a:r>
            <a:r>
              <a:rPr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. 2023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23" name="Google Shape;4823;p225"/>
          <p:cNvSpPr txBox="1"/>
          <p:nvPr/>
        </p:nvSpPr>
        <p:spPr>
          <a:xfrm>
            <a:off x="6096850" y="2248500"/>
            <a:ext cx="248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ε = 1: 		73% accuracy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ε = 8: 	85% accuracy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24" name="Google Shape;4824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600" y="910312"/>
            <a:ext cx="3695599" cy="33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8" name="Shape 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Google Shape;4829;p226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Other ML Algorithms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3" name="Shape 4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4" name="Google Shape;4834;p22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Output Perturbation</a:t>
            </a:r>
            <a:endParaRPr baseline="30000"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35" name="Google Shape;4835;p227"/>
          <p:cNvGrpSpPr/>
          <p:nvPr/>
        </p:nvGrpSpPr>
        <p:grpSpPr>
          <a:xfrm>
            <a:off x="300275" y="2724450"/>
            <a:ext cx="3315300" cy="1310707"/>
            <a:chOff x="187225" y="1594716"/>
            <a:chExt cx="3315300" cy="576338"/>
          </a:xfrm>
        </p:grpSpPr>
        <p:sp>
          <p:nvSpPr>
            <p:cNvPr id="4836" name="Google Shape;4836;p227"/>
            <p:cNvSpPr txBox="1"/>
            <p:nvPr/>
          </p:nvSpPr>
          <p:spPr>
            <a:xfrm>
              <a:off x="560425" y="1594716"/>
              <a:ext cx="2568900" cy="3072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Assumption I</a:t>
              </a:r>
              <a:r>
                <a:rPr lang="en" sz="2000">
                  <a:latin typeface="Google Sans"/>
                  <a:ea typeface="Google Sans"/>
                  <a:cs typeface="Google Sans"/>
                  <a:sym typeface="Google Sans"/>
                </a:rPr>
                <a:t>: </a:t>
              </a:r>
              <a:endParaRPr sz="20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Google Sans"/>
                  <a:ea typeface="Google Sans"/>
                  <a:cs typeface="Google Sans"/>
                  <a:sym typeface="Google Sans"/>
                </a:rPr>
                <a:t>𝓵 is </a:t>
              </a:r>
              <a:r>
                <a:rPr lang="en" sz="2000">
                  <a:latin typeface="Cambria Math"/>
                  <a:ea typeface="Cambria Math"/>
                  <a:cs typeface="Cambria Math"/>
                  <a:sym typeface="Cambria Math"/>
                </a:rPr>
                <a:t>𝞰-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strongly convex</a:t>
              </a:r>
              <a:endParaRPr b="1" baseline="30000" i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37" name="Google Shape;4837;p227"/>
            <p:cNvSpPr txBox="1"/>
            <p:nvPr/>
          </p:nvSpPr>
          <p:spPr>
            <a:xfrm>
              <a:off x="187225" y="1878554"/>
              <a:ext cx="33153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(i.e.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𝓵 - 0.5𝞰||w||</a:t>
              </a:r>
              <a:r>
                <a:rPr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is convex)</a:t>
              </a:r>
              <a:endParaRPr b="1" i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838" name="Google Shape;4838;p227"/>
          <p:cNvGrpSpPr/>
          <p:nvPr/>
        </p:nvGrpSpPr>
        <p:grpSpPr>
          <a:xfrm>
            <a:off x="651002" y="1280739"/>
            <a:ext cx="3457413" cy="1173640"/>
            <a:chOff x="650975" y="1280759"/>
            <a:chExt cx="3360300" cy="1173640"/>
          </a:xfrm>
        </p:grpSpPr>
        <p:sp>
          <p:nvSpPr>
            <p:cNvPr id="4839" name="Google Shape;4839;p227"/>
            <p:cNvSpPr/>
            <p:nvPr/>
          </p:nvSpPr>
          <p:spPr>
            <a:xfrm>
              <a:off x="650975" y="1301199"/>
              <a:ext cx="3360300" cy="1153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27"/>
            <p:cNvSpPr txBox="1"/>
            <p:nvPr/>
          </p:nvSpPr>
          <p:spPr>
            <a:xfrm>
              <a:off x="757025" y="1280759"/>
              <a:ext cx="28224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Output Perturbation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841" name="Google Shape;4841;p227"/>
          <p:cNvSpPr txBox="1"/>
          <p:nvPr/>
        </p:nvSpPr>
        <p:spPr>
          <a:xfrm>
            <a:off x="757025" y="1569050"/>
            <a:ext cx="33993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="1" baseline="30000" lang="en" sz="1800">
                <a:latin typeface="Cambria Math"/>
                <a:ea typeface="Cambria Math"/>
                <a:cs typeface="Cambria Math"/>
                <a:sym typeface="Cambria Math"/>
              </a:rPr>
              <a:t>*</a:t>
            </a:r>
            <a:r>
              <a:rPr baseline="30000"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argmin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𝓵(f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 / 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="1"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*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N(0, σ</a:t>
            </a:r>
            <a:r>
              <a:rPr b="1" baseline="30000"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⋅I)</a:t>
            </a:r>
            <a:endParaRPr b="1" sz="18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42" name="Google Shape;4842;p227"/>
          <p:cNvSpPr txBox="1"/>
          <p:nvPr/>
        </p:nvSpPr>
        <p:spPr>
          <a:xfrm>
            <a:off x="574775" y="905900"/>
            <a:ext cx="242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“ERM + Gaussian Noise”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43" name="Google Shape;4843;p227"/>
          <p:cNvGrpSpPr/>
          <p:nvPr/>
        </p:nvGrpSpPr>
        <p:grpSpPr>
          <a:xfrm>
            <a:off x="711975" y="3897367"/>
            <a:ext cx="1935300" cy="1301272"/>
            <a:chOff x="560425" y="1630298"/>
            <a:chExt cx="1935300" cy="540755"/>
          </a:xfrm>
        </p:grpSpPr>
        <p:sp>
          <p:nvSpPr>
            <p:cNvPr id="4844" name="Google Shape;4844;p227"/>
            <p:cNvSpPr txBox="1"/>
            <p:nvPr/>
          </p:nvSpPr>
          <p:spPr>
            <a:xfrm>
              <a:off x="560425" y="1630298"/>
              <a:ext cx="1935300" cy="2715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Assumption II</a:t>
              </a:r>
              <a:r>
                <a:rPr lang="en" sz="2000">
                  <a:latin typeface="Google Sans"/>
                  <a:ea typeface="Google Sans"/>
                  <a:cs typeface="Google Sans"/>
                  <a:sym typeface="Google Sans"/>
                </a:rPr>
                <a:t>: </a:t>
              </a:r>
              <a:endParaRPr sz="20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Google Sans"/>
                  <a:ea typeface="Google Sans"/>
                  <a:cs typeface="Google Sans"/>
                  <a:sym typeface="Google Sans"/>
                </a:rPr>
                <a:t>𝓵 is </a:t>
              </a:r>
              <a:r>
                <a:rPr lang="en" sz="2000">
                  <a:latin typeface="Cambria Math"/>
                  <a:ea typeface="Cambria Math"/>
                  <a:cs typeface="Cambria Math"/>
                  <a:sym typeface="Cambria Math"/>
                </a:rPr>
                <a:t>L</a:t>
              </a:r>
              <a:r>
                <a:rPr lang="en" sz="2000">
                  <a:latin typeface="Cambria Math"/>
                  <a:ea typeface="Cambria Math"/>
                  <a:cs typeface="Cambria Math"/>
                  <a:sym typeface="Cambria Math"/>
                </a:rPr>
                <a:t>-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Lipschitz</a:t>
              </a:r>
              <a:endParaRPr b="1" baseline="30000" i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45" name="Google Shape;4845;p227"/>
            <p:cNvSpPr txBox="1"/>
            <p:nvPr/>
          </p:nvSpPr>
          <p:spPr>
            <a:xfrm>
              <a:off x="917725" y="1878553"/>
              <a:ext cx="12207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(i.e.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𝓵’ 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≤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L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)</a:t>
              </a:r>
              <a:endParaRPr b="1" i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846" name="Google Shape;4846;p227"/>
          <p:cNvGrpSpPr/>
          <p:nvPr/>
        </p:nvGrpSpPr>
        <p:grpSpPr>
          <a:xfrm>
            <a:off x="3511750" y="2674700"/>
            <a:ext cx="1183500" cy="2097300"/>
            <a:chOff x="3511750" y="2674700"/>
            <a:chExt cx="1183500" cy="2097300"/>
          </a:xfrm>
        </p:grpSpPr>
        <p:sp>
          <p:nvSpPr>
            <p:cNvPr id="4847" name="Google Shape;4847;p227"/>
            <p:cNvSpPr/>
            <p:nvPr/>
          </p:nvSpPr>
          <p:spPr>
            <a:xfrm>
              <a:off x="3511750" y="2674700"/>
              <a:ext cx="201900" cy="20973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48" name="Google Shape;4848;p227"/>
            <p:cNvCxnSpPr/>
            <p:nvPr/>
          </p:nvCxnSpPr>
          <p:spPr>
            <a:xfrm>
              <a:off x="3713650" y="3723350"/>
              <a:ext cx="981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849" name="Google Shape;4849;p227"/>
          <p:cNvSpPr/>
          <p:nvPr/>
        </p:nvSpPr>
        <p:spPr>
          <a:xfrm>
            <a:off x="4793325" y="3448550"/>
            <a:ext cx="3753900" cy="549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*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has 𝓵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-sensitivity ≤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4L/𝞰n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850" name="Google Shape;4850;p227"/>
          <p:cNvGrpSpPr/>
          <p:nvPr/>
        </p:nvGrpSpPr>
        <p:grpSpPr>
          <a:xfrm>
            <a:off x="4846575" y="1375100"/>
            <a:ext cx="3647400" cy="1910175"/>
            <a:chOff x="4846575" y="1375100"/>
            <a:chExt cx="3647400" cy="1910175"/>
          </a:xfrm>
        </p:grpSpPr>
        <p:sp>
          <p:nvSpPr>
            <p:cNvPr id="4851" name="Google Shape;4851;p227"/>
            <p:cNvSpPr/>
            <p:nvPr/>
          </p:nvSpPr>
          <p:spPr>
            <a:xfrm>
              <a:off x="4846575" y="1375100"/>
              <a:ext cx="3647400" cy="10092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Theorem 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Under the two assumptions and with appropriate σ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, Output Perturbation Mechanism is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ε, δ)</a:t>
              </a:r>
              <a:r>
                <a:rPr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-DP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52" name="Google Shape;4852;p227"/>
            <p:cNvSpPr/>
            <p:nvPr/>
          </p:nvSpPr>
          <p:spPr>
            <a:xfrm rot="-5400000">
              <a:off x="6301425" y="2671025"/>
              <a:ext cx="737700" cy="490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6" name="Shape 4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7" name="Google Shape;4857;p22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Perturbation</a:t>
            </a:r>
            <a:endParaRPr baseline="30000"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58" name="Google Shape;4858;p228"/>
          <p:cNvGrpSpPr/>
          <p:nvPr/>
        </p:nvGrpSpPr>
        <p:grpSpPr>
          <a:xfrm>
            <a:off x="651003" y="1280714"/>
            <a:ext cx="4583113" cy="1489467"/>
            <a:chOff x="650975" y="1280759"/>
            <a:chExt cx="3360300" cy="1173640"/>
          </a:xfrm>
        </p:grpSpPr>
        <p:sp>
          <p:nvSpPr>
            <p:cNvPr id="4859" name="Google Shape;4859;p228"/>
            <p:cNvSpPr/>
            <p:nvPr/>
          </p:nvSpPr>
          <p:spPr>
            <a:xfrm>
              <a:off x="650975" y="1301199"/>
              <a:ext cx="3360300" cy="1153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28"/>
            <p:cNvSpPr txBox="1"/>
            <p:nvPr/>
          </p:nvSpPr>
          <p:spPr>
            <a:xfrm>
              <a:off x="757025" y="1280759"/>
              <a:ext cx="28224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Objective</a:t>
              </a: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 Perturbation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861" name="Google Shape;4861;p228"/>
          <p:cNvSpPr txBox="1"/>
          <p:nvPr/>
        </p:nvSpPr>
        <p:spPr>
          <a:xfrm>
            <a:off x="833225" y="1702208"/>
            <a:ext cx="44772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←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N(0, σ</a:t>
            </a:r>
            <a:r>
              <a:rPr b="1" baseline="30000"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⋅I)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="1" baseline="30000" lang="en" sz="1800">
                <a:latin typeface="Cambria Math"/>
                <a:ea typeface="Cambria Math"/>
                <a:cs typeface="Cambria Math"/>
                <a:sym typeface="Cambria Math"/>
              </a:rPr>
              <a:t>*</a:t>
            </a:r>
            <a:r>
              <a:rPr baseline="30000"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argmin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𝓵(f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 / n + </a:t>
            </a:r>
            <a:r>
              <a:rPr b="1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&lt;b, w&gt;</a:t>
            </a:r>
            <a:endParaRPr b="1" sz="18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="1" baseline="30000" lang="en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*</a:t>
            </a:r>
            <a:endParaRPr b="1" sz="18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62" name="Google Shape;4862;p228"/>
          <p:cNvSpPr txBox="1"/>
          <p:nvPr/>
        </p:nvSpPr>
        <p:spPr>
          <a:xfrm>
            <a:off x="574775" y="905900"/>
            <a:ext cx="3497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“ERM but with perturbed objective”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63" name="Google Shape;4863;p228"/>
          <p:cNvGrpSpPr/>
          <p:nvPr/>
        </p:nvGrpSpPr>
        <p:grpSpPr>
          <a:xfrm>
            <a:off x="376475" y="2979600"/>
            <a:ext cx="3315300" cy="1310707"/>
            <a:chOff x="187225" y="1594716"/>
            <a:chExt cx="3315300" cy="576338"/>
          </a:xfrm>
        </p:grpSpPr>
        <p:sp>
          <p:nvSpPr>
            <p:cNvPr id="4864" name="Google Shape;4864;p228"/>
            <p:cNvSpPr txBox="1"/>
            <p:nvPr/>
          </p:nvSpPr>
          <p:spPr>
            <a:xfrm>
              <a:off x="560425" y="1594716"/>
              <a:ext cx="2568900" cy="3072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Google Sans"/>
                  <a:ea typeface="Google Sans"/>
                  <a:cs typeface="Google Sans"/>
                  <a:sym typeface="Google Sans"/>
                </a:rPr>
                <a:t>Assumption I</a:t>
              </a:r>
              <a:r>
                <a:rPr lang="en" sz="2000">
                  <a:latin typeface="Google Sans"/>
                  <a:ea typeface="Google Sans"/>
                  <a:cs typeface="Google Sans"/>
                  <a:sym typeface="Google Sans"/>
                </a:rPr>
                <a:t>: </a:t>
              </a:r>
              <a:endParaRPr sz="20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Google Sans"/>
                  <a:ea typeface="Google Sans"/>
                  <a:cs typeface="Google Sans"/>
                  <a:sym typeface="Google Sans"/>
                </a:rPr>
                <a:t>𝓵 is </a:t>
              </a:r>
              <a:r>
                <a:rPr b="1" lang="en" sz="2000">
                  <a:latin typeface="Cambria Math"/>
                  <a:ea typeface="Cambria Math"/>
                  <a:cs typeface="Cambria Math"/>
                  <a:sym typeface="Cambria Math"/>
                </a:rPr>
                <a:t>β</a:t>
              </a:r>
              <a:r>
                <a:rPr lang="en" sz="2000">
                  <a:latin typeface="Cambria Math"/>
                  <a:ea typeface="Cambria Math"/>
                  <a:cs typeface="Cambria Math"/>
                  <a:sym typeface="Cambria Math"/>
                </a:rPr>
                <a:t>-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smooth</a:t>
              </a:r>
              <a:endParaRPr b="1" baseline="30000" i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65" name="Google Shape;4865;p228"/>
            <p:cNvSpPr txBox="1"/>
            <p:nvPr/>
          </p:nvSpPr>
          <p:spPr>
            <a:xfrm>
              <a:off x="187225" y="1878554"/>
              <a:ext cx="33153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(i.e. 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gradient is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 β-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Lipschitz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)</a:t>
              </a:r>
              <a:endParaRPr b="1" i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866" name="Google Shape;4866;p228"/>
          <p:cNvSpPr txBox="1"/>
          <p:nvPr/>
        </p:nvSpPr>
        <p:spPr>
          <a:xfrm>
            <a:off x="788175" y="4114792"/>
            <a:ext cx="1935300" cy="653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Assumption II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𝓵 is </a:t>
            </a:r>
            <a:r>
              <a:rPr b="1" lang="en" sz="20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Lipschitz</a:t>
            </a:r>
            <a:endParaRPr b="1" baseline="30000" i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67" name="Google Shape;4867;p228"/>
          <p:cNvGrpSpPr/>
          <p:nvPr/>
        </p:nvGrpSpPr>
        <p:grpSpPr>
          <a:xfrm>
            <a:off x="3587950" y="2924776"/>
            <a:ext cx="5062450" cy="1847092"/>
            <a:chOff x="3587950" y="2924776"/>
            <a:chExt cx="5062450" cy="1847092"/>
          </a:xfrm>
        </p:grpSpPr>
        <p:sp>
          <p:nvSpPr>
            <p:cNvPr id="4868" name="Google Shape;4868;p228"/>
            <p:cNvSpPr/>
            <p:nvPr/>
          </p:nvSpPr>
          <p:spPr>
            <a:xfrm>
              <a:off x="5003000" y="3343725"/>
              <a:ext cx="3647400" cy="10092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Theorem 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Under the two assumptions and with appropriate σ, Objective Perturbation Mechanism is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ε, δ)</a:t>
              </a:r>
              <a:r>
                <a:rPr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-DP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4869" name="Google Shape;4869;p228"/>
            <p:cNvGrpSpPr/>
            <p:nvPr/>
          </p:nvGrpSpPr>
          <p:grpSpPr>
            <a:xfrm>
              <a:off x="3587950" y="2924776"/>
              <a:ext cx="1183500" cy="1847092"/>
              <a:chOff x="3511750" y="2674700"/>
              <a:chExt cx="1183500" cy="2097300"/>
            </a:xfrm>
          </p:grpSpPr>
          <p:sp>
            <p:nvSpPr>
              <p:cNvPr id="4870" name="Google Shape;4870;p228"/>
              <p:cNvSpPr/>
              <p:nvPr/>
            </p:nvSpPr>
            <p:spPr>
              <a:xfrm>
                <a:off x="3511750" y="2674700"/>
                <a:ext cx="201900" cy="20973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71" name="Google Shape;4871;p228"/>
              <p:cNvCxnSpPr/>
              <p:nvPr/>
            </p:nvCxnSpPr>
            <p:spPr>
              <a:xfrm>
                <a:off x="3713650" y="3723350"/>
                <a:ext cx="981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5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22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</a:t>
            </a:r>
            <a:endParaRPr baseline="30000"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77" name="Google Shape;4877;p229"/>
          <p:cNvGrpSpPr/>
          <p:nvPr/>
        </p:nvGrpSpPr>
        <p:grpSpPr>
          <a:xfrm>
            <a:off x="696750" y="1278459"/>
            <a:ext cx="3360300" cy="1173640"/>
            <a:chOff x="650975" y="1280759"/>
            <a:chExt cx="3360300" cy="1173640"/>
          </a:xfrm>
        </p:grpSpPr>
        <p:sp>
          <p:nvSpPr>
            <p:cNvPr id="4878" name="Google Shape;4878;p229"/>
            <p:cNvSpPr/>
            <p:nvPr/>
          </p:nvSpPr>
          <p:spPr>
            <a:xfrm>
              <a:off x="650975" y="1301199"/>
              <a:ext cx="3360300" cy="1153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29"/>
            <p:cNvSpPr txBox="1"/>
            <p:nvPr/>
          </p:nvSpPr>
          <p:spPr>
            <a:xfrm>
              <a:off x="757025" y="1280759"/>
              <a:ext cx="28224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Exponential Mechanism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880" name="Google Shape;4880;p229"/>
          <p:cNvSpPr txBox="1"/>
          <p:nvPr/>
        </p:nvSpPr>
        <p:spPr>
          <a:xfrm>
            <a:off x="802800" y="1566746"/>
            <a:ext cx="33153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Output each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30000"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with probability</a:t>
            </a:r>
            <a:r>
              <a:rPr lang="en" sz="1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α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exp(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-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0.5 ε ⋅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Σ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𝓵(f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(x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), y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))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881" name="Google Shape;4881;p229"/>
          <p:cNvSpPr txBox="1"/>
          <p:nvPr/>
        </p:nvSpPr>
        <p:spPr>
          <a:xfrm>
            <a:off x="696750" y="2817325"/>
            <a:ext cx="3252000" cy="410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: Range(𝓵) ⊆ [0, 1]</a:t>
            </a:r>
            <a:endParaRPr b="1" baseline="30000"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82" name="Google Shape;4882;p229"/>
          <p:cNvGrpSpPr/>
          <p:nvPr/>
        </p:nvGrpSpPr>
        <p:grpSpPr>
          <a:xfrm>
            <a:off x="696750" y="3289999"/>
            <a:ext cx="3252000" cy="1231076"/>
            <a:chOff x="468150" y="3289999"/>
            <a:chExt cx="3252000" cy="1231076"/>
          </a:xfrm>
        </p:grpSpPr>
        <p:sp>
          <p:nvSpPr>
            <p:cNvPr id="4883" name="Google Shape;4883;p229"/>
            <p:cNvSpPr/>
            <p:nvPr/>
          </p:nvSpPr>
          <p:spPr>
            <a:xfrm>
              <a:off x="468150" y="3782175"/>
              <a:ext cx="3252000" cy="7389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Theorem 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Under the assumption, Exponential Mechanism is </a:t>
              </a:r>
              <a:r>
                <a:rPr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-DP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84" name="Google Shape;4884;p229"/>
            <p:cNvSpPr/>
            <p:nvPr/>
          </p:nvSpPr>
          <p:spPr>
            <a:xfrm flipH="1" rot="-5400000">
              <a:off x="1879200" y="3292249"/>
              <a:ext cx="429900" cy="425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85" name="Google Shape;4885;p229"/>
          <p:cNvCxnSpPr/>
          <p:nvPr/>
        </p:nvCxnSpPr>
        <p:spPr>
          <a:xfrm rot="10800000">
            <a:off x="4571997" y="1181325"/>
            <a:ext cx="0" cy="3492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86" name="Google Shape;4886;p229"/>
          <p:cNvSpPr/>
          <p:nvPr/>
        </p:nvSpPr>
        <p:spPr>
          <a:xfrm>
            <a:off x="5104025" y="1572025"/>
            <a:ext cx="2814300" cy="7389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Issue: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Sampling cannot be done efficiently for general 𝓵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87" name="Google Shape;4887;p229"/>
          <p:cNvSpPr/>
          <p:nvPr/>
        </p:nvSpPr>
        <p:spPr>
          <a:xfrm>
            <a:off x="5288075" y="2970500"/>
            <a:ext cx="2446200" cy="1031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When 𝓵 is convex, there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is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 poly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time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sampling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2" name="Google Shape;4892;p230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Other Properties of </a:t>
            </a:r>
            <a:b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63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DP ML Algorithms</a:t>
            </a:r>
            <a:endParaRPr sz="63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231"/>
          <p:cNvSpPr txBox="1"/>
          <p:nvPr/>
        </p:nvSpPr>
        <p:spPr>
          <a:xfrm>
            <a:off x="996600" y="1185750"/>
            <a:ext cx="7150800" cy="400200"/>
          </a:xfrm>
          <a:prstGeom prst="rect">
            <a:avLst/>
          </a:prstGeom>
          <a:solidFill>
            <a:srgbClr val="A8DAB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“Theorem”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If the model is trained with ε-DP, then (expected) generalization gap is O(ε)</a:t>
            </a:r>
            <a:endParaRPr sz="1100"/>
          </a:p>
        </p:txBody>
      </p:sp>
      <p:sp>
        <p:nvSpPr>
          <p:cNvPr id="4898" name="Google Shape;4898;p23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 ⇒ Bounded Generalization Gap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99" name="Google Shape;4899;p231"/>
          <p:cNvGrpSpPr/>
          <p:nvPr/>
        </p:nvGrpSpPr>
        <p:grpSpPr>
          <a:xfrm>
            <a:off x="1538975" y="1858475"/>
            <a:ext cx="6516225" cy="3018338"/>
            <a:chOff x="1538975" y="1858475"/>
            <a:chExt cx="6516225" cy="3018338"/>
          </a:xfrm>
        </p:grpSpPr>
        <p:cxnSp>
          <p:nvCxnSpPr>
            <p:cNvPr id="4900" name="Google Shape;4900;p231"/>
            <p:cNvCxnSpPr/>
            <p:nvPr/>
          </p:nvCxnSpPr>
          <p:spPr>
            <a:xfrm>
              <a:off x="1802525" y="2258675"/>
              <a:ext cx="4800300" cy="2343900"/>
            </a:xfrm>
            <a:prstGeom prst="bentConnector3">
              <a:avLst>
                <a:gd fmla="val 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01" name="Google Shape;4901;p231"/>
            <p:cNvSpPr txBox="1"/>
            <p:nvPr/>
          </p:nvSpPr>
          <p:spPr>
            <a:xfrm>
              <a:off x="1538975" y="1858475"/>
              <a:ext cx="57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Loss</a:t>
              </a:r>
              <a:endParaRPr sz="1100"/>
            </a:p>
          </p:txBody>
        </p:sp>
        <p:sp>
          <p:nvSpPr>
            <p:cNvPr id="4902" name="Google Shape;4902;p231"/>
            <p:cNvSpPr txBox="1"/>
            <p:nvPr/>
          </p:nvSpPr>
          <p:spPr>
            <a:xfrm>
              <a:off x="6696200" y="4476613"/>
              <a:ext cx="135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Training Steps</a:t>
              </a:r>
              <a:endParaRPr sz="1100"/>
            </a:p>
          </p:txBody>
        </p:sp>
      </p:grpSp>
      <p:grpSp>
        <p:nvGrpSpPr>
          <p:cNvPr id="4903" name="Google Shape;4903;p231"/>
          <p:cNvGrpSpPr/>
          <p:nvPr/>
        </p:nvGrpSpPr>
        <p:grpSpPr>
          <a:xfrm>
            <a:off x="1986875" y="2297750"/>
            <a:ext cx="5597925" cy="2178875"/>
            <a:chOff x="1986875" y="2297750"/>
            <a:chExt cx="5597925" cy="2178875"/>
          </a:xfrm>
        </p:grpSpPr>
        <p:sp>
          <p:nvSpPr>
            <p:cNvPr id="4904" name="Google Shape;4904;p231"/>
            <p:cNvSpPr/>
            <p:nvPr/>
          </p:nvSpPr>
          <p:spPr>
            <a:xfrm>
              <a:off x="1986875" y="2297750"/>
              <a:ext cx="4397400" cy="2178875"/>
            </a:xfrm>
            <a:custGeom>
              <a:rect b="b" l="l" r="r" t="t"/>
              <a:pathLst>
                <a:path extrusionOk="0" h="87155" w="175896">
                  <a:moveTo>
                    <a:pt x="0" y="0"/>
                  </a:moveTo>
                  <a:cubicBezTo>
                    <a:pt x="9992" y="11049"/>
                    <a:pt x="30636" y="51765"/>
                    <a:pt x="59952" y="66291"/>
                  </a:cubicBezTo>
                  <a:cubicBezTo>
                    <a:pt x="89268" y="80817"/>
                    <a:pt x="156572" y="83678"/>
                    <a:pt x="175896" y="87155"/>
                  </a:cubicBezTo>
                </a:path>
              </a:pathLst>
            </a:custGeom>
            <a:noFill/>
            <a:ln cap="flat" cmpd="sng" w="19050">
              <a:solidFill>
                <a:srgbClr val="1967D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05" name="Google Shape;4905;p231"/>
            <p:cNvSpPr txBox="1"/>
            <p:nvPr/>
          </p:nvSpPr>
          <p:spPr>
            <a:xfrm>
              <a:off x="6225800" y="4076425"/>
              <a:ext cx="135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967D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Training Loss</a:t>
              </a:r>
              <a:endParaRPr sz="1100">
                <a:solidFill>
                  <a:srgbClr val="1967D2"/>
                </a:solidFill>
              </a:endParaRPr>
            </a:p>
          </p:txBody>
        </p:sp>
      </p:grpSp>
      <p:grpSp>
        <p:nvGrpSpPr>
          <p:cNvPr id="4906" name="Google Shape;4906;p231"/>
          <p:cNvGrpSpPr/>
          <p:nvPr/>
        </p:nvGrpSpPr>
        <p:grpSpPr>
          <a:xfrm>
            <a:off x="2000075" y="2304350"/>
            <a:ext cx="5505525" cy="1226275"/>
            <a:chOff x="2000075" y="2304350"/>
            <a:chExt cx="5505525" cy="1226275"/>
          </a:xfrm>
        </p:grpSpPr>
        <p:sp>
          <p:nvSpPr>
            <p:cNvPr id="4907" name="Google Shape;4907;p231"/>
            <p:cNvSpPr/>
            <p:nvPr/>
          </p:nvSpPr>
          <p:spPr>
            <a:xfrm>
              <a:off x="2000075" y="2304350"/>
              <a:ext cx="4252150" cy="1226275"/>
            </a:xfrm>
            <a:custGeom>
              <a:rect b="b" l="l" r="r" t="t"/>
              <a:pathLst>
                <a:path extrusionOk="0" h="49051" w="170086">
                  <a:moveTo>
                    <a:pt x="0" y="0"/>
                  </a:moveTo>
                  <a:cubicBezTo>
                    <a:pt x="11445" y="8099"/>
                    <a:pt x="40320" y="44634"/>
                    <a:pt x="68668" y="48595"/>
                  </a:cubicBezTo>
                  <a:cubicBezTo>
                    <a:pt x="97016" y="52557"/>
                    <a:pt x="153183" y="27907"/>
                    <a:pt x="170086" y="23769"/>
                  </a:cubicBezTo>
                </a:path>
              </a:pathLst>
            </a:custGeom>
            <a:noFill/>
            <a:ln cap="flat" cmpd="sng" w="19050">
              <a:solidFill>
                <a:srgbClr val="E00D0D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08" name="Google Shape;4908;p231"/>
            <p:cNvSpPr txBox="1"/>
            <p:nvPr/>
          </p:nvSpPr>
          <p:spPr>
            <a:xfrm>
              <a:off x="6146600" y="2494825"/>
              <a:ext cx="135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Test Loss</a:t>
              </a:r>
              <a:endParaRPr sz="1100">
                <a:solidFill>
                  <a:srgbClr val="E00D0D"/>
                </a:solidFill>
              </a:endParaRPr>
            </a:p>
          </p:txBody>
        </p:sp>
      </p:grpSp>
      <p:cxnSp>
        <p:nvCxnSpPr>
          <p:cNvPr id="4909" name="Google Shape;4909;p231"/>
          <p:cNvCxnSpPr/>
          <p:nvPr/>
        </p:nvCxnSpPr>
        <p:spPr>
          <a:xfrm>
            <a:off x="3801195" y="2152481"/>
            <a:ext cx="0" cy="259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grpSp>
        <p:nvGrpSpPr>
          <p:cNvPr id="4910" name="Google Shape;4910;p231"/>
          <p:cNvGrpSpPr/>
          <p:nvPr/>
        </p:nvGrpSpPr>
        <p:grpSpPr>
          <a:xfrm>
            <a:off x="3875775" y="3552175"/>
            <a:ext cx="1805495" cy="521700"/>
            <a:chOff x="3875775" y="3552175"/>
            <a:chExt cx="1805495" cy="521700"/>
          </a:xfrm>
        </p:grpSpPr>
        <p:cxnSp>
          <p:nvCxnSpPr>
            <p:cNvPr id="4911" name="Google Shape;4911;p231"/>
            <p:cNvCxnSpPr/>
            <p:nvPr/>
          </p:nvCxnSpPr>
          <p:spPr>
            <a:xfrm rot="10800000">
              <a:off x="3875775" y="3552175"/>
              <a:ext cx="0" cy="5217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4912" name="Google Shape;4912;p231"/>
            <p:cNvSpPr txBox="1"/>
            <p:nvPr/>
          </p:nvSpPr>
          <p:spPr>
            <a:xfrm>
              <a:off x="3898670" y="3612925"/>
              <a:ext cx="178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Generalization Gap</a:t>
              </a:r>
              <a:endParaRPr sz="1100">
                <a:solidFill>
                  <a:srgbClr val="38761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 txBox="1"/>
          <p:nvPr/>
        </p:nvSpPr>
        <p:spPr>
          <a:xfrm>
            <a:off x="341200" y="98125"/>
            <a:ext cx="859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Mitigation I: “k-Anonymity”</a:t>
            </a:r>
            <a:endParaRPr i="1" sz="16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51" name="Google Shape;451;p34"/>
          <p:cNvCxnSpPr>
            <a:stCxn id="452" idx="3"/>
            <a:endCxn id="450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34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34"/>
          <p:cNvCxnSpPr>
            <a:stCxn id="450" idx="3"/>
            <a:endCxn id="455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56" name="Google Shape;456;p34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457" name="Google Shape;457;p34"/>
          <p:cNvSpPr txBox="1"/>
          <p:nvPr/>
        </p:nvSpPr>
        <p:spPr>
          <a:xfrm>
            <a:off x="2983250" y="1537063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 = Bob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6924225" y="2161100"/>
            <a:ext cx="103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REJECT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0" name="Google Shape;460;p34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4"/>
          <p:cNvSpPr txBox="1"/>
          <p:nvPr/>
        </p:nvSpPr>
        <p:spPr>
          <a:xfrm>
            <a:off x="4722425" y="2655352"/>
            <a:ext cx="769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k = 3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2" name="Google Shape;462;p34"/>
          <p:cNvSpPr txBox="1"/>
          <p:nvPr/>
        </p:nvSpPr>
        <p:spPr>
          <a:xfrm>
            <a:off x="604500" y="3728025"/>
            <a:ext cx="5649000" cy="847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k-Anonymity 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Algorithm rejects if query involves &lt; k individuals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6" name="Shape 4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" name="Google Shape;4917;p23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 ⇒ Replicability</a:t>
            </a:r>
            <a:endParaRPr baseline="30000"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18" name="Google Shape;4918;p232"/>
          <p:cNvSpPr txBox="1"/>
          <p:nvPr/>
        </p:nvSpPr>
        <p:spPr>
          <a:xfrm>
            <a:off x="1480200" y="3889350"/>
            <a:ext cx="6183600" cy="723300"/>
          </a:xfrm>
          <a:prstGeom prst="rect">
            <a:avLst/>
          </a:prstGeom>
          <a:solidFill>
            <a:srgbClr val="A8DAB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Theorem”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If the model can trained with an ε-DP algorithm, then it can be trained with replicable algorithm (with comparable accuracy &amp; # samples)</a:t>
            </a:r>
            <a:endParaRPr sz="1100"/>
          </a:p>
        </p:txBody>
      </p:sp>
      <p:grpSp>
        <p:nvGrpSpPr>
          <p:cNvPr id="4919" name="Google Shape;4919;p232"/>
          <p:cNvGrpSpPr/>
          <p:nvPr/>
        </p:nvGrpSpPr>
        <p:grpSpPr>
          <a:xfrm>
            <a:off x="1926225" y="1593882"/>
            <a:ext cx="1579228" cy="1880293"/>
            <a:chOff x="1926225" y="1593882"/>
            <a:chExt cx="1579228" cy="1880293"/>
          </a:xfrm>
        </p:grpSpPr>
        <p:sp>
          <p:nvSpPr>
            <p:cNvPr id="4920" name="Google Shape;4920;p232"/>
            <p:cNvSpPr/>
            <p:nvPr/>
          </p:nvSpPr>
          <p:spPr>
            <a:xfrm>
              <a:off x="1926225" y="1593882"/>
              <a:ext cx="1579200" cy="48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 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921" name="Google Shape;4921;p232"/>
            <p:cNvSpPr txBox="1"/>
            <p:nvPr/>
          </p:nvSpPr>
          <p:spPr>
            <a:xfrm>
              <a:off x="1926253" y="2316825"/>
              <a:ext cx="15792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Algorithm M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922" name="Google Shape;4922;p232"/>
            <p:cNvCxnSpPr>
              <a:stCxn id="4920" idx="2"/>
              <a:endCxn id="4921" idx="0"/>
            </p:cNvCxnSpPr>
            <p:nvPr/>
          </p:nvCxnSpPr>
          <p:spPr>
            <a:xfrm>
              <a:off x="2715825" y="2076282"/>
              <a:ext cx="0" cy="240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23" name="Google Shape;4923;p232"/>
            <p:cNvSpPr txBox="1"/>
            <p:nvPr/>
          </p:nvSpPr>
          <p:spPr>
            <a:xfrm>
              <a:off x="2139400" y="3015775"/>
              <a:ext cx="11529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Model 1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924" name="Google Shape;4924;p232"/>
            <p:cNvCxnSpPr>
              <a:stCxn id="4921" idx="2"/>
              <a:endCxn id="4923" idx="0"/>
            </p:cNvCxnSpPr>
            <p:nvPr/>
          </p:nvCxnSpPr>
          <p:spPr>
            <a:xfrm>
              <a:off x="2715853" y="2775225"/>
              <a:ext cx="0" cy="240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925" name="Google Shape;4925;p232"/>
          <p:cNvGrpSpPr/>
          <p:nvPr/>
        </p:nvGrpSpPr>
        <p:grpSpPr>
          <a:xfrm>
            <a:off x="5927100" y="1605882"/>
            <a:ext cx="1579228" cy="1880293"/>
            <a:chOff x="5927100" y="1605882"/>
            <a:chExt cx="1579228" cy="1880293"/>
          </a:xfrm>
        </p:grpSpPr>
        <p:sp>
          <p:nvSpPr>
            <p:cNvPr id="4926" name="Google Shape;4926;p232"/>
            <p:cNvSpPr/>
            <p:nvPr/>
          </p:nvSpPr>
          <p:spPr>
            <a:xfrm>
              <a:off x="5927100" y="1605882"/>
              <a:ext cx="1579200" cy="48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 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927" name="Google Shape;4927;p232"/>
            <p:cNvSpPr txBox="1"/>
            <p:nvPr/>
          </p:nvSpPr>
          <p:spPr>
            <a:xfrm>
              <a:off x="5927128" y="2328825"/>
              <a:ext cx="15792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Algorithm M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928" name="Google Shape;4928;p232"/>
            <p:cNvCxnSpPr>
              <a:stCxn id="4926" idx="2"/>
              <a:endCxn id="4927" idx="0"/>
            </p:cNvCxnSpPr>
            <p:nvPr/>
          </p:nvCxnSpPr>
          <p:spPr>
            <a:xfrm>
              <a:off x="6716700" y="2088282"/>
              <a:ext cx="0" cy="240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29" name="Google Shape;4929;p232"/>
            <p:cNvSpPr txBox="1"/>
            <p:nvPr/>
          </p:nvSpPr>
          <p:spPr>
            <a:xfrm>
              <a:off x="6140275" y="3027775"/>
              <a:ext cx="11529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Model 2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930" name="Google Shape;4930;p232"/>
            <p:cNvCxnSpPr>
              <a:stCxn id="4927" idx="2"/>
              <a:endCxn id="4929" idx="0"/>
            </p:cNvCxnSpPr>
            <p:nvPr/>
          </p:nvCxnSpPr>
          <p:spPr>
            <a:xfrm>
              <a:off x="6716728" y="2787225"/>
              <a:ext cx="0" cy="240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931" name="Google Shape;4931;p232"/>
          <p:cNvSpPr/>
          <p:nvPr/>
        </p:nvSpPr>
        <p:spPr>
          <a:xfrm rot="-445">
            <a:off x="3556762" y="1506878"/>
            <a:ext cx="2319000" cy="663900"/>
          </a:xfrm>
          <a:prstGeom prst="leftRightArrow">
            <a:avLst>
              <a:gd fmla="val 70462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Assumption: Same Distribution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2" name="Google Shape;4932;p232"/>
          <p:cNvSpPr/>
          <p:nvPr/>
        </p:nvSpPr>
        <p:spPr>
          <a:xfrm rot="-397">
            <a:off x="3416537" y="2945273"/>
            <a:ext cx="2599500" cy="59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The same w.h.p.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3" name="Google Shape;4933;p232"/>
          <p:cNvSpPr txBox="1"/>
          <p:nvPr/>
        </p:nvSpPr>
        <p:spPr>
          <a:xfrm>
            <a:off x="682950" y="913225"/>
            <a:ext cx="182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Replicability</a:t>
            </a:r>
            <a:endParaRPr b="1" sz="1800"/>
          </a:p>
        </p:txBody>
      </p:sp>
      <p:grpSp>
        <p:nvGrpSpPr>
          <p:cNvPr id="4934" name="Google Shape;4934;p232"/>
          <p:cNvGrpSpPr/>
          <p:nvPr/>
        </p:nvGrpSpPr>
        <p:grpSpPr>
          <a:xfrm>
            <a:off x="3505450" y="2357925"/>
            <a:ext cx="2421600" cy="400200"/>
            <a:chOff x="3505450" y="2357925"/>
            <a:chExt cx="2421600" cy="400200"/>
          </a:xfrm>
        </p:grpSpPr>
        <p:sp>
          <p:nvSpPr>
            <p:cNvPr id="4935" name="Google Shape;4935;p232"/>
            <p:cNvSpPr txBox="1"/>
            <p:nvPr/>
          </p:nvSpPr>
          <p:spPr>
            <a:xfrm>
              <a:off x="4318150" y="2357925"/>
              <a:ext cx="64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Seed</a:t>
              </a:r>
              <a:endParaRPr sz="1100"/>
            </a:p>
          </p:txBody>
        </p:sp>
        <p:cxnSp>
          <p:nvCxnSpPr>
            <p:cNvPr id="4936" name="Google Shape;4936;p232"/>
            <p:cNvCxnSpPr>
              <a:stCxn id="4935" idx="3"/>
              <a:endCxn id="4927" idx="1"/>
            </p:cNvCxnSpPr>
            <p:nvPr/>
          </p:nvCxnSpPr>
          <p:spPr>
            <a:xfrm>
              <a:off x="4962850" y="2558025"/>
              <a:ext cx="964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37" name="Google Shape;4937;p232"/>
            <p:cNvCxnSpPr>
              <a:stCxn id="4935" idx="1"/>
              <a:endCxn id="4921" idx="3"/>
            </p:cNvCxnSpPr>
            <p:nvPr/>
          </p:nvCxnSpPr>
          <p:spPr>
            <a:xfrm rot="10800000">
              <a:off x="3505450" y="2546025"/>
              <a:ext cx="812700" cy="12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233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Conclusion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6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p234"/>
          <p:cNvSpPr txBox="1"/>
          <p:nvPr/>
        </p:nvSpPr>
        <p:spPr>
          <a:xfrm>
            <a:off x="341200" y="174325"/>
            <a:ext cx="859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Conclusion</a:t>
            </a:r>
            <a:endParaRPr i="1" sz="1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48" name="Google Shape;4948;p234"/>
          <p:cNvSpPr txBox="1"/>
          <p:nvPr/>
        </p:nvSpPr>
        <p:spPr>
          <a:xfrm>
            <a:off x="543250" y="943825"/>
            <a:ext cx="72360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●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Privacy Attacks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ML models / Aggregated Statistic from Sensitive Data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●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Differentially Privacy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Formal protection against all attacks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Nice properties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■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Composition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■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Post processing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DP-SGD &amp; Other DP ML algorithms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2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p235"/>
          <p:cNvSpPr txBox="1"/>
          <p:nvPr/>
        </p:nvSpPr>
        <p:spPr>
          <a:xfrm>
            <a:off x="341200" y="174325"/>
            <a:ext cx="859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DP: </a:t>
            </a:r>
            <a:r>
              <a:rPr lang="en" sz="3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Research Directions</a:t>
            </a:r>
            <a:endParaRPr i="1" sz="1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54" name="Google Shape;4954;p235"/>
          <p:cNvSpPr txBox="1"/>
          <p:nvPr/>
        </p:nvSpPr>
        <p:spPr>
          <a:xfrm>
            <a:off x="337972" y="906846"/>
            <a:ext cx="46533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Improving DP ML accuracies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Relaxation of Neighboring datasets, e.g. Label DP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Models of DP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Shuffle DP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Local DP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Federated Learning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Accounting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 over time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955" name="Google Shape;4955;p235"/>
          <p:cNvPicPr preferRelativeResize="0"/>
          <p:nvPr/>
        </p:nvPicPr>
        <p:blipFill rotWithShape="1">
          <a:blip r:embed="rId3">
            <a:alphaModFix/>
          </a:blip>
          <a:srcRect b="0" l="0" r="10730" t="0"/>
          <a:stretch/>
        </p:blipFill>
        <p:spPr>
          <a:xfrm>
            <a:off x="5058625" y="1449150"/>
            <a:ext cx="3881177" cy="27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9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" name="Google Shape;4960;p236"/>
          <p:cNvSpPr txBox="1"/>
          <p:nvPr/>
        </p:nvSpPr>
        <p:spPr>
          <a:xfrm>
            <a:off x="341200" y="174325"/>
            <a:ext cx="859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Open-Source Libraries</a:t>
            </a:r>
            <a:endParaRPr i="1" sz="1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61" name="Google Shape;4961;p236"/>
          <p:cNvSpPr txBox="1"/>
          <p:nvPr/>
        </p:nvSpPr>
        <p:spPr>
          <a:xfrm>
            <a:off x="337972" y="973425"/>
            <a:ext cx="46533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Some open-source DP libraries: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Generic DP Libraries: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■"/>
            </a:pPr>
            <a:r>
              <a:rPr lang="en" sz="2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Google DP Library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■"/>
            </a:pPr>
            <a:r>
              <a:rPr lang="en" sz="2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IBM Diffprivlib Library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■"/>
            </a:pPr>
            <a:r>
              <a:rPr lang="en" sz="2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OpenDP Library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DP ML Libraries: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■"/>
            </a:pPr>
            <a:r>
              <a:rPr lang="en" sz="2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Tensorflow privacy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■"/>
            </a:pPr>
            <a:r>
              <a:rPr lang="en" sz="2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Pytorch Opacus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962" name="Google Shape;4962;p236"/>
          <p:cNvGrpSpPr/>
          <p:nvPr/>
        </p:nvGrpSpPr>
        <p:grpSpPr>
          <a:xfrm>
            <a:off x="4991150" y="967219"/>
            <a:ext cx="3646575" cy="3937560"/>
            <a:chOff x="4991150" y="967219"/>
            <a:chExt cx="3646575" cy="3937560"/>
          </a:xfrm>
        </p:grpSpPr>
        <p:pic>
          <p:nvPicPr>
            <p:cNvPr id="4963" name="Google Shape;4963;p2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91150" y="967219"/>
              <a:ext cx="3646575" cy="3587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4" name="Google Shape;4964;p236"/>
            <p:cNvSpPr txBox="1"/>
            <p:nvPr/>
          </p:nvSpPr>
          <p:spPr>
            <a:xfrm>
              <a:off x="5371888" y="4535479"/>
              <a:ext cx="288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github.com/google/differential-privacy</a:t>
              </a:r>
              <a:endParaRPr sz="1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8" name="Shape 4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9" name="Google Shape;4969;p237"/>
          <p:cNvSpPr txBox="1"/>
          <p:nvPr/>
        </p:nvSpPr>
        <p:spPr>
          <a:xfrm>
            <a:off x="341200" y="174325"/>
            <a:ext cx="859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Parting Thoughts</a:t>
            </a:r>
            <a:endParaRPr i="1" sz="2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70" name="Google Shape;4970;p237"/>
          <p:cNvSpPr txBox="1"/>
          <p:nvPr/>
        </p:nvSpPr>
        <p:spPr>
          <a:xfrm>
            <a:off x="559350" y="987700"/>
            <a:ext cx="80253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Always think about privacy of the users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Even when we have consent, data must be used responsibly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Formal guarantees is preferred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■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E.g. DP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○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If not possible, then at least test against concrete attacks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Keep up-to-date with the literature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71" name="Google Shape;4971;p237"/>
          <p:cNvSpPr txBox="1"/>
          <p:nvPr/>
        </p:nvSpPr>
        <p:spPr>
          <a:xfrm>
            <a:off x="2040150" y="3977225"/>
            <a:ext cx="506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5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4976;p238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Appendix</a:t>
            </a:r>
            <a:endParaRPr sz="80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p239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Local DP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5" name="Shape 4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Google Shape;4986;p24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Model studied so far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987" name="Google Shape;4987;p240"/>
          <p:cNvGrpSpPr/>
          <p:nvPr/>
        </p:nvGrpSpPr>
        <p:grpSpPr>
          <a:xfrm>
            <a:off x="1747825" y="2024325"/>
            <a:ext cx="5342100" cy="2192100"/>
            <a:chOff x="1747825" y="2024325"/>
            <a:chExt cx="5342100" cy="2192100"/>
          </a:xfrm>
        </p:grpSpPr>
        <p:sp>
          <p:nvSpPr>
            <p:cNvPr id="4988" name="Google Shape;4988;p240"/>
            <p:cNvSpPr/>
            <p:nvPr/>
          </p:nvSpPr>
          <p:spPr>
            <a:xfrm>
              <a:off x="1747825" y="2024325"/>
              <a:ext cx="5342100" cy="219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40"/>
            <p:cNvSpPr txBox="1"/>
            <p:nvPr/>
          </p:nvSpPr>
          <p:spPr>
            <a:xfrm>
              <a:off x="1855625" y="2136150"/>
              <a:ext cx="2310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“Central DP”</a:t>
              </a:r>
              <a:endParaRPr i="1" sz="11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990" name="Google Shape;4990;p240"/>
          <p:cNvGrpSpPr/>
          <p:nvPr/>
        </p:nvGrpSpPr>
        <p:grpSpPr>
          <a:xfrm>
            <a:off x="2364392" y="1196900"/>
            <a:ext cx="4732758" cy="469200"/>
            <a:chOff x="1983392" y="1196900"/>
            <a:chExt cx="4732758" cy="469200"/>
          </a:xfrm>
        </p:grpSpPr>
        <p:sp>
          <p:nvSpPr>
            <p:cNvPr id="4991" name="Google Shape;4991;p240"/>
            <p:cNvSpPr txBox="1"/>
            <p:nvPr/>
          </p:nvSpPr>
          <p:spPr>
            <a:xfrm>
              <a:off x="3659625" y="1196900"/>
              <a:ext cx="11151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Analyzer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4992" name="Google Shape;4992;p240"/>
            <p:cNvCxnSpPr>
              <a:stCxn id="4991" idx="3"/>
            </p:cNvCxnSpPr>
            <p:nvPr/>
          </p:nvCxnSpPr>
          <p:spPr>
            <a:xfrm>
              <a:off x="4774725" y="14315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93" name="Google Shape;4993;p240"/>
            <p:cNvSpPr txBox="1"/>
            <p:nvPr/>
          </p:nvSpPr>
          <p:spPr>
            <a:xfrm>
              <a:off x="4949750" y="1196900"/>
              <a:ext cx="17664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Output</a:t>
              </a:r>
              <a:endParaRPr b="1" sz="1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994" name="Google Shape;4994;p240"/>
            <p:cNvSpPr txBox="1"/>
            <p:nvPr/>
          </p:nvSpPr>
          <p:spPr>
            <a:xfrm>
              <a:off x="1983392" y="1208300"/>
              <a:ext cx="1557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 = (x</a:t>
              </a:r>
              <a:r>
                <a:rPr b="1" baseline="-25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 ..., x</a:t>
              </a:r>
              <a:r>
                <a:rPr b="1" baseline="-25000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="1" lang="en" sz="17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4995" name="Google Shape;4995;p240"/>
            <p:cNvCxnSpPr/>
            <p:nvPr/>
          </p:nvCxnSpPr>
          <p:spPr>
            <a:xfrm>
              <a:off x="3453525" y="14315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996" name="Google Shape;4996;p240"/>
          <p:cNvSpPr txBox="1"/>
          <p:nvPr/>
        </p:nvSpPr>
        <p:spPr>
          <a:xfrm>
            <a:off x="1788600" y="2804050"/>
            <a:ext cx="55668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Analyzer gets to see raw data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Undesirable if: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○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There is no trusted central authority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○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The analysis is done in distributed manner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0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1" name="Google Shape;5001;p241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Distributed Analytics</a:t>
            </a:r>
            <a:endParaRPr i="1" sz="1600">
              <a:solidFill>
                <a:srgbClr val="188038"/>
              </a:solidFill>
            </a:endParaRPr>
          </a:p>
        </p:txBody>
      </p:sp>
      <p:grpSp>
        <p:nvGrpSpPr>
          <p:cNvPr id="5002" name="Google Shape;5002;p241"/>
          <p:cNvGrpSpPr/>
          <p:nvPr/>
        </p:nvGrpSpPr>
        <p:grpSpPr>
          <a:xfrm>
            <a:off x="2024825" y="1512900"/>
            <a:ext cx="589375" cy="2681925"/>
            <a:chOff x="2024825" y="1512900"/>
            <a:chExt cx="589375" cy="2681925"/>
          </a:xfrm>
        </p:grpSpPr>
        <p:sp>
          <p:nvSpPr>
            <p:cNvPr id="5003" name="Google Shape;5003;p241"/>
            <p:cNvSpPr txBox="1"/>
            <p:nvPr/>
          </p:nvSpPr>
          <p:spPr>
            <a:xfrm>
              <a:off x="2252625" y="1512900"/>
              <a:ext cx="3615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004" name="Google Shape;5004;p241"/>
            <p:cNvSpPr txBox="1"/>
            <p:nvPr/>
          </p:nvSpPr>
          <p:spPr>
            <a:xfrm>
              <a:off x="2236200" y="2198550"/>
              <a:ext cx="3780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005" name="Google Shape;5005;p241"/>
            <p:cNvSpPr txBox="1"/>
            <p:nvPr/>
          </p:nvSpPr>
          <p:spPr>
            <a:xfrm>
              <a:off x="2236200" y="3725625"/>
              <a:ext cx="3780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5006" name="Google Shape;5006;p241"/>
            <p:cNvCxnSpPr/>
            <p:nvPr/>
          </p:nvCxnSpPr>
          <p:spPr>
            <a:xfrm>
              <a:off x="2024825" y="17346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07" name="Google Shape;5007;p241"/>
            <p:cNvCxnSpPr/>
            <p:nvPr/>
          </p:nvCxnSpPr>
          <p:spPr>
            <a:xfrm>
              <a:off x="2024825" y="24559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08" name="Google Shape;5008;p241"/>
            <p:cNvCxnSpPr/>
            <p:nvPr/>
          </p:nvCxnSpPr>
          <p:spPr>
            <a:xfrm>
              <a:off x="2024825" y="39739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009" name="Google Shape;5009;p241"/>
          <p:cNvGrpSpPr/>
          <p:nvPr/>
        </p:nvGrpSpPr>
        <p:grpSpPr>
          <a:xfrm>
            <a:off x="2614125" y="1747500"/>
            <a:ext cx="2628225" cy="2212725"/>
            <a:chOff x="2614125" y="1747500"/>
            <a:chExt cx="2628225" cy="2212725"/>
          </a:xfrm>
        </p:grpSpPr>
        <p:sp>
          <p:nvSpPr>
            <p:cNvPr id="5010" name="Google Shape;5010;p241"/>
            <p:cNvSpPr txBox="1"/>
            <p:nvPr/>
          </p:nvSpPr>
          <p:spPr>
            <a:xfrm>
              <a:off x="4127250" y="2656900"/>
              <a:ext cx="11151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Analyzer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011" name="Google Shape;5011;p241"/>
            <p:cNvCxnSpPr>
              <a:stCxn id="5003" idx="3"/>
              <a:endCxn id="5010" idx="1"/>
            </p:cNvCxnSpPr>
            <p:nvPr/>
          </p:nvCxnSpPr>
          <p:spPr>
            <a:xfrm>
              <a:off x="2614125" y="1747500"/>
              <a:ext cx="1513200" cy="1143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12" name="Google Shape;5012;p241"/>
            <p:cNvCxnSpPr>
              <a:stCxn id="5004" idx="3"/>
              <a:endCxn id="5010" idx="1"/>
            </p:cNvCxnSpPr>
            <p:nvPr/>
          </p:nvCxnSpPr>
          <p:spPr>
            <a:xfrm>
              <a:off x="2614200" y="2433150"/>
              <a:ext cx="1513200" cy="45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13" name="Google Shape;5013;p241"/>
            <p:cNvCxnSpPr>
              <a:stCxn id="5005" idx="3"/>
              <a:endCxn id="5010" idx="1"/>
            </p:cNvCxnSpPr>
            <p:nvPr/>
          </p:nvCxnSpPr>
          <p:spPr>
            <a:xfrm flipH="1" rot="10800000">
              <a:off x="2614200" y="2891625"/>
              <a:ext cx="1513200" cy="1068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014" name="Google Shape;5014;p241"/>
          <p:cNvGrpSpPr/>
          <p:nvPr/>
        </p:nvGrpSpPr>
        <p:grpSpPr>
          <a:xfrm>
            <a:off x="5242350" y="2627716"/>
            <a:ext cx="1727194" cy="714900"/>
            <a:chOff x="5242350" y="2627716"/>
            <a:chExt cx="1727194" cy="714900"/>
          </a:xfrm>
        </p:grpSpPr>
        <p:cxnSp>
          <p:nvCxnSpPr>
            <p:cNvPr id="5015" name="Google Shape;5015;p241"/>
            <p:cNvCxnSpPr>
              <a:stCxn id="5010" idx="3"/>
            </p:cNvCxnSpPr>
            <p:nvPr/>
          </p:nvCxnSpPr>
          <p:spPr>
            <a:xfrm>
              <a:off x="5242350" y="28915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16" name="Google Shape;5016;p241"/>
            <p:cNvSpPr txBox="1"/>
            <p:nvPr/>
          </p:nvSpPr>
          <p:spPr>
            <a:xfrm>
              <a:off x="5377744" y="2627716"/>
              <a:ext cx="1591800" cy="7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Estimate of 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f(x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, x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, …, x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 b="1"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5017" name="Google Shape;5017;p241"/>
          <p:cNvGrpSpPr/>
          <p:nvPr/>
        </p:nvGrpSpPr>
        <p:grpSpPr>
          <a:xfrm>
            <a:off x="547925" y="1500025"/>
            <a:ext cx="1470403" cy="2694800"/>
            <a:chOff x="547925" y="1500025"/>
            <a:chExt cx="1470403" cy="2694800"/>
          </a:xfrm>
        </p:grpSpPr>
        <p:sp>
          <p:nvSpPr>
            <p:cNvPr id="5018" name="Google Shape;5018;p241"/>
            <p:cNvSpPr txBox="1"/>
            <p:nvPr/>
          </p:nvSpPr>
          <p:spPr>
            <a:xfrm>
              <a:off x="547925" y="1500025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="1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019" name="Google Shape;5019;p241"/>
            <p:cNvSpPr txBox="1"/>
            <p:nvPr/>
          </p:nvSpPr>
          <p:spPr>
            <a:xfrm>
              <a:off x="1159125" y="1500025"/>
              <a:ext cx="8592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20" name="Google Shape;5020;p241"/>
            <p:cNvSpPr txBox="1"/>
            <p:nvPr/>
          </p:nvSpPr>
          <p:spPr>
            <a:xfrm>
              <a:off x="547928" y="2206225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="1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021" name="Google Shape;5021;p241"/>
            <p:cNvSpPr txBox="1"/>
            <p:nvPr/>
          </p:nvSpPr>
          <p:spPr>
            <a:xfrm>
              <a:off x="1159128" y="2206225"/>
              <a:ext cx="8592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User 2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22" name="Google Shape;5022;p241"/>
            <p:cNvSpPr txBox="1"/>
            <p:nvPr/>
          </p:nvSpPr>
          <p:spPr>
            <a:xfrm>
              <a:off x="547928" y="3725625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b="1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023" name="Google Shape;5023;p241"/>
            <p:cNvSpPr txBox="1"/>
            <p:nvPr/>
          </p:nvSpPr>
          <p:spPr>
            <a:xfrm>
              <a:off x="1159128" y="3725625"/>
              <a:ext cx="8592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24" name="Google Shape;5024;p241"/>
            <p:cNvSpPr txBox="1"/>
            <p:nvPr/>
          </p:nvSpPr>
          <p:spPr>
            <a:xfrm rot="5400000">
              <a:off x="1362678" y="2909019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025" name="Google Shape;5025;p241"/>
            <p:cNvCxnSpPr/>
            <p:nvPr/>
          </p:nvCxnSpPr>
          <p:spPr>
            <a:xfrm>
              <a:off x="907425" y="17346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26" name="Google Shape;5026;p241"/>
            <p:cNvCxnSpPr/>
            <p:nvPr/>
          </p:nvCxnSpPr>
          <p:spPr>
            <a:xfrm>
              <a:off x="907425" y="24567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27" name="Google Shape;5027;p241"/>
            <p:cNvCxnSpPr/>
            <p:nvPr/>
          </p:nvCxnSpPr>
          <p:spPr>
            <a:xfrm>
              <a:off x="907425" y="3958750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/>
          <p:nvPr/>
        </p:nvSpPr>
        <p:spPr>
          <a:xfrm>
            <a:off x="341200" y="98125"/>
            <a:ext cx="859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Differentiating Attacks</a:t>
            </a:r>
            <a:endParaRPr i="1" sz="16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9" name="Google Shape;469;p35"/>
          <p:cNvCxnSpPr>
            <a:stCxn id="470" idx="3"/>
            <a:endCxn id="468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35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35"/>
          <p:cNvCxnSpPr>
            <a:stCxn id="468" idx="3"/>
            <a:endCxn id="473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74" name="Google Shape;474;p35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475" name="Google Shape;475;p35"/>
          <p:cNvSpPr txBox="1"/>
          <p:nvPr/>
        </p:nvSpPr>
        <p:spPr>
          <a:xfrm>
            <a:off x="2983250" y="1156063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6" name="Google Shape;476;p35"/>
          <p:cNvSpPr txBox="1"/>
          <p:nvPr/>
        </p:nvSpPr>
        <p:spPr>
          <a:xfrm>
            <a:off x="6994950" y="1828100"/>
            <a:ext cx="103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250k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7" name="Google Shape;477;p35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8" name="Google Shape;478;p35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5"/>
          <p:cNvSpPr txBox="1"/>
          <p:nvPr/>
        </p:nvSpPr>
        <p:spPr>
          <a:xfrm>
            <a:off x="604500" y="3728025"/>
            <a:ext cx="5649000" cy="847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k-Anonymity 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Algorithm rejects if query involves &lt; k individuals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4722425" y="2655352"/>
            <a:ext cx="769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k = 3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1" name="Google Shape;481;p35"/>
          <p:cNvSpPr txBox="1"/>
          <p:nvPr/>
        </p:nvSpPr>
        <p:spPr>
          <a:xfrm>
            <a:off x="3059450" y="1509463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 != Bob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2" name="Google Shape;482;p35"/>
          <p:cNvSpPr txBox="1"/>
          <p:nvPr/>
        </p:nvSpPr>
        <p:spPr>
          <a:xfrm>
            <a:off x="6994950" y="2377550"/>
            <a:ext cx="103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200k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83" name="Google Shape;483;p35"/>
          <p:cNvGrpSpPr/>
          <p:nvPr/>
        </p:nvGrpSpPr>
        <p:grpSpPr>
          <a:xfrm>
            <a:off x="6994950" y="2301350"/>
            <a:ext cx="1829125" cy="360000"/>
            <a:chOff x="6994950" y="2301350"/>
            <a:chExt cx="1829125" cy="360000"/>
          </a:xfrm>
        </p:grpSpPr>
        <p:sp>
          <p:nvSpPr>
            <p:cNvPr id="484" name="Google Shape;484;p35"/>
            <p:cNvSpPr txBox="1"/>
            <p:nvPr/>
          </p:nvSpPr>
          <p:spPr>
            <a:xfrm>
              <a:off x="6994950" y="2301350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-</a:t>
              </a:r>
              <a:endParaRPr sz="1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5" name="Google Shape;485;p35"/>
            <p:cNvSpPr txBox="1"/>
            <p:nvPr/>
          </p:nvSpPr>
          <p:spPr>
            <a:xfrm>
              <a:off x="7793575" y="2301350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= 50k</a:t>
              </a:r>
              <a:endParaRPr sz="1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86" name="Google Shape;486;p35"/>
          <p:cNvGrpSpPr/>
          <p:nvPr/>
        </p:nvGrpSpPr>
        <p:grpSpPr>
          <a:xfrm>
            <a:off x="6347625" y="3697575"/>
            <a:ext cx="2529225" cy="908700"/>
            <a:chOff x="6347625" y="3697575"/>
            <a:chExt cx="2529225" cy="908700"/>
          </a:xfrm>
        </p:grpSpPr>
        <p:sp>
          <p:nvSpPr>
            <p:cNvPr id="487" name="Google Shape;487;p35"/>
            <p:cNvSpPr txBox="1"/>
            <p:nvPr/>
          </p:nvSpPr>
          <p:spPr>
            <a:xfrm>
              <a:off x="6918750" y="3697575"/>
              <a:ext cx="1958100" cy="9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Hard to extend if adversary can combine &gt;1 queries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88" name="Google Shape;488;p35"/>
            <p:cNvSpPr/>
            <p:nvPr/>
          </p:nvSpPr>
          <p:spPr>
            <a:xfrm rot="10800000">
              <a:off x="6347625" y="3850276"/>
              <a:ext cx="614700" cy="60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1" name="Shape 5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2" name="Google Shape;5032;p242"/>
          <p:cNvGrpSpPr/>
          <p:nvPr/>
        </p:nvGrpSpPr>
        <p:grpSpPr>
          <a:xfrm>
            <a:off x="3365775" y="1309375"/>
            <a:ext cx="3585775" cy="1920231"/>
            <a:chOff x="3365775" y="1309375"/>
            <a:chExt cx="3585775" cy="1920231"/>
          </a:xfrm>
        </p:grpSpPr>
        <p:sp>
          <p:nvSpPr>
            <p:cNvPr id="5033" name="Google Shape;5033;p242"/>
            <p:cNvSpPr/>
            <p:nvPr/>
          </p:nvSpPr>
          <p:spPr>
            <a:xfrm>
              <a:off x="5438350" y="2563006"/>
              <a:ext cx="1513200" cy="6666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42"/>
            <p:cNvSpPr/>
            <p:nvPr/>
          </p:nvSpPr>
          <p:spPr>
            <a:xfrm>
              <a:off x="3365775" y="1309375"/>
              <a:ext cx="2044500" cy="6666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The output of the analyzer must be differentially private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035" name="Google Shape;5035;p242"/>
            <p:cNvCxnSpPr>
              <a:stCxn id="5034" idx="2"/>
              <a:endCxn id="5033" idx="0"/>
            </p:cNvCxnSpPr>
            <p:nvPr/>
          </p:nvCxnSpPr>
          <p:spPr>
            <a:xfrm flipH="1" rot="-5400000">
              <a:off x="4997925" y="1366075"/>
              <a:ext cx="587100" cy="1806900"/>
            </a:xfrm>
            <a:prstGeom prst="bentConnector3">
              <a:avLst>
                <a:gd fmla="val 49994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036" name="Google Shape;5036;p242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Differential Privacy: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Central Model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037" name="Google Shape;5037;p242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38" name="Google Shape;5038;p242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39" name="Google Shape;5039;p242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40" name="Google Shape;5040;p242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41" name="Google Shape;5041;p242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42" name="Google Shape;5042;p242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43" name="Google Shape;5043;p242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44" name="Google Shape;5044;p242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45" name="Google Shape;5045;p242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46" name="Google Shape;5046;p242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47" name="Google Shape;5047;p242"/>
          <p:cNvSpPr txBox="1"/>
          <p:nvPr/>
        </p:nvSpPr>
        <p:spPr>
          <a:xfrm>
            <a:off x="4127250" y="26569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048" name="Google Shape;5048;p242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9" name="Google Shape;5049;p242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0" name="Google Shape;5050;p242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1" name="Google Shape;5051;p242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2" name="Google Shape;5052;p242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3" name="Google Shape;5053;p242"/>
          <p:cNvCxnSpPr>
            <a:stCxn id="5044" idx="3"/>
            <a:endCxn id="5047" idx="1"/>
          </p:cNvCxnSpPr>
          <p:nvPr/>
        </p:nvCxnSpPr>
        <p:spPr>
          <a:xfrm>
            <a:off x="2614125" y="1747500"/>
            <a:ext cx="1513200" cy="11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4" name="Google Shape;5054;p242"/>
          <p:cNvCxnSpPr>
            <a:stCxn id="5045" idx="3"/>
            <a:endCxn id="5047" idx="1"/>
          </p:cNvCxnSpPr>
          <p:nvPr/>
        </p:nvCxnSpPr>
        <p:spPr>
          <a:xfrm>
            <a:off x="2614200" y="2433150"/>
            <a:ext cx="1513200" cy="45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5" name="Google Shape;5055;p242"/>
          <p:cNvCxnSpPr>
            <a:stCxn id="5046" idx="3"/>
            <a:endCxn id="5047" idx="1"/>
          </p:cNvCxnSpPr>
          <p:nvPr/>
        </p:nvCxnSpPr>
        <p:spPr>
          <a:xfrm flipH="1" rot="10800000">
            <a:off x="2614200" y="2891625"/>
            <a:ext cx="1513200" cy="10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6" name="Google Shape;5056;p242"/>
          <p:cNvCxnSpPr>
            <a:stCxn id="5047" idx="3"/>
          </p:cNvCxnSpPr>
          <p:nvPr/>
        </p:nvCxnSpPr>
        <p:spPr>
          <a:xfrm>
            <a:off x="5242350" y="28915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7" name="Google Shape;5057;p242"/>
          <p:cNvSpPr txBox="1"/>
          <p:nvPr/>
        </p:nvSpPr>
        <p:spPr>
          <a:xfrm>
            <a:off x="5377744" y="2627716"/>
            <a:ext cx="15918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Estimate of</a:t>
            </a: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…,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5058" name="Google Shape;5058;p242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9" name="Google Shape;5059;p242"/>
          <p:cNvSpPr txBox="1"/>
          <p:nvPr/>
        </p:nvSpPr>
        <p:spPr>
          <a:xfrm>
            <a:off x="6000200" y="965975"/>
            <a:ext cx="2771700" cy="10161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(ε, δ)-Differential Privacy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2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For all set S of outcomes, and two </a:t>
            </a:r>
            <a:r>
              <a:rPr i="1" lang="en" sz="1200">
                <a:latin typeface="Google Sans"/>
                <a:ea typeface="Google Sans"/>
                <a:cs typeface="Google Sans"/>
                <a:sym typeface="Google Sans"/>
              </a:rPr>
              <a:t>neighboring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 input datasets X, X’: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Pr[A(X) ∈ S] ≤ 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baseline="30000" lang="en" sz="1300">
                <a:latin typeface="Google Sans"/>
                <a:ea typeface="Google Sans"/>
                <a:cs typeface="Google Sans"/>
                <a:sym typeface="Google Sans"/>
              </a:rPr>
              <a:t>ε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・Pr[A(X’) ∈ S] + δ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3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243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Differential Privacy: </a:t>
            </a:r>
            <a:r>
              <a:rPr b="1" lang="en" sz="24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Local Model</a:t>
            </a:r>
            <a:r>
              <a:rPr lang="en" sz="2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>
                <a:solidFill>
                  <a:srgbClr val="188038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[Kasiviswanathan et al.]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65" name="Google Shape;5065;p243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66" name="Google Shape;5066;p243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67" name="Google Shape;5067;p243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68" name="Google Shape;5068;p243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69" name="Google Shape;5069;p243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70" name="Google Shape;5070;p243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71" name="Google Shape;5071;p243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72" name="Google Shape;5072;p243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73" name="Google Shape;5073;p243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74" name="Google Shape;5074;p243"/>
          <p:cNvSpPr txBox="1"/>
          <p:nvPr/>
        </p:nvSpPr>
        <p:spPr>
          <a:xfrm>
            <a:off x="4127250" y="26569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075" name="Google Shape;5075;p243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6" name="Google Shape;5076;p243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7" name="Google Shape;5077;p243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8" name="Google Shape;5078;p243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9" name="Google Shape;5079;p243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0" name="Google Shape;5080;p243"/>
          <p:cNvCxnSpPr>
            <a:stCxn id="5081" idx="3"/>
            <a:endCxn id="5074" idx="1"/>
          </p:cNvCxnSpPr>
          <p:nvPr/>
        </p:nvCxnSpPr>
        <p:spPr>
          <a:xfrm>
            <a:off x="2614125" y="1747500"/>
            <a:ext cx="1513200" cy="11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2" name="Google Shape;5082;p243"/>
          <p:cNvCxnSpPr>
            <a:stCxn id="5072" idx="3"/>
            <a:endCxn id="5074" idx="1"/>
          </p:cNvCxnSpPr>
          <p:nvPr/>
        </p:nvCxnSpPr>
        <p:spPr>
          <a:xfrm>
            <a:off x="2614200" y="2433150"/>
            <a:ext cx="1513200" cy="45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3" name="Google Shape;5083;p243"/>
          <p:cNvCxnSpPr>
            <a:stCxn id="5073" idx="3"/>
            <a:endCxn id="5074" idx="1"/>
          </p:cNvCxnSpPr>
          <p:nvPr/>
        </p:nvCxnSpPr>
        <p:spPr>
          <a:xfrm flipH="1" rot="10800000">
            <a:off x="2614200" y="2891625"/>
            <a:ext cx="1513200" cy="10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4" name="Google Shape;5084;p243"/>
          <p:cNvCxnSpPr>
            <a:stCxn id="5074" idx="3"/>
          </p:cNvCxnSpPr>
          <p:nvPr/>
        </p:nvCxnSpPr>
        <p:spPr>
          <a:xfrm>
            <a:off x="5242350" y="28915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5" name="Google Shape;5085;p243"/>
          <p:cNvSpPr txBox="1"/>
          <p:nvPr/>
        </p:nvSpPr>
        <p:spPr>
          <a:xfrm>
            <a:off x="5377744" y="2627716"/>
            <a:ext cx="15918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Estimate of</a:t>
            </a: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…,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5086" name="Google Shape;5086;p243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7" name="Google Shape;5087;p243"/>
          <p:cNvSpPr txBox="1"/>
          <p:nvPr/>
        </p:nvSpPr>
        <p:spPr>
          <a:xfrm>
            <a:off x="6000200" y="965975"/>
            <a:ext cx="2771700" cy="10161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(ε, δ)-Differential Privacy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2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For all set S of outcomes, and two </a:t>
            </a:r>
            <a:r>
              <a:rPr i="1" lang="en" sz="1200">
                <a:latin typeface="Google Sans"/>
                <a:ea typeface="Google Sans"/>
                <a:cs typeface="Google Sans"/>
                <a:sym typeface="Google Sans"/>
              </a:rPr>
              <a:t>neighboring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 input datasets X, X’: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Pr[A(X) ∈ S] ≤ 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baseline="30000" lang="en" sz="1300">
                <a:latin typeface="Google Sans"/>
                <a:ea typeface="Google Sans"/>
                <a:cs typeface="Google Sans"/>
                <a:sym typeface="Google Sans"/>
              </a:rPr>
              <a:t>ε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・Pr[A(X’) ∈ S] + δ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088" name="Google Shape;5088;p243"/>
          <p:cNvGrpSpPr/>
          <p:nvPr/>
        </p:nvGrpSpPr>
        <p:grpSpPr>
          <a:xfrm>
            <a:off x="2252625" y="1020933"/>
            <a:ext cx="2733166" cy="961167"/>
            <a:chOff x="2252625" y="1020933"/>
            <a:chExt cx="2733166" cy="961167"/>
          </a:xfrm>
        </p:grpSpPr>
        <p:sp>
          <p:nvSpPr>
            <p:cNvPr id="5089" name="Google Shape;5089;p243"/>
            <p:cNvSpPr txBox="1"/>
            <p:nvPr/>
          </p:nvSpPr>
          <p:spPr>
            <a:xfrm>
              <a:off x="2252625" y="1512900"/>
              <a:ext cx="361500" cy="4692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090" name="Google Shape;5090;p243"/>
            <p:cNvSpPr/>
            <p:nvPr/>
          </p:nvSpPr>
          <p:spPr>
            <a:xfrm>
              <a:off x="2941291" y="1020933"/>
              <a:ext cx="2044500" cy="5340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Each message has to be differentially private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091" name="Google Shape;5091;p243"/>
            <p:cNvCxnSpPr>
              <a:stCxn id="5090" idx="1"/>
            </p:cNvCxnSpPr>
            <p:nvPr/>
          </p:nvCxnSpPr>
          <p:spPr>
            <a:xfrm flipH="1">
              <a:off x="2425891" y="1287933"/>
              <a:ext cx="515400" cy="249300"/>
            </a:xfrm>
            <a:prstGeom prst="bentConnector3">
              <a:avLst>
                <a:gd fmla="val 98043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081" name="Google Shape;5081;p243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5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p244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Distributed Analytics: Counting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97" name="Google Shape;5097;p244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098" name="Google Shape;5098;p244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99" name="Google Shape;5099;p244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00" name="Google Shape;5100;p244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01" name="Google Shape;5101;p244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02" name="Google Shape;5102;p244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03" name="Google Shape;5103;p244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04" name="Google Shape;5104;p244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05" name="Google Shape;5105;p244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06" name="Google Shape;5106;p244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07" name="Google Shape;5107;p244"/>
          <p:cNvSpPr txBox="1"/>
          <p:nvPr/>
        </p:nvSpPr>
        <p:spPr>
          <a:xfrm>
            <a:off x="4127250" y="26569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08" name="Google Shape;5108;p244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9" name="Google Shape;5109;p244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0" name="Google Shape;5110;p244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1" name="Google Shape;5111;p244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2" name="Google Shape;5112;p244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3" name="Google Shape;5113;p244"/>
          <p:cNvCxnSpPr>
            <a:stCxn id="5104" idx="3"/>
            <a:endCxn id="5107" idx="1"/>
          </p:cNvCxnSpPr>
          <p:nvPr/>
        </p:nvCxnSpPr>
        <p:spPr>
          <a:xfrm>
            <a:off x="2614125" y="1747500"/>
            <a:ext cx="1513200" cy="11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4" name="Google Shape;5114;p244"/>
          <p:cNvCxnSpPr>
            <a:stCxn id="5105" idx="3"/>
            <a:endCxn id="5107" idx="1"/>
          </p:cNvCxnSpPr>
          <p:nvPr/>
        </p:nvCxnSpPr>
        <p:spPr>
          <a:xfrm>
            <a:off x="2614200" y="2433150"/>
            <a:ext cx="1513200" cy="45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5" name="Google Shape;5115;p244"/>
          <p:cNvCxnSpPr>
            <a:stCxn id="5106" idx="3"/>
            <a:endCxn id="5107" idx="1"/>
          </p:cNvCxnSpPr>
          <p:nvPr/>
        </p:nvCxnSpPr>
        <p:spPr>
          <a:xfrm flipH="1" rot="10800000">
            <a:off x="2614200" y="2891625"/>
            <a:ext cx="1513200" cy="10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16" name="Google Shape;5116;p244"/>
          <p:cNvGrpSpPr/>
          <p:nvPr/>
        </p:nvGrpSpPr>
        <p:grpSpPr>
          <a:xfrm>
            <a:off x="5242350" y="2627725"/>
            <a:ext cx="1867601" cy="714900"/>
            <a:chOff x="5242350" y="2627725"/>
            <a:chExt cx="1867601" cy="714900"/>
          </a:xfrm>
        </p:grpSpPr>
        <p:cxnSp>
          <p:nvCxnSpPr>
            <p:cNvPr id="5117" name="Google Shape;5117;p244"/>
            <p:cNvCxnSpPr>
              <a:stCxn id="5107" idx="3"/>
            </p:cNvCxnSpPr>
            <p:nvPr/>
          </p:nvCxnSpPr>
          <p:spPr>
            <a:xfrm>
              <a:off x="5242350" y="28915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18" name="Google Shape;5118;p244"/>
            <p:cNvSpPr txBox="1"/>
            <p:nvPr/>
          </p:nvSpPr>
          <p:spPr>
            <a:xfrm>
              <a:off x="5377751" y="2627725"/>
              <a:ext cx="1732200" cy="7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Estimate of</a:t>
              </a: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b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 + x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 + … + x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b="1"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5119" name="Google Shape;5119;p244"/>
          <p:cNvGrpSpPr/>
          <p:nvPr/>
        </p:nvGrpSpPr>
        <p:grpSpPr>
          <a:xfrm>
            <a:off x="425197" y="4220469"/>
            <a:ext cx="629100" cy="654156"/>
            <a:chOff x="425197" y="4220469"/>
            <a:chExt cx="629100" cy="654156"/>
          </a:xfrm>
        </p:grpSpPr>
        <p:sp>
          <p:nvSpPr>
            <p:cNvPr id="5120" name="Google Shape;5120;p244"/>
            <p:cNvSpPr txBox="1"/>
            <p:nvPr/>
          </p:nvSpPr>
          <p:spPr>
            <a:xfrm>
              <a:off x="425197" y="4405425"/>
              <a:ext cx="629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500">
                  <a:latin typeface="Google Sans"/>
                  <a:ea typeface="Google Sans"/>
                  <a:cs typeface="Google Sans"/>
                  <a:sym typeface="Google Sans"/>
                </a:rPr>
                <a:t>{0,1}</a:t>
              </a:r>
              <a:endParaRPr b="1"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21" name="Google Shape;5121;p244"/>
            <p:cNvSpPr txBox="1"/>
            <p:nvPr/>
          </p:nvSpPr>
          <p:spPr>
            <a:xfrm rot="5400000">
              <a:off x="503409" y="4211919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∈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5122" name="Google Shape;5122;p244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Google Shape;5127;p245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Counting with </a:t>
            </a:r>
            <a:r>
              <a:rPr i="1"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Central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DP: Laplace Mechanism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8" name="Google Shape;5128;p245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29" name="Google Shape;5129;p245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0" name="Google Shape;5130;p245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31" name="Google Shape;5131;p245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2" name="Google Shape;5132;p245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33" name="Google Shape;5133;p245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4" name="Google Shape;5134;p245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5" name="Google Shape;5135;p245"/>
          <p:cNvSpPr txBox="1"/>
          <p:nvPr/>
        </p:nvSpPr>
        <p:spPr>
          <a:xfrm>
            <a:off x="2252625" y="1512900"/>
            <a:ext cx="798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 = x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36" name="Google Shape;5136;p245"/>
          <p:cNvSpPr txBox="1"/>
          <p:nvPr/>
        </p:nvSpPr>
        <p:spPr>
          <a:xfrm>
            <a:off x="2236200" y="2198550"/>
            <a:ext cx="798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= x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37" name="Google Shape;5137;p245"/>
          <p:cNvSpPr txBox="1"/>
          <p:nvPr/>
        </p:nvSpPr>
        <p:spPr>
          <a:xfrm>
            <a:off x="2236200" y="3725625"/>
            <a:ext cx="798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= x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5138" name="Google Shape;5138;p245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9" name="Google Shape;5139;p245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0" name="Google Shape;5140;p245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1" name="Google Shape;5141;p245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2" name="Google Shape;5142;p245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43" name="Google Shape;5143;p245"/>
          <p:cNvGrpSpPr/>
          <p:nvPr/>
        </p:nvGrpSpPr>
        <p:grpSpPr>
          <a:xfrm>
            <a:off x="3034500" y="1747500"/>
            <a:ext cx="5299750" cy="2212725"/>
            <a:chOff x="3034500" y="1747500"/>
            <a:chExt cx="5299750" cy="2212725"/>
          </a:xfrm>
        </p:grpSpPr>
        <p:sp>
          <p:nvSpPr>
            <p:cNvPr id="5144" name="Google Shape;5144;p245"/>
            <p:cNvSpPr txBox="1"/>
            <p:nvPr/>
          </p:nvSpPr>
          <p:spPr>
            <a:xfrm>
              <a:off x="4127250" y="2656900"/>
              <a:ext cx="11151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Analyzer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145" name="Google Shape;5145;p245"/>
            <p:cNvCxnSpPr>
              <a:stCxn id="5135" idx="3"/>
              <a:endCxn id="5144" idx="1"/>
            </p:cNvCxnSpPr>
            <p:nvPr/>
          </p:nvCxnSpPr>
          <p:spPr>
            <a:xfrm>
              <a:off x="3050925" y="1747500"/>
              <a:ext cx="1076400" cy="1143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46" name="Google Shape;5146;p245"/>
            <p:cNvCxnSpPr>
              <a:stCxn id="5136" idx="3"/>
              <a:endCxn id="5144" idx="1"/>
            </p:cNvCxnSpPr>
            <p:nvPr/>
          </p:nvCxnSpPr>
          <p:spPr>
            <a:xfrm>
              <a:off x="3034500" y="2433150"/>
              <a:ext cx="1092600" cy="45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47" name="Google Shape;5147;p245"/>
            <p:cNvCxnSpPr>
              <a:stCxn id="5137" idx="3"/>
              <a:endCxn id="5144" idx="1"/>
            </p:cNvCxnSpPr>
            <p:nvPr/>
          </p:nvCxnSpPr>
          <p:spPr>
            <a:xfrm flipH="1" rot="10800000">
              <a:off x="3034500" y="2891625"/>
              <a:ext cx="1092900" cy="1068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48" name="Google Shape;5148;p245"/>
            <p:cNvCxnSpPr>
              <a:stCxn id="5144" idx="3"/>
            </p:cNvCxnSpPr>
            <p:nvPr/>
          </p:nvCxnSpPr>
          <p:spPr>
            <a:xfrm>
              <a:off x="5242350" y="28915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49" name="Google Shape;5149;p245"/>
            <p:cNvSpPr txBox="1"/>
            <p:nvPr/>
          </p:nvSpPr>
          <p:spPr>
            <a:xfrm>
              <a:off x="5377750" y="2627725"/>
              <a:ext cx="2956500" cy="7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 + x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 + … + x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 + Lap(1/ε)</a:t>
              </a:r>
              <a:endParaRPr b="1"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5150" name="Google Shape;5150;p245"/>
          <p:cNvSpPr txBox="1"/>
          <p:nvPr/>
        </p:nvSpPr>
        <p:spPr>
          <a:xfrm>
            <a:off x="425197" y="4405425"/>
            <a:ext cx="629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{0,1}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51" name="Google Shape;5151;p245"/>
          <p:cNvSpPr txBox="1"/>
          <p:nvPr/>
        </p:nvSpPr>
        <p:spPr>
          <a:xfrm rot="5400000">
            <a:off x="503409" y="42119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∈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52" name="Google Shape;5152;p245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53" name="Google Shape;5153;p245"/>
          <p:cNvGrpSpPr/>
          <p:nvPr/>
        </p:nvGrpSpPr>
        <p:grpSpPr>
          <a:xfrm>
            <a:off x="5306350" y="3443700"/>
            <a:ext cx="2791400" cy="1228775"/>
            <a:chOff x="5306350" y="3443700"/>
            <a:chExt cx="2791400" cy="1228775"/>
          </a:xfrm>
        </p:grpSpPr>
        <p:sp>
          <p:nvSpPr>
            <p:cNvPr id="5154" name="Google Shape;5154;p245"/>
            <p:cNvSpPr/>
            <p:nvPr/>
          </p:nvSpPr>
          <p:spPr>
            <a:xfrm>
              <a:off x="5326050" y="3463775"/>
              <a:ext cx="2771700" cy="1208700"/>
            </a:xfrm>
            <a:prstGeom prst="rect">
              <a:avLst/>
            </a:prstGeom>
            <a:solidFill>
              <a:srgbClr val="EEEEEE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45"/>
            <p:cNvSpPr txBox="1"/>
            <p:nvPr/>
          </p:nvSpPr>
          <p:spPr>
            <a:xfrm>
              <a:off x="5306350" y="3443700"/>
              <a:ext cx="2771700" cy="11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-Central DP Algorithms: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b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RMSE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Ө(1/</a:t>
              </a:r>
              <a:r>
                <a:rPr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by (discrete) Laplace Mechanism</a:t>
              </a:r>
              <a:r>
                <a:rPr lang="en" sz="16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 </a:t>
              </a:r>
              <a:br>
                <a:rPr lang="en" sz="16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i="1" lang="en">
                  <a:solidFill>
                    <a:srgbClr val="18803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[Dwork et al.’06, Ghosh et al.’12]</a:t>
              </a:r>
              <a:endParaRPr i="1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9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p246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Counting with </a:t>
            </a:r>
            <a:r>
              <a:rPr i="1"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Local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DP: Laplace Mechanism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1" name="Google Shape;5161;p246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62" name="Google Shape;5162;p246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3" name="Google Shape;5163;p246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64" name="Google Shape;5164;p246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5" name="Google Shape;5165;p246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66" name="Google Shape;5166;p246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7" name="Google Shape;5167;p246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68" name="Google Shape;5168;p246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9" name="Google Shape;5169;p246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70" name="Google Shape;5170;p246"/>
          <p:cNvGrpSpPr/>
          <p:nvPr/>
        </p:nvGrpSpPr>
        <p:grpSpPr>
          <a:xfrm>
            <a:off x="3447600" y="1747500"/>
            <a:ext cx="3216850" cy="2212725"/>
            <a:chOff x="3447600" y="1747500"/>
            <a:chExt cx="3216850" cy="2212725"/>
          </a:xfrm>
        </p:grpSpPr>
        <p:sp>
          <p:nvSpPr>
            <p:cNvPr id="5171" name="Google Shape;5171;p246"/>
            <p:cNvSpPr txBox="1"/>
            <p:nvPr/>
          </p:nvSpPr>
          <p:spPr>
            <a:xfrm>
              <a:off x="4127250" y="2656900"/>
              <a:ext cx="11151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Analyzer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172" name="Google Shape;5172;p246"/>
            <p:cNvCxnSpPr>
              <a:stCxn id="5173" idx="3"/>
              <a:endCxn id="5171" idx="1"/>
            </p:cNvCxnSpPr>
            <p:nvPr/>
          </p:nvCxnSpPr>
          <p:spPr>
            <a:xfrm>
              <a:off x="3464025" y="1747500"/>
              <a:ext cx="663300" cy="1143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74" name="Google Shape;5174;p246"/>
            <p:cNvCxnSpPr>
              <a:stCxn id="5175" idx="3"/>
              <a:endCxn id="5171" idx="1"/>
            </p:cNvCxnSpPr>
            <p:nvPr/>
          </p:nvCxnSpPr>
          <p:spPr>
            <a:xfrm>
              <a:off x="3447600" y="2433150"/>
              <a:ext cx="679500" cy="45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76" name="Google Shape;5176;p246"/>
            <p:cNvCxnSpPr>
              <a:stCxn id="5177" idx="3"/>
              <a:endCxn id="5171" idx="1"/>
            </p:cNvCxnSpPr>
            <p:nvPr/>
          </p:nvCxnSpPr>
          <p:spPr>
            <a:xfrm flipH="1" rot="10800000">
              <a:off x="3447600" y="2891625"/>
              <a:ext cx="679800" cy="1068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78" name="Google Shape;5178;p246"/>
            <p:cNvCxnSpPr>
              <a:stCxn id="5171" idx="3"/>
            </p:cNvCxnSpPr>
            <p:nvPr/>
          </p:nvCxnSpPr>
          <p:spPr>
            <a:xfrm>
              <a:off x="5242350" y="28915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79" name="Google Shape;5179;p246"/>
            <p:cNvSpPr txBox="1"/>
            <p:nvPr/>
          </p:nvSpPr>
          <p:spPr>
            <a:xfrm>
              <a:off x="5377750" y="2627725"/>
              <a:ext cx="1286700" cy="7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700">
                  <a:latin typeface="Cambria Math"/>
                  <a:ea typeface="Cambria Math"/>
                  <a:cs typeface="Cambria Math"/>
                  <a:sym typeface="Cambria Math"/>
                </a:rPr>
                <a:t> + ... + y</a:t>
              </a:r>
              <a:r>
                <a:rPr b="1"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b="1" baseline="-25000"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5180" name="Google Shape;5180;p246"/>
          <p:cNvSpPr txBox="1"/>
          <p:nvPr/>
        </p:nvSpPr>
        <p:spPr>
          <a:xfrm>
            <a:off x="425197" y="4405425"/>
            <a:ext cx="629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{0,1}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1" name="Google Shape;5181;p246"/>
          <p:cNvSpPr txBox="1"/>
          <p:nvPr/>
        </p:nvSpPr>
        <p:spPr>
          <a:xfrm rot="5400000">
            <a:off x="503409" y="42119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∈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82" name="Google Shape;5182;p246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83" name="Google Shape;5183;p246"/>
          <p:cNvGrpSpPr/>
          <p:nvPr/>
        </p:nvGrpSpPr>
        <p:grpSpPr>
          <a:xfrm>
            <a:off x="1809075" y="865350"/>
            <a:ext cx="2098500" cy="3329475"/>
            <a:chOff x="1809075" y="865350"/>
            <a:chExt cx="2098500" cy="3329475"/>
          </a:xfrm>
        </p:grpSpPr>
        <p:sp>
          <p:nvSpPr>
            <p:cNvPr id="5173" name="Google Shape;5173;p246"/>
            <p:cNvSpPr txBox="1"/>
            <p:nvPr/>
          </p:nvSpPr>
          <p:spPr>
            <a:xfrm>
              <a:off x="2252625" y="1512900"/>
              <a:ext cx="12114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 = x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 + </a:t>
              </a:r>
              <a:r>
                <a:rPr b="1" lang="en" sz="1600"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="1" baseline="-25000" lang="en" sz="1600"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="1" baseline="-25000" sz="1600"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175" name="Google Shape;5175;p246"/>
            <p:cNvSpPr txBox="1"/>
            <p:nvPr/>
          </p:nvSpPr>
          <p:spPr>
            <a:xfrm>
              <a:off x="2236200" y="2198550"/>
              <a:ext cx="12114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x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+ </a:t>
              </a:r>
              <a:r>
                <a:rPr b="1"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="1" baseline="-25000"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="1" baseline="-25000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177" name="Google Shape;5177;p246"/>
            <p:cNvSpPr txBox="1"/>
            <p:nvPr/>
          </p:nvSpPr>
          <p:spPr>
            <a:xfrm>
              <a:off x="2236200" y="3725625"/>
              <a:ext cx="12114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x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+ </a:t>
              </a:r>
              <a:r>
                <a:rPr b="1"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="1" baseline="-25000"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b="1" baseline="-25000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5184" name="Google Shape;5184;p246"/>
            <p:cNvCxnSpPr/>
            <p:nvPr/>
          </p:nvCxnSpPr>
          <p:spPr>
            <a:xfrm>
              <a:off x="2024825" y="17346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85" name="Google Shape;5185;p246"/>
            <p:cNvCxnSpPr/>
            <p:nvPr/>
          </p:nvCxnSpPr>
          <p:spPr>
            <a:xfrm>
              <a:off x="2024825" y="24559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86" name="Google Shape;5186;p246"/>
            <p:cNvCxnSpPr/>
            <p:nvPr/>
          </p:nvCxnSpPr>
          <p:spPr>
            <a:xfrm>
              <a:off x="2024825" y="39739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87" name="Google Shape;5187;p246"/>
            <p:cNvSpPr txBox="1"/>
            <p:nvPr/>
          </p:nvSpPr>
          <p:spPr>
            <a:xfrm>
              <a:off x="1809075" y="865350"/>
              <a:ext cx="2098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b="1" baseline="-25000"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, ..., z</a:t>
              </a:r>
              <a:r>
                <a:rPr b="1" baseline="-25000"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="1" lang="en" sz="1600">
                  <a:solidFill>
                    <a:schemeClr val="dk1"/>
                  </a:solidFill>
                  <a:highlight>
                    <a:srgbClr val="A8DAB5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 ~ Lap(1/ε)</a:t>
              </a:r>
              <a:endParaRPr>
                <a:highlight>
                  <a:srgbClr val="A8DAB5"/>
                </a:highlight>
              </a:endParaRPr>
            </a:p>
          </p:txBody>
        </p:sp>
      </p:grpSp>
      <p:sp>
        <p:nvSpPr>
          <p:cNvPr id="5188" name="Google Shape;5188;p246"/>
          <p:cNvSpPr txBox="1"/>
          <p:nvPr/>
        </p:nvSpPr>
        <p:spPr>
          <a:xfrm>
            <a:off x="3868600" y="1531938"/>
            <a:ext cx="5064300" cy="431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Theorem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Local Laplace Mechanism is 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-local DP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9" name="Google Shape;5189;p246"/>
          <p:cNvSpPr txBox="1"/>
          <p:nvPr/>
        </p:nvSpPr>
        <p:spPr>
          <a:xfrm>
            <a:off x="4932525" y="3527650"/>
            <a:ext cx="2338800" cy="431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How about the error?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90" name="Google Shape;5190;p246"/>
          <p:cNvSpPr txBox="1"/>
          <p:nvPr/>
        </p:nvSpPr>
        <p:spPr>
          <a:xfrm>
            <a:off x="6563700" y="2627725"/>
            <a:ext cx="27873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highlight>
                  <a:srgbClr val="F4CCCC"/>
                </a:highlight>
                <a:latin typeface="Cambria Math"/>
                <a:ea typeface="Cambria Math"/>
                <a:cs typeface="Cambria Math"/>
                <a:sym typeface="Cambria Math"/>
              </a:rPr>
              <a:t>= x</a:t>
            </a:r>
            <a:r>
              <a:rPr b="1" baseline="-25000" lang="en" sz="1700">
                <a:highlight>
                  <a:srgbClr val="F4CCCC"/>
                </a:highlight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highlight>
                  <a:srgbClr val="F4CCCC"/>
                </a:highlight>
                <a:latin typeface="Cambria Math"/>
                <a:ea typeface="Cambria Math"/>
                <a:cs typeface="Cambria Math"/>
                <a:sym typeface="Cambria Math"/>
              </a:rPr>
              <a:t> + ... + x</a:t>
            </a:r>
            <a:r>
              <a:rPr b="1" baseline="-25000" lang="en" sz="1700">
                <a:highlight>
                  <a:srgbClr val="F4CCCC"/>
                </a:highlight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highlight>
                  <a:srgbClr val="F4CCCC"/>
                </a:highlight>
                <a:latin typeface="Cambria Math"/>
                <a:ea typeface="Cambria Math"/>
                <a:cs typeface="Cambria Math"/>
                <a:sym typeface="Cambria Math"/>
              </a:rPr>
              <a:t> + z</a:t>
            </a:r>
            <a:r>
              <a:rPr b="1" baseline="-25000" lang="en" sz="1700">
                <a:highlight>
                  <a:srgbClr val="F4CCCC"/>
                </a:highlight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highlight>
                  <a:srgbClr val="F4CCCC"/>
                </a:highlight>
                <a:latin typeface="Cambria Math"/>
                <a:ea typeface="Cambria Math"/>
                <a:cs typeface="Cambria Math"/>
                <a:sym typeface="Cambria Math"/>
              </a:rPr>
              <a:t> + ... + z</a:t>
            </a:r>
            <a:r>
              <a:rPr b="1" baseline="-25000" lang="en" sz="1700">
                <a:highlight>
                  <a:srgbClr val="F4CCCC"/>
                </a:highlight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baseline="-25000" sz="1700">
              <a:highlight>
                <a:srgbClr val="F4CCCC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p247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Local Laplace Mechanism: Utility Analysis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196" name="Google Shape;5196;p247"/>
          <p:cNvSpPr txBox="1"/>
          <p:nvPr/>
        </p:nvSpPr>
        <p:spPr>
          <a:xfrm>
            <a:off x="448500" y="2391500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97" name="Google Shape;5197;p247"/>
          <p:cNvSpPr txBox="1"/>
          <p:nvPr/>
        </p:nvSpPr>
        <p:spPr>
          <a:xfrm>
            <a:off x="493375" y="2474725"/>
            <a:ext cx="76260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MSE 	 	=	𝐄[(∑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y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𝐄[(∑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z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𝐄[z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Var(z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n (2/ε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600">
              <a:solidFill>
                <a:schemeClr val="dk1"/>
              </a:solidFill>
              <a:highlight>
                <a:srgbClr val="FCE5CD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198" name="Google Shape;5198;p247"/>
          <p:cNvSpPr txBox="1"/>
          <p:nvPr/>
        </p:nvSpPr>
        <p:spPr>
          <a:xfrm>
            <a:off x="7859200" y="32862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99" name="Google Shape;5199;p247"/>
          <p:cNvSpPr txBox="1"/>
          <p:nvPr/>
        </p:nvSpPr>
        <p:spPr>
          <a:xfrm>
            <a:off x="448500" y="1399100"/>
            <a:ext cx="66672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Theorem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Estimator from Local Laplace Mechanism has MSE 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2n/ε</a:t>
            </a:r>
            <a:r>
              <a:rPr baseline="30000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30000" sz="17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00" name="Google Shape;5200;p247"/>
          <p:cNvSpPr txBox="1"/>
          <p:nvPr/>
        </p:nvSpPr>
        <p:spPr>
          <a:xfrm>
            <a:off x="7201825" y="1399100"/>
            <a:ext cx="182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RMSE 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= √(2n)/ε</a:t>
            </a:r>
            <a:endParaRPr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4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p248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06" name="Google Shape;5206;p248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7" name="Google Shape;5207;p248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08" name="Google Shape;5208;p248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9" name="Google Shape;5209;p248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10" name="Google Shape;5210;p248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11" name="Google Shape;5211;p248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12" name="Google Shape;5212;p248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13" name="Google Shape;5213;p248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14" name="Google Shape;5214;p248"/>
          <p:cNvSpPr txBox="1"/>
          <p:nvPr/>
        </p:nvSpPr>
        <p:spPr>
          <a:xfrm>
            <a:off x="4127250" y="28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15" name="Google Shape;5215;p248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6" name="Google Shape;5216;p248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7" name="Google Shape;5217;p248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8" name="Google Shape;5218;p248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9" name="Google Shape;5219;p248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0" name="Google Shape;5220;p248"/>
          <p:cNvCxnSpPr>
            <a:stCxn id="5221" idx="3"/>
            <a:endCxn id="5214" idx="1"/>
          </p:cNvCxnSpPr>
          <p:nvPr/>
        </p:nvCxnSpPr>
        <p:spPr>
          <a:xfrm>
            <a:off x="2614125" y="1747500"/>
            <a:ext cx="1513200" cy="129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2" name="Google Shape;5222;p248"/>
          <p:cNvCxnSpPr>
            <a:stCxn id="5212" idx="3"/>
            <a:endCxn id="5214" idx="1"/>
          </p:cNvCxnSpPr>
          <p:nvPr/>
        </p:nvCxnSpPr>
        <p:spPr>
          <a:xfrm>
            <a:off x="2614200" y="2433150"/>
            <a:ext cx="1513200" cy="61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3" name="Google Shape;5223;p248"/>
          <p:cNvCxnSpPr>
            <a:stCxn id="5213" idx="3"/>
            <a:endCxn id="5214" idx="1"/>
          </p:cNvCxnSpPr>
          <p:nvPr/>
        </p:nvCxnSpPr>
        <p:spPr>
          <a:xfrm flipH="1" rot="10800000">
            <a:off x="2614200" y="3044025"/>
            <a:ext cx="1513200" cy="91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4" name="Google Shape;5224;p248"/>
          <p:cNvSpPr txBox="1"/>
          <p:nvPr/>
        </p:nvSpPr>
        <p:spPr>
          <a:xfrm rot="5400000">
            <a:off x="503409" y="42119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∈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25" name="Google Shape;5225;p248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6" name="Google Shape;5226;p248"/>
          <p:cNvSpPr txBox="1"/>
          <p:nvPr/>
        </p:nvSpPr>
        <p:spPr>
          <a:xfrm>
            <a:off x="244500" y="4405425"/>
            <a:ext cx="95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{0,1}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227" name="Google Shape;5227;p248"/>
          <p:cNvGrpSpPr/>
          <p:nvPr/>
        </p:nvGrpSpPr>
        <p:grpSpPr>
          <a:xfrm>
            <a:off x="2252625" y="1016850"/>
            <a:ext cx="5555000" cy="1360500"/>
            <a:chOff x="2252625" y="1016850"/>
            <a:chExt cx="5555000" cy="1360500"/>
          </a:xfrm>
        </p:grpSpPr>
        <p:sp>
          <p:nvSpPr>
            <p:cNvPr id="5221" name="Google Shape;5221;p248"/>
            <p:cNvSpPr txBox="1"/>
            <p:nvPr/>
          </p:nvSpPr>
          <p:spPr>
            <a:xfrm>
              <a:off x="2252625" y="1512900"/>
              <a:ext cx="361500" cy="4692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228" name="Google Shape;5228;p248"/>
            <p:cNvSpPr/>
            <p:nvPr/>
          </p:nvSpPr>
          <p:spPr>
            <a:xfrm>
              <a:off x="4165925" y="1016850"/>
              <a:ext cx="3641700" cy="13605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229" name="Google Shape;5229;p248"/>
            <p:cNvCxnSpPr>
              <a:stCxn id="5228" idx="1"/>
              <a:endCxn id="5221" idx="0"/>
            </p:cNvCxnSpPr>
            <p:nvPr/>
          </p:nvCxnSpPr>
          <p:spPr>
            <a:xfrm rot="10800000">
              <a:off x="2433425" y="1512900"/>
              <a:ext cx="1732500" cy="184200"/>
            </a:xfrm>
            <a:prstGeom prst="bentConnector4">
              <a:avLst>
                <a:gd fmla="val 44785" name="adj1"/>
                <a:gd fmla="val 229275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230" name="Google Shape;5230;p248"/>
          <p:cNvGrpSpPr/>
          <p:nvPr/>
        </p:nvGrpSpPr>
        <p:grpSpPr>
          <a:xfrm>
            <a:off x="4229500" y="1145250"/>
            <a:ext cx="3737400" cy="1094300"/>
            <a:chOff x="4229500" y="1145250"/>
            <a:chExt cx="3737400" cy="1094300"/>
          </a:xfrm>
        </p:grpSpPr>
        <p:sp>
          <p:nvSpPr>
            <p:cNvPr id="5231" name="Google Shape;5231;p248"/>
            <p:cNvSpPr txBox="1"/>
            <p:nvPr/>
          </p:nvSpPr>
          <p:spPr>
            <a:xfrm>
              <a:off x="4229500" y="1449750"/>
              <a:ext cx="7218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 =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232" name="Google Shape;5232;p248"/>
            <p:cNvSpPr/>
            <p:nvPr/>
          </p:nvSpPr>
          <p:spPr>
            <a:xfrm>
              <a:off x="4723125" y="1203600"/>
              <a:ext cx="191100" cy="987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33" name="Google Shape;5233;p248"/>
            <p:cNvSpPr txBox="1"/>
            <p:nvPr/>
          </p:nvSpPr>
          <p:spPr>
            <a:xfrm>
              <a:off x="4914225" y="1145250"/>
              <a:ext cx="2734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with probability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e</a:t>
              </a:r>
              <a:r>
                <a:rPr b="1" baseline="30000"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/(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+1)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234" name="Google Shape;5234;p248"/>
            <p:cNvSpPr txBox="1"/>
            <p:nvPr/>
          </p:nvSpPr>
          <p:spPr>
            <a:xfrm>
              <a:off x="4951300" y="1770350"/>
              <a:ext cx="30156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1-x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with probability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1/(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e</a:t>
              </a:r>
              <a:r>
                <a:rPr b="1" baseline="30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+1)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5235" name="Google Shape;5235;p248"/>
          <p:cNvSpPr txBox="1"/>
          <p:nvPr/>
        </p:nvSpPr>
        <p:spPr>
          <a:xfrm>
            <a:off x="3801725" y="3748950"/>
            <a:ext cx="4624500" cy="494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Theorem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Randomized Response is 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-local DP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36" name="Google Shape;5236;p248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Randomized Response </a:t>
            </a: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(RR)</a:t>
            </a:r>
            <a:r>
              <a:rPr lang="en" sz="2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[Warner]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237" name="Google Shape;5237;p248"/>
          <p:cNvSpPr txBox="1"/>
          <p:nvPr/>
        </p:nvSpPr>
        <p:spPr>
          <a:xfrm>
            <a:off x="2254325" y="1509900"/>
            <a:ext cx="36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1" name="Shape 5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" name="Google Shape;5242;p249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Randomized Response </a:t>
            </a: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(RR)</a:t>
            </a:r>
            <a:r>
              <a:rPr lang="en" sz="2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[Warner]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243" name="Google Shape;5243;p249"/>
          <p:cNvSpPr txBox="1"/>
          <p:nvPr/>
        </p:nvSpPr>
        <p:spPr>
          <a:xfrm>
            <a:off x="1852175" y="3586300"/>
            <a:ext cx="5967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 		= 	ln(Pr[M(X) = o] / Pr[M(X’) = o])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 	ln((e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/(e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+1)) / (1/(e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+1)))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	ε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44" name="Google Shape;5244;p249"/>
          <p:cNvSpPr txBox="1"/>
          <p:nvPr/>
        </p:nvSpPr>
        <p:spPr>
          <a:xfrm>
            <a:off x="560975" y="3485650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45" name="Google Shape;5245;p249"/>
          <p:cNvSpPr txBox="1"/>
          <p:nvPr/>
        </p:nvSpPr>
        <p:spPr>
          <a:xfrm>
            <a:off x="7859200" y="4114600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46" name="Google Shape;5246;p249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47" name="Google Shape;5247;p249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48" name="Google Shape;5248;p249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5249" name="Google Shape;5249;p249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0" name="Google Shape;5250;p249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1" name="Google Shape;5251;p249"/>
          <p:cNvSpPr/>
          <p:nvPr/>
        </p:nvSpPr>
        <p:spPr>
          <a:xfrm>
            <a:off x="4165925" y="1016850"/>
            <a:ext cx="3641700" cy="13605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52" name="Google Shape;5252;p249"/>
          <p:cNvCxnSpPr>
            <a:stCxn id="5251" idx="1"/>
            <a:endCxn id="5248" idx="0"/>
          </p:cNvCxnSpPr>
          <p:nvPr/>
        </p:nvCxnSpPr>
        <p:spPr>
          <a:xfrm rot="10800000">
            <a:off x="2433425" y="1512900"/>
            <a:ext cx="1732500" cy="184200"/>
          </a:xfrm>
          <a:prstGeom prst="bentConnector4">
            <a:avLst>
              <a:gd fmla="val 44785" name="adj1"/>
              <a:gd fmla="val 229275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3" name="Google Shape;5253;p249"/>
          <p:cNvSpPr txBox="1"/>
          <p:nvPr/>
        </p:nvSpPr>
        <p:spPr>
          <a:xfrm>
            <a:off x="4229500" y="1449750"/>
            <a:ext cx="721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 =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54" name="Google Shape;5254;p249"/>
          <p:cNvSpPr/>
          <p:nvPr/>
        </p:nvSpPr>
        <p:spPr>
          <a:xfrm>
            <a:off x="4723125" y="1203600"/>
            <a:ext cx="191100" cy="987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55" name="Google Shape;5255;p249"/>
          <p:cNvSpPr txBox="1"/>
          <p:nvPr/>
        </p:nvSpPr>
        <p:spPr>
          <a:xfrm>
            <a:off x="4914225" y="1145250"/>
            <a:ext cx="2734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with probability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/(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+1)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56" name="Google Shape;5256;p249"/>
          <p:cNvSpPr txBox="1"/>
          <p:nvPr/>
        </p:nvSpPr>
        <p:spPr>
          <a:xfrm>
            <a:off x="4951300" y="1770350"/>
            <a:ext cx="3015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1-x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with probability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1/(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+1)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57" name="Google Shape;5257;p249"/>
          <p:cNvSpPr txBox="1"/>
          <p:nvPr/>
        </p:nvSpPr>
        <p:spPr>
          <a:xfrm>
            <a:off x="2252625" y="2780463"/>
            <a:ext cx="4624500" cy="494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Theorem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Randomized Response is 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-local DP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p250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63" name="Google Shape;5263;p250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64" name="Google Shape;5264;p250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65" name="Google Shape;5265;p250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66" name="Google Shape;5266;p250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67" name="Google Shape;5267;p250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68" name="Google Shape;5268;p250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69" name="Google Shape;5269;p250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70" name="Google Shape;5270;p250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71" name="Google Shape;5271;p250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72" name="Google Shape;5272;p250"/>
          <p:cNvSpPr txBox="1"/>
          <p:nvPr/>
        </p:nvSpPr>
        <p:spPr>
          <a:xfrm>
            <a:off x="4127250" y="28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73" name="Google Shape;5273;p250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4" name="Google Shape;5274;p250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5" name="Google Shape;5275;p250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6" name="Google Shape;5276;p250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7" name="Google Shape;5277;p250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8" name="Google Shape;5278;p250"/>
          <p:cNvCxnSpPr>
            <a:stCxn id="5269" idx="3"/>
            <a:endCxn id="5272" idx="1"/>
          </p:cNvCxnSpPr>
          <p:nvPr/>
        </p:nvCxnSpPr>
        <p:spPr>
          <a:xfrm>
            <a:off x="2614125" y="1747500"/>
            <a:ext cx="1513200" cy="129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9" name="Google Shape;5279;p250"/>
          <p:cNvCxnSpPr>
            <a:stCxn id="5270" idx="3"/>
            <a:endCxn id="5272" idx="1"/>
          </p:cNvCxnSpPr>
          <p:nvPr/>
        </p:nvCxnSpPr>
        <p:spPr>
          <a:xfrm>
            <a:off x="2614200" y="2433150"/>
            <a:ext cx="1513200" cy="61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0" name="Google Shape;5280;p250"/>
          <p:cNvCxnSpPr>
            <a:stCxn id="5271" idx="3"/>
            <a:endCxn id="5272" idx="1"/>
          </p:cNvCxnSpPr>
          <p:nvPr/>
        </p:nvCxnSpPr>
        <p:spPr>
          <a:xfrm flipH="1" rot="10800000">
            <a:off x="2614200" y="3044025"/>
            <a:ext cx="1513200" cy="91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281" name="Google Shape;5281;p250"/>
          <p:cNvGrpSpPr/>
          <p:nvPr/>
        </p:nvGrpSpPr>
        <p:grpSpPr>
          <a:xfrm>
            <a:off x="5242350" y="2780125"/>
            <a:ext cx="741697" cy="714900"/>
            <a:chOff x="5242350" y="2780125"/>
            <a:chExt cx="741697" cy="714900"/>
          </a:xfrm>
        </p:grpSpPr>
        <p:cxnSp>
          <p:nvCxnSpPr>
            <p:cNvPr id="5282" name="Google Shape;5282;p250"/>
            <p:cNvCxnSpPr>
              <a:stCxn id="5272" idx="3"/>
            </p:cNvCxnSpPr>
            <p:nvPr/>
          </p:nvCxnSpPr>
          <p:spPr>
            <a:xfrm>
              <a:off x="5242350" y="30439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83" name="Google Shape;5283;p250"/>
            <p:cNvSpPr txBox="1"/>
            <p:nvPr/>
          </p:nvSpPr>
          <p:spPr>
            <a:xfrm>
              <a:off x="5377747" y="2780125"/>
              <a:ext cx="606300" cy="7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???</a:t>
              </a:r>
              <a:endParaRPr b="1" sz="17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284" name="Google Shape;5284;p250"/>
          <p:cNvSpPr txBox="1"/>
          <p:nvPr/>
        </p:nvSpPr>
        <p:spPr>
          <a:xfrm rot="5400000">
            <a:off x="503409" y="42119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∈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85" name="Google Shape;5285;p250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6" name="Google Shape;5286;p250"/>
          <p:cNvSpPr txBox="1"/>
          <p:nvPr/>
        </p:nvSpPr>
        <p:spPr>
          <a:xfrm>
            <a:off x="244500" y="4405425"/>
            <a:ext cx="95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{0,1}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87" name="Google Shape;5287;p250"/>
          <p:cNvSpPr/>
          <p:nvPr/>
        </p:nvSpPr>
        <p:spPr>
          <a:xfrm>
            <a:off x="4165925" y="1016850"/>
            <a:ext cx="3641700" cy="13605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88" name="Google Shape;5288;p250"/>
          <p:cNvCxnSpPr>
            <a:stCxn id="5287" idx="1"/>
            <a:endCxn id="5269" idx="0"/>
          </p:cNvCxnSpPr>
          <p:nvPr/>
        </p:nvCxnSpPr>
        <p:spPr>
          <a:xfrm rot="10800000">
            <a:off x="2433425" y="1512900"/>
            <a:ext cx="1732500" cy="184200"/>
          </a:xfrm>
          <a:prstGeom prst="bentConnector4">
            <a:avLst>
              <a:gd fmla="val 44785" name="adj1"/>
              <a:gd fmla="val 229275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9" name="Google Shape;5289;p250"/>
          <p:cNvSpPr txBox="1"/>
          <p:nvPr/>
        </p:nvSpPr>
        <p:spPr>
          <a:xfrm>
            <a:off x="4229500" y="1449750"/>
            <a:ext cx="721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 =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90" name="Google Shape;5290;p250"/>
          <p:cNvSpPr/>
          <p:nvPr/>
        </p:nvSpPr>
        <p:spPr>
          <a:xfrm>
            <a:off x="4723125" y="1203600"/>
            <a:ext cx="191100" cy="987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91" name="Google Shape;5291;p250"/>
          <p:cNvSpPr txBox="1"/>
          <p:nvPr/>
        </p:nvSpPr>
        <p:spPr>
          <a:xfrm>
            <a:off x="4914225" y="1145250"/>
            <a:ext cx="2734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with probability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/(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+1)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92" name="Google Shape;5292;p250"/>
          <p:cNvSpPr txBox="1"/>
          <p:nvPr/>
        </p:nvSpPr>
        <p:spPr>
          <a:xfrm>
            <a:off x="4951300" y="1770350"/>
            <a:ext cx="3015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1-x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with probability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1/(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+1)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93" name="Google Shape;5293;p250"/>
          <p:cNvSpPr txBox="1"/>
          <p:nvPr/>
        </p:nvSpPr>
        <p:spPr>
          <a:xfrm>
            <a:off x="3801725" y="3748950"/>
            <a:ext cx="4624500" cy="494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Theorem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Randomized Response is </a:t>
            </a: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-local DP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94" name="Google Shape;5294;p250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Randomized Response </a:t>
            </a: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(RR): Estimator</a:t>
            </a:r>
            <a:endParaRPr i="1" sz="1600">
              <a:solidFill>
                <a:srgbClr val="18803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8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251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00" name="Google Shape;5300;p251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01" name="Google Shape;5301;p251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02" name="Google Shape;5302;p251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03" name="Google Shape;5303;p251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04" name="Google Shape;5304;p251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05" name="Google Shape;5305;p251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06" name="Google Shape;5306;p251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07" name="Google Shape;5307;p251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08" name="Google Shape;5308;p251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09" name="Google Shape;5309;p251"/>
          <p:cNvSpPr txBox="1"/>
          <p:nvPr/>
        </p:nvSpPr>
        <p:spPr>
          <a:xfrm>
            <a:off x="4127250" y="28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310" name="Google Shape;5310;p251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1" name="Google Shape;5311;p251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2" name="Google Shape;5312;p251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3" name="Google Shape;5313;p251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4" name="Google Shape;5314;p251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5" name="Google Shape;5315;p251"/>
          <p:cNvCxnSpPr>
            <a:stCxn id="5306" idx="3"/>
            <a:endCxn id="5309" idx="1"/>
          </p:cNvCxnSpPr>
          <p:nvPr/>
        </p:nvCxnSpPr>
        <p:spPr>
          <a:xfrm>
            <a:off x="2614125" y="1747500"/>
            <a:ext cx="1513200" cy="129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6" name="Google Shape;5316;p251"/>
          <p:cNvCxnSpPr>
            <a:stCxn id="5307" idx="3"/>
            <a:endCxn id="5309" idx="1"/>
          </p:cNvCxnSpPr>
          <p:nvPr/>
        </p:nvCxnSpPr>
        <p:spPr>
          <a:xfrm>
            <a:off x="2614200" y="2433150"/>
            <a:ext cx="1513200" cy="61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7" name="Google Shape;5317;p251"/>
          <p:cNvCxnSpPr>
            <a:stCxn id="5308" idx="3"/>
            <a:endCxn id="5309" idx="1"/>
          </p:cNvCxnSpPr>
          <p:nvPr/>
        </p:nvCxnSpPr>
        <p:spPr>
          <a:xfrm flipH="1" rot="10800000">
            <a:off x="2614200" y="3044025"/>
            <a:ext cx="1513200" cy="91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8" name="Google Shape;5318;p251"/>
          <p:cNvCxnSpPr>
            <a:stCxn id="5309" idx="3"/>
          </p:cNvCxnSpPr>
          <p:nvPr/>
        </p:nvCxnSpPr>
        <p:spPr>
          <a:xfrm>
            <a:off x="5242350" y="30439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9" name="Google Shape;5319;p251"/>
          <p:cNvSpPr txBox="1"/>
          <p:nvPr/>
        </p:nvSpPr>
        <p:spPr>
          <a:xfrm rot="5400000">
            <a:off x="503409" y="42119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∈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320" name="Google Shape;5320;p251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1" name="Google Shape;5321;p251"/>
          <p:cNvSpPr txBox="1"/>
          <p:nvPr/>
        </p:nvSpPr>
        <p:spPr>
          <a:xfrm>
            <a:off x="244500" y="4405425"/>
            <a:ext cx="95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{0,1}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22" name="Google Shape;5322;p251"/>
          <p:cNvSpPr/>
          <p:nvPr/>
        </p:nvSpPr>
        <p:spPr>
          <a:xfrm>
            <a:off x="4165925" y="1016850"/>
            <a:ext cx="3641700" cy="13605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323" name="Google Shape;5323;p251"/>
          <p:cNvCxnSpPr>
            <a:stCxn id="5322" idx="1"/>
            <a:endCxn id="5306" idx="0"/>
          </p:cNvCxnSpPr>
          <p:nvPr/>
        </p:nvCxnSpPr>
        <p:spPr>
          <a:xfrm rot="10800000">
            <a:off x="2433425" y="1512900"/>
            <a:ext cx="1732500" cy="184200"/>
          </a:xfrm>
          <a:prstGeom prst="bentConnector4">
            <a:avLst>
              <a:gd fmla="val 44785" name="adj1"/>
              <a:gd fmla="val 229275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4" name="Google Shape;5324;p251"/>
          <p:cNvSpPr txBox="1"/>
          <p:nvPr/>
        </p:nvSpPr>
        <p:spPr>
          <a:xfrm>
            <a:off x="4229500" y="1449750"/>
            <a:ext cx="721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 =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25" name="Google Shape;5325;p251"/>
          <p:cNvSpPr/>
          <p:nvPr/>
        </p:nvSpPr>
        <p:spPr>
          <a:xfrm>
            <a:off x="4723125" y="1203600"/>
            <a:ext cx="191100" cy="987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26" name="Google Shape;5326;p251"/>
          <p:cNvSpPr txBox="1"/>
          <p:nvPr/>
        </p:nvSpPr>
        <p:spPr>
          <a:xfrm>
            <a:off x="4914225" y="1145250"/>
            <a:ext cx="2734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with probability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/(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+1)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27" name="Google Shape;5327;p251"/>
          <p:cNvSpPr txBox="1"/>
          <p:nvPr/>
        </p:nvSpPr>
        <p:spPr>
          <a:xfrm>
            <a:off x="4951300" y="1770350"/>
            <a:ext cx="3015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1-x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with probability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1/(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+1)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28" name="Google Shape;5328;p251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Randomized Response </a:t>
            </a: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(RR): Estimator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329" name="Google Shape;5329;p251"/>
          <p:cNvSpPr txBox="1"/>
          <p:nvPr/>
        </p:nvSpPr>
        <p:spPr>
          <a:xfrm>
            <a:off x="5377747" y="2780125"/>
            <a:ext cx="35580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 + y</a:t>
            </a:r>
            <a:r>
              <a:rPr b="1" baseline="-25000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 + … + y</a:t>
            </a:r>
            <a:r>
              <a:rPr b="1" baseline="-25000" lang="en" sz="1700"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rgbClr val="000000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1" sz="17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330" name="Google Shape;5330;p251"/>
          <p:cNvGrpSpPr/>
          <p:nvPr/>
        </p:nvGrpSpPr>
        <p:grpSpPr>
          <a:xfrm>
            <a:off x="3301325" y="2565559"/>
            <a:ext cx="5634300" cy="1470191"/>
            <a:chOff x="3301325" y="2565559"/>
            <a:chExt cx="5634300" cy="1470191"/>
          </a:xfrm>
        </p:grpSpPr>
        <p:sp>
          <p:nvSpPr>
            <p:cNvPr id="5331" name="Google Shape;5331;p251"/>
            <p:cNvSpPr txBox="1"/>
            <p:nvPr/>
          </p:nvSpPr>
          <p:spPr>
            <a:xfrm>
              <a:off x="3301325" y="3613350"/>
              <a:ext cx="5634300" cy="4224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Bad:</a:t>
              </a: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 If </a:t>
              </a:r>
              <a:r>
                <a:rPr lang="en" sz="17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700">
                  <a:latin typeface="Cambria Math"/>
                  <a:ea typeface="Cambria Math"/>
                  <a:cs typeface="Cambria Math"/>
                  <a:sym typeface="Cambria Math"/>
                </a:rPr>
                <a:t> = ... = x</a:t>
              </a:r>
              <a:r>
                <a:rPr baseline="-25000" lang="en" sz="17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lang="en" sz="1700">
                  <a:latin typeface="Cambria Math"/>
                  <a:ea typeface="Cambria Math"/>
                  <a:cs typeface="Cambria Math"/>
                  <a:sym typeface="Cambria Math"/>
                </a:rPr>
                <a:t> = 0</a:t>
              </a: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, then expected answer </a:t>
              </a:r>
              <a:r>
                <a:rPr lang="en" sz="1700">
                  <a:latin typeface="Cambria Math"/>
                  <a:ea typeface="Cambria Math"/>
                  <a:cs typeface="Cambria Math"/>
                  <a:sym typeface="Cambria Math"/>
                </a:rPr>
                <a:t>= 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n/(e</a:t>
              </a:r>
              <a:r>
                <a:rPr baseline="30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+1)</a:t>
              </a:r>
              <a:endParaRPr sz="17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332" name="Google Shape;5332;p251"/>
            <p:cNvSpPr/>
            <p:nvPr/>
          </p:nvSpPr>
          <p:spPr>
            <a:xfrm rot="-2702110">
              <a:off x="6890193" y="2713196"/>
              <a:ext cx="691126" cy="661428"/>
            </a:xfrm>
            <a:prstGeom prst="plus">
              <a:avLst>
                <a:gd fmla="val 43292" name="adj"/>
              </a:avLst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6"/>
          <p:cNvSpPr txBox="1"/>
          <p:nvPr/>
        </p:nvSpPr>
        <p:spPr>
          <a:xfrm>
            <a:off x="341200" y="98125"/>
            <a:ext cx="859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Mitigation II: Add Noise</a:t>
            </a:r>
            <a:endParaRPr i="1" sz="16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95" name="Google Shape;495;p36"/>
          <p:cNvCxnSpPr>
            <a:stCxn id="496" idx="3"/>
            <a:endCxn id="494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97" name="Google Shape;497;p36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grpSp>
        <p:nvGrpSpPr>
          <p:cNvPr id="498" name="Google Shape;498;p36"/>
          <p:cNvGrpSpPr/>
          <p:nvPr/>
        </p:nvGrpSpPr>
        <p:grpSpPr>
          <a:xfrm>
            <a:off x="2983250" y="1537063"/>
            <a:ext cx="4710771" cy="1362938"/>
            <a:chOff x="2983250" y="1537063"/>
            <a:chExt cx="4710771" cy="1362938"/>
          </a:xfrm>
        </p:grpSpPr>
        <p:cxnSp>
          <p:nvCxnSpPr>
            <p:cNvPr id="499" name="Google Shape;499;p36"/>
            <p:cNvCxnSpPr/>
            <p:nvPr/>
          </p:nvCxnSpPr>
          <p:spPr>
            <a:xfrm>
              <a:off x="5063900" y="1941350"/>
              <a:ext cx="0" cy="360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0" name="Google Shape;500;p36"/>
            <p:cNvCxnSpPr>
              <a:stCxn id="494" idx="3"/>
              <a:endCxn id="501" idx="1"/>
            </p:cNvCxnSpPr>
            <p:nvPr/>
          </p:nvCxnSpPr>
          <p:spPr>
            <a:xfrm>
              <a:off x="5718200" y="2530550"/>
              <a:ext cx="1216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2" name="Google Shape;502;p36"/>
            <p:cNvSpPr txBox="1"/>
            <p:nvPr/>
          </p:nvSpPr>
          <p:spPr>
            <a:xfrm>
              <a:off x="2983250" y="1537063"/>
              <a:ext cx="41613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SUM(income)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name = Bob</a:t>
              </a:r>
              <a:endPara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3" name="Google Shape;503;p36"/>
            <p:cNvSpPr txBox="1"/>
            <p:nvPr/>
          </p:nvSpPr>
          <p:spPr>
            <a:xfrm>
              <a:off x="6924221" y="2161100"/>
              <a:ext cx="769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50k</a:t>
              </a:r>
              <a:endParaRPr sz="1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04" name="Google Shape;504;p36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5" name="Google Shape;505;p36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 txBox="1"/>
          <p:nvPr/>
        </p:nvSpPr>
        <p:spPr>
          <a:xfrm>
            <a:off x="1321875" y="3717900"/>
            <a:ext cx="3871500" cy="847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Noise Addition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Add random noise to the answer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6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7" name="Google Shape;5337;p252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38" name="Google Shape;5338;p252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39" name="Google Shape;5339;p252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40" name="Google Shape;5340;p252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41" name="Google Shape;5341;p252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42" name="Google Shape;5342;p252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43" name="Google Shape;5343;p252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44" name="Google Shape;5344;p252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45" name="Google Shape;5345;p252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46" name="Google Shape;5346;p252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47" name="Google Shape;5347;p252"/>
          <p:cNvSpPr txBox="1"/>
          <p:nvPr/>
        </p:nvSpPr>
        <p:spPr>
          <a:xfrm>
            <a:off x="4127250" y="28093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348" name="Google Shape;5348;p252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9" name="Google Shape;5349;p252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0" name="Google Shape;5350;p252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1" name="Google Shape;5351;p252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2" name="Google Shape;5352;p252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3" name="Google Shape;5353;p252"/>
          <p:cNvCxnSpPr>
            <a:stCxn id="5344" idx="3"/>
            <a:endCxn id="5347" idx="1"/>
          </p:cNvCxnSpPr>
          <p:nvPr/>
        </p:nvCxnSpPr>
        <p:spPr>
          <a:xfrm>
            <a:off x="2614125" y="1747500"/>
            <a:ext cx="1513200" cy="129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4" name="Google Shape;5354;p252"/>
          <p:cNvCxnSpPr>
            <a:stCxn id="5345" idx="3"/>
            <a:endCxn id="5347" idx="1"/>
          </p:cNvCxnSpPr>
          <p:nvPr/>
        </p:nvCxnSpPr>
        <p:spPr>
          <a:xfrm>
            <a:off x="2614200" y="2433150"/>
            <a:ext cx="1513200" cy="61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5" name="Google Shape;5355;p252"/>
          <p:cNvCxnSpPr>
            <a:stCxn id="5346" idx="3"/>
            <a:endCxn id="5347" idx="1"/>
          </p:cNvCxnSpPr>
          <p:nvPr/>
        </p:nvCxnSpPr>
        <p:spPr>
          <a:xfrm flipH="1" rot="10800000">
            <a:off x="2614200" y="3044025"/>
            <a:ext cx="1513200" cy="91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6" name="Google Shape;5356;p252"/>
          <p:cNvSpPr txBox="1"/>
          <p:nvPr/>
        </p:nvSpPr>
        <p:spPr>
          <a:xfrm rot="5400000">
            <a:off x="503409" y="42119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∈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357" name="Google Shape;5357;p252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8" name="Google Shape;5358;p252"/>
          <p:cNvSpPr txBox="1"/>
          <p:nvPr/>
        </p:nvSpPr>
        <p:spPr>
          <a:xfrm>
            <a:off x="244500" y="4405425"/>
            <a:ext cx="951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{0,1}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59" name="Google Shape;5359;p252"/>
          <p:cNvSpPr/>
          <p:nvPr/>
        </p:nvSpPr>
        <p:spPr>
          <a:xfrm>
            <a:off x="4165925" y="1016850"/>
            <a:ext cx="3641700" cy="13605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360" name="Google Shape;5360;p252"/>
          <p:cNvCxnSpPr>
            <a:stCxn id="5359" idx="1"/>
            <a:endCxn id="5344" idx="0"/>
          </p:cNvCxnSpPr>
          <p:nvPr/>
        </p:nvCxnSpPr>
        <p:spPr>
          <a:xfrm rot="10800000">
            <a:off x="2433425" y="1512900"/>
            <a:ext cx="1732500" cy="184200"/>
          </a:xfrm>
          <a:prstGeom prst="bentConnector4">
            <a:avLst>
              <a:gd fmla="val 44785" name="adj1"/>
              <a:gd fmla="val 229275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1" name="Google Shape;5361;p252"/>
          <p:cNvSpPr txBox="1"/>
          <p:nvPr/>
        </p:nvSpPr>
        <p:spPr>
          <a:xfrm>
            <a:off x="4229500" y="1449750"/>
            <a:ext cx="721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 =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62" name="Google Shape;5362;p252"/>
          <p:cNvSpPr/>
          <p:nvPr/>
        </p:nvSpPr>
        <p:spPr>
          <a:xfrm>
            <a:off x="4723125" y="1203600"/>
            <a:ext cx="191100" cy="987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63" name="Google Shape;5363;p252"/>
          <p:cNvSpPr txBox="1"/>
          <p:nvPr/>
        </p:nvSpPr>
        <p:spPr>
          <a:xfrm>
            <a:off x="4914225" y="1145250"/>
            <a:ext cx="2734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with probability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/(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+1)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64" name="Google Shape;5364;p252"/>
          <p:cNvSpPr txBox="1"/>
          <p:nvPr/>
        </p:nvSpPr>
        <p:spPr>
          <a:xfrm>
            <a:off x="4951300" y="1770350"/>
            <a:ext cx="3015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1-x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with probability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1/(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+1)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65" name="Google Shape;5365;p252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Randomized Response </a:t>
            </a: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(RR): Estimator</a:t>
            </a:r>
            <a:endParaRPr i="1" sz="1600">
              <a:solidFill>
                <a:srgbClr val="188038"/>
              </a:solidFill>
            </a:endParaRPr>
          </a:p>
        </p:txBody>
      </p:sp>
      <p:grpSp>
        <p:nvGrpSpPr>
          <p:cNvPr id="5366" name="Google Shape;5366;p252"/>
          <p:cNvGrpSpPr/>
          <p:nvPr/>
        </p:nvGrpSpPr>
        <p:grpSpPr>
          <a:xfrm>
            <a:off x="5242350" y="2780125"/>
            <a:ext cx="3693397" cy="714900"/>
            <a:chOff x="5242350" y="2780125"/>
            <a:chExt cx="3693397" cy="714900"/>
          </a:xfrm>
        </p:grpSpPr>
        <p:cxnSp>
          <p:nvCxnSpPr>
            <p:cNvPr id="5367" name="Google Shape;5367;p252"/>
            <p:cNvCxnSpPr>
              <a:stCxn id="5347" idx="3"/>
            </p:cNvCxnSpPr>
            <p:nvPr/>
          </p:nvCxnSpPr>
          <p:spPr>
            <a:xfrm>
              <a:off x="5242350" y="3043900"/>
              <a:ext cx="206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68" name="Google Shape;5368;p252"/>
            <p:cNvSpPr txBox="1"/>
            <p:nvPr/>
          </p:nvSpPr>
          <p:spPr>
            <a:xfrm>
              <a:off x="5377747" y="2780125"/>
              <a:ext cx="3558000" cy="7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x̂</a:t>
              </a:r>
              <a:r>
                <a:rPr b="1" baseline="-25000" lang="en" sz="17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7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 + </a:t>
              </a:r>
              <a:r>
                <a:rPr b="1" lang="en" sz="1700">
                  <a:solidFill>
                    <a:schemeClr val="dk1"/>
                  </a:solidFill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x̂</a:t>
              </a:r>
              <a:r>
                <a:rPr b="1" baseline="-25000" lang="en" sz="17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7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 + … + </a:t>
              </a:r>
              <a:r>
                <a:rPr b="1" lang="en" sz="1700">
                  <a:solidFill>
                    <a:schemeClr val="dk1"/>
                  </a:solidFill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x̂</a:t>
              </a:r>
              <a:r>
                <a:rPr b="1" baseline="-25000" lang="en" sz="1700">
                  <a:highlight>
                    <a:srgbClr val="FFFF00"/>
                  </a:highlight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="1" lang="en" sz="1700">
                  <a:solidFill>
                    <a:srgbClr val="000000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endParaRPr b="1" sz="17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369" name="Google Shape;5369;p252"/>
          <p:cNvSpPr txBox="1"/>
          <p:nvPr/>
        </p:nvSpPr>
        <p:spPr>
          <a:xfrm>
            <a:off x="3574900" y="3750000"/>
            <a:ext cx="2977800" cy="431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x̂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= (y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- 1 / (e</a:t>
            </a:r>
            <a:r>
              <a:rPr b="1"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+1) ) / (e</a:t>
            </a:r>
            <a:r>
              <a:rPr b="1"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-1)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70" name="Google Shape;5370;p252"/>
          <p:cNvSpPr txBox="1"/>
          <p:nvPr/>
        </p:nvSpPr>
        <p:spPr>
          <a:xfrm>
            <a:off x="3132400" y="4181100"/>
            <a:ext cx="38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It is simple to verify that: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𝐄[x̂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= 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371" name="Google Shape;5371;p252"/>
          <p:cNvGrpSpPr/>
          <p:nvPr/>
        </p:nvGrpSpPr>
        <p:grpSpPr>
          <a:xfrm>
            <a:off x="6738075" y="3973925"/>
            <a:ext cx="2112625" cy="780300"/>
            <a:chOff x="6738075" y="3973925"/>
            <a:chExt cx="2112625" cy="780300"/>
          </a:xfrm>
        </p:grpSpPr>
        <p:sp>
          <p:nvSpPr>
            <p:cNvPr id="5372" name="Google Shape;5372;p252"/>
            <p:cNvSpPr txBox="1"/>
            <p:nvPr/>
          </p:nvSpPr>
          <p:spPr>
            <a:xfrm>
              <a:off x="7428400" y="3973925"/>
              <a:ext cx="1422300" cy="780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𝐄[x̂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+...+x̂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] </a:t>
              </a:r>
              <a:endParaRPr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= x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+...+x</a:t>
              </a:r>
              <a:r>
                <a:rPr baseline="-25000" lang="en" sz="18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373" name="Google Shape;5373;p252"/>
            <p:cNvSpPr/>
            <p:nvPr/>
          </p:nvSpPr>
          <p:spPr>
            <a:xfrm>
              <a:off x="6738075" y="4229850"/>
              <a:ext cx="507900" cy="33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7" name="Shape 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Google Shape;5378;p253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Randomized Response: Utility Analysis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379" name="Google Shape;5379;p253"/>
          <p:cNvSpPr txBox="1"/>
          <p:nvPr/>
        </p:nvSpPr>
        <p:spPr>
          <a:xfrm>
            <a:off x="448500" y="2162900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80" name="Google Shape;5380;p253"/>
          <p:cNvSpPr txBox="1"/>
          <p:nvPr/>
        </p:nvSpPr>
        <p:spPr>
          <a:xfrm>
            <a:off x="528550" y="3178100"/>
            <a:ext cx="76260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Thus,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MSE 	 	= 	𝐄[(∑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x̂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- 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𝐄[(x̂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- 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i∈[n]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Var(x̂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n 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/ 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- 1)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1600">
              <a:solidFill>
                <a:schemeClr val="dk1"/>
              </a:solidFill>
              <a:highlight>
                <a:srgbClr val="FCE5CD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81" name="Google Shape;5381;p253"/>
          <p:cNvSpPr txBox="1"/>
          <p:nvPr/>
        </p:nvSpPr>
        <p:spPr>
          <a:xfrm>
            <a:off x="7859200" y="4232100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82" name="Google Shape;5382;p253"/>
          <p:cNvSpPr txBox="1"/>
          <p:nvPr/>
        </p:nvSpPr>
        <p:spPr>
          <a:xfrm>
            <a:off x="1440000" y="2162900"/>
            <a:ext cx="6507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It is simple to verify that: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 Math"/>
              <a:buChar char="●"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𝐄[x̂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= 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 Math"/>
              <a:buChar char="●"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Var[x̂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 = 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/ 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- 1)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30000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83" name="Google Shape;5383;p253"/>
          <p:cNvSpPr txBox="1"/>
          <p:nvPr/>
        </p:nvSpPr>
        <p:spPr>
          <a:xfrm>
            <a:off x="2028150" y="1185175"/>
            <a:ext cx="5087700" cy="494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Theorem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Estimator from RR has MSE 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n e</a:t>
            </a:r>
            <a:r>
              <a:rPr baseline="30000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 / (e</a:t>
            </a:r>
            <a:r>
              <a:rPr baseline="30000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2ε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 - 1)</a:t>
            </a:r>
            <a:r>
              <a:rPr baseline="30000" lang="en" sz="16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1700"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84" name="Google Shape;5384;p253"/>
          <p:cNvSpPr txBox="1"/>
          <p:nvPr/>
        </p:nvSpPr>
        <p:spPr>
          <a:xfrm>
            <a:off x="7210600" y="1209025"/>
            <a:ext cx="182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RMSE 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= O(√n/ε)</a:t>
            </a:r>
            <a:endParaRPr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8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p254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Advanced Topics:</a:t>
            </a:r>
            <a:endParaRPr sz="40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Exponential Mechanisms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3" name="Shape 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4" name="Google Shape;5394;p255"/>
          <p:cNvGrpSpPr/>
          <p:nvPr/>
        </p:nvGrpSpPr>
        <p:grpSpPr>
          <a:xfrm>
            <a:off x="3365775" y="1309375"/>
            <a:ext cx="3585775" cy="1920231"/>
            <a:chOff x="3365775" y="1309375"/>
            <a:chExt cx="3585775" cy="1920231"/>
          </a:xfrm>
        </p:grpSpPr>
        <p:sp>
          <p:nvSpPr>
            <p:cNvPr id="5395" name="Google Shape;5395;p255"/>
            <p:cNvSpPr/>
            <p:nvPr/>
          </p:nvSpPr>
          <p:spPr>
            <a:xfrm>
              <a:off x="5438350" y="2563006"/>
              <a:ext cx="1513200" cy="6666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55"/>
            <p:cNvSpPr/>
            <p:nvPr/>
          </p:nvSpPr>
          <p:spPr>
            <a:xfrm>
              <a:off x="3365775" y="1309375"/>
              <a:ext cx="2044500" cy="6666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The output of the analyzer must be differentially private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397" name="Google Shape;5397;p255"/>
            <p:cNvCxnSpPr>
              <a:stCxn id="5396" idx="2"/>
              <a:endCxn id="5395" idx="0"/>
            </p:cNvCxnSpPr>
            <p:nvPr/>
          </p:nvCxnSpPr>
          <p:spPr>
            <a:xfrm flipH="1" rot="-5400000">
              <a:off x="4997925" y="1366075"/>
              <a:ext cx="587100" cy="1806900"/>
            </a:xfrm>
            <a:prstGeom prst="bentConnector3">
              <a:avLst>
                <a:gd fmla="val 49994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398" name="Google Shape;5398;p255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Back to the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Central Model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399" name="Google Shape;5399;p255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00" name="Google Shape;5400;p255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01" name="Google Shape;5401;p255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02" name="Google Shape;5402;p255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03" name="Google Shape;5403;p255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04" name="Google Shape;5404;p255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05" name="Google Shape;5405;p255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06" name="Google Shape;5406;p255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07" name="Google Shape;5407;p255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08" name="Google Shape;5408;p255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09" name="Google Shape;5409;p255"/>
          <p:cNvSpPr txBox="1"/>
          <p:nvPr/>
        </p:nvSpPr>
        <p:spPr>
          <a:xfrm>
            <a:off x="4127250" y="26569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10" name="Google Shape;5410;p255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1" name="Google Shape;5411;p255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2" name="Google Shape;5412;p255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3" name="Google Shape;5413;p255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4" name="Google Shape;5414;p255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5" name="Google Shape;5415;p255"/>
          <p:cNvCxnSpPr>
            <a:stCxn id="5406" idx="3"/>
            <a:endCxn id="5409" idx="1"/>
          </p:cNvCxnSpPr>
          <p:nvPr/>
        </p:nvCxnSpPr>
        <p:spPr>
          <a:xfrm>
            <a:off x="2614125" y="1747500"/>
            <a:ext cx="1513200" cy="11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6" name="Google Shape;5416;p255"/>
          <p:cNvCxnSpPr>
            <a:stCxn id="5407" idx="3"/>
            <a:endCxn id="5409" idx="1"/>
          </p:cNvCxnSpPr>
          <p:nvPr/>
        </p:nvCxnSpPr>
        <p:spPr>
          <a:xfrm>
            <a:off x="2614200" y="2433150"/>
            <a:ext cx="1513200" cy="45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7" name="Google Shape;5417;p255"/>
          <p:cNvCxnSpPr>
            <a:stCxn id="5408" idx="3"/>
            <a:endCxn id="5409" idx="1"/>
          </p:cNvCxnSpPr>
          <p:nvPr/>
        </p:nvCxnSpPr>
        <p:spPr>
          <a:xfrm flipH="1" rot="10800000">
            <a:off x="2614200" y="2891625"/>
            <a:ext cx="1513200" cy="10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8" name="Google Shape;5418;p255"/>
          <p:cNvCxnSpPr>
            <a:stCxn id="5409" idx="3"/>
          </p:cNvCxnSpPr>
          <p:nvPr/>
        </p:nvCxnSpPr>
        <p:spPr>
          <a:xfrm>
            <a:off x="5242350" y="28915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9" name="Google Shape;5419;p255"/>
          <p:cNvSpPr txBox="1"/>
          <p:nvPr/>
        </p:nvSpPr>
        <p:spPr>
          <a:xfrm>
            <a:off x="5377744" y="2627716"/>
            <a:ext cx="15918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Estimate of</a:t>
            </a: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…,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5420" name="Google Shape;5420;p255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1" name="Google Shape;5421;p255"/>
          <p:cNvSpPr txBox="1"/>
          <p:nvPr/>
        </p:nvSpPr>
        <p:spPr>
          <a:xfrm>
            <a:off x="6000200" y="965975"/>
            <a:ext cx="2771700" cy="10161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(ε, δ)-Differential Privacy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2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For all set S of outcomes, and two </a:t>
            </a:r>
            <a:r>
              <a:rPr i="1" lang="en" sz="1200">
                <a:latin typeface="Google Sans"/>
                <a:ea typeface="Google Sans"/>
                <a:cs typeface="Google Sans"/>
                <a:sym typeface="Google Sans"/>
              </a:rPr>
              <a:t>neighboring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 input datasets X, X’: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Pr[A(X) ∈ S] ≤ 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baseline="30000" lang="en" sz="1300">
                <a:latin typeface="Google Sans"/>
                <a:ea typeface="Google Sans"/>
                <a:cs typeface="Google Sans"/>
                <a:sym typeface="Google Sans"/>
              </a:rPr>
              <a:t>ε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・Pr[A(X’) ∈ S] + δ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5" name="Shape 5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Google Shape;5426;p25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Most Frequent Element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427" name="Google Shape;5427;p256"/>
          <p:cNvGrpSpPr/>
          <p:nvPr/>
        </p:nvGrpSpPr>
        <p:grpSpPr>
          <a:xfrm>
            <a:off x="1298475" y="1937850"/>
            <a:ext cx="2723400" cy="1690800"/>
            <a:chOff x="1298475" y="1937850"/>
            <a:chExt cx="2723400" cy="1690800"/>
          </a:xfrm>
        </p:grpSpPr>
        <p:sp>
          <p:nvSpPr>
            <p:cNvPr id="5428" name="Google Shape;5428;p256"/>
            <p:cNvSpPr/>
            <p:nvPr/>
          </p:nvSpPr>
          <p:spPr>
            <a:xfrm>
              <a:off x="1298475" y="1937850"/>
              <a:ext cx="27234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29" name="Google Shape;5429;p256"/>
            <p:cNvSpPr txBox="1"/>
            <p:nvPr/>
          </p:nvSpPr>
          <p:spPr>
            <a:xfrm>
              <a:off x="2078925" y="2370325"/>
              <a:ext cx="188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{linux, mac, windows}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30" name="Google Shape;5430;p256"/>
            <p:cNvSpPr txBox="1"/>
            <p:nvPr/>
          </p:nvSpPr>
          <p:spPr>
            <a:xfrm rot="5400000">
              <a:off x="2244378" y="2754769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5431" name="Google Shape;5431;p256"/>
            <p:cNvGrpSpPr/>
            <p:nvPr/>
          </p:nvGrpSpPr>
          <p:grpSpPr>
            <a:xfrm>
              <a:off x="1626490" y="2396946"/>
              <a:ext cx="377988" cy="415972"/>
              <a:chOff x="560775" y="1712150"/>
              <a:chExt cx="731400" cy="804900"/>
            </a:xfrm>
          </p:grpSpPr>
          <p:sp>
            <p:nvSpPr>
              <p:cNvPr id="5432" name="Google Shape;5432;p25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25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34" name="Google Shape;5434;p256"/>
            <p:cNvSpPr txBox="1"/>
            <p:nvPr/>
          </p:nvSpPr>
          <p:spPr>
            <a:xfrm>
              <a:off x="2078925" y="3039175"/>
              <a:ext cx="1793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{linux, windows}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5435" name="Google Shape;5435;p256"/>
            <p:cNvGrpSpPr/>
            <p:nvPr/>
          </p:nvGrpSpPr>
          <p:grpSpPr>
            <a:xfrm>
              <a:off x="1626490" y="3065783"/>
              <a:ext cx="377988" cy="415972"/>
              <a:chOff x="560775" y="1712150"/>
              <a:chExt cx="731400" cy="804900"/>
            </a:xfrm>
          </p:grpSpPr>
          <p:sp>
            <p:nvSpPr>
              <p:cNvPr id="5436" name="Google Shape;5436;p25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25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38" name="Google Shape;5438;p256"/>
          <p:cNvGrpSpPr/>
          <p:nvPr/>
        </p:nvGrpSpPr>
        <p:grpSpPr>
          <a:xfrm>
            <a:off x="4021875" y="2548650"/>
            <a:ext cx="3608100" cy="469200"/>
            <a:chOff x="4021875" y="2548650"/>
            <a:chExt cx="3608100" cy="469200"/>
          </a:xfrm>
        </p:grpSpPr>
        <p:sp>
          <p:nvSpPr>
            <p:cNvPr id="5439" name="Google Shape;5439;p256"/>
            <p:cNvSpPr txBox="1"/>
            <p:nvPr/>
          </p:nvSpPr>
          <p:spPr>
            <a:xfrm>
              <a:off x="5029200" y="2548650"/>
              <a:ext cx="11757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440" name="Google Shape;5440;p256"/>
            <p:cNvCxnSpPr>
              <a:stCxn id="5428" idx="3"/>
              <a:endCxn id="5439" idx="1"/>
            </p:cNvCxnSpPr>
            <p:nvPr/>
          </p:nvCxnSpPr>
          <p:spPr>
            <a:xfrm>
              <a:off x="4021875" y="2783250"/>
              <a:ext cx="10074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41" name="Google Shape;5441;p256"/>
            <p:cNvCxnSpPr>
              <a:stCxn id="5439" idx="3"/>
            </p:cNvCxnSpPr>
            <p:nvPr/>
          </p:nvCxnSpPr>
          <p:spPr>
            <a:xfrm>
              <a:off x="6204900" y="27832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42" name="Google Shape;5442;p256"/>
            <p:cNvSpPr txBox="1"/>
            <p:nvPr/>
          </p:nvSpPr>
          <p:spPr>
            <a:xfrm>
              <a:off x="6855675" y="2548650"/>
              <a:ext cx="7743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linux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443" name="Google Shape;5443;p256"/>
          <p:cNvSpPr txBox="1"/>
          <p:nvPr/>
        </p:nvSpPr>
        <p:spPr>
          <a:xfrm>
            <a:off x="1682950" y="877525"/>
            <a:ext cx="1338900" cy="897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Each user has a subset of elements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444" name="Google Shape;5444;p256"/>
          <p:cNvGrpSpPr/>
          <p:nvPr/>
        </p:nvGrpSpPr>
        <p:grpSpPr>
          <a:xfrm>
            <a:off x="3322363" y="864325"/>
            <a:ext cx="3964113" cy="923400"/>
            <a:chOff x="3322363" y="864325"/>
            <a:chExt cx="3964113" cy="923400"/>
          </a:xfrm>
        </p:grpSpPr>
        <p:sp>
          <p:nvSpPr>
            <p:cNvPr id="5445" name="Google Shape;5445;p256"/>
            <p:cNvSpPr txBox="1"/>
            <p:nvPr/>
          </p:nvSpPr>
          <p:spPr>
            <a:xfrm>
              <a:off x="5587275" y="864325"/>
              <a:ext cx="1699200" cy="9234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Output: element that appears most frequently</a:t>
              </a:r>
              <a:endParaRPr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46" name="Google Shape;5446;p256"/>
            <p:cNvSpPr/>
            <p:nvPr/>
          </p:nvSpPr>
          <p:spPr>
            <a:xfrm>
              <a:off x="3322363" y="1133125"/>
              <a:ext cx="1964400" cy="38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7" name="Google Shape;5447;p256"/>
          <p:cNvGrpSpPr/>
          <p:nvPr/>
        </p:nvGrpSpPr>
        <p:grpSpPr>
          <a:xfrm>
            <a:off x="566500" y="3881963"/>
            <a:ext cx="3571800" cy="871588"/>
            <a:chOff x="566500" y="3881963"/>
            <a:chExt cx="3571800" cy="871588"/>
          </a:xfrm>
        </p:grpSpPr>
        <p:sp>
          <p:nvSpPr>
            <p:cNvPr id="5448" name="Google Shape;5448;p256"/>
            <p:cNvSpPr txBox="1"/>
            <p:nvPr/>
          </p:nvSpPr>
          <p:spPr>
            <a:xfrm>
              <a:off x="566500" y="3881963"/>
              <a:ext cx="20145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u="sng">
                  <a:latin typeface="Google Sans"/>
                  <a:ea typeface="Google Sans"/>
                  <a:cs typeface="Google Sans"/>
                  <a:sym typeface="Google Sans"/>
                </a:rPr>
                <a:t>Baseline Algorithm</a:t>
              </a:r>
              <a:endParaRPr sz="1600" u="sng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49" name="Google Shape;5449;p256"/>
            <p:cNvSpPr txBox="1"/>
            <p:nvPr/>
          </p:nvSpPr>
          <p:spPr>
            <a:xfrm>
              <a:off x="566500" y="4367750"/>
              <a:ext cx="35718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Compute histogram + Laplace Noise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450" name="Google Shape;5450;p256"/>
          <p:cNvSpPr txBox="1"/>
          <p:nvPr/>
        </p:nvSpPr>
        <p:spPr>
          <a:xfrm>
            <a:off x="4403825" y="3527175"/>
            <a:ext cx="1659600" cy="38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Domain size = B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51" name="Google Shape;5451;p256"/>
          <p:cNvSpPr txBox="1"/>
          <p:nvPr/>
        </p:nvSpPr>
        <p:spPr>
          <a:xfrm>
            <a:off x="6472350" y="3881975"/>
            <a:ext cx="2564400" cy="961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Exponential Mechanism: </a:t>
            </a:r>
            <a:br>
              <a:rPr i="1" lang="en" sz="1600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a solution that only “adds”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O(log B / ε)</a:t>
            </a: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 noise!</a:t>
            </a:r>
            <a:endParaRPr i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452" name="Google Shape;5452;p256"/>
          <p:cNvGrpSpPr/>
          <p:nvPr/>
        </p:nvGrpSpPr>
        <p:grpSpPr>
          <a:xfrm>
            <a:off x="4384025" y="3971375"/>
            <a:ext cx="1699200" cy="782175"/>
            <a:chOff x="4384025" y="3971375"/>
            <a:chExt cx="1699200" cy="782175"/>
          </a:xfrm>
        </p:grpSpPr>
        <p:sp>
          <p:nvSpPr>
            <p:cNvPr id="5453" name="Google Shape;5453;p256"/>
            <p:cNvSpPr txBox="1"/>
            <p:nvPr/>
          </p:nvSpPr>
          <p:spPr>
            <a:xfrm>
              <a:off x="4384025" y="4367750"/>
              <a:ext cx="1699200" cy="3858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𝓵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-sensitivity = B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54" name="Google Shape;5454;p256"/>
            <p:cNvSpPr/>
            <p:nvPr/>
          </p:nvSpPr>
          <p:spPr>
            <a:xfrm rot="5400000">
              <a:off x="5056625" y="3955475"/>
              <a:ext cx="354000" cy="38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5" name="Google Shape;5455;p256"/>
          <p:cNvGrpSpPr/>
          <p:nvPr/>
        </p:nvGrpSpPr>
        <p:grpSpPr>
          <a:xfrm>
            <a:off x="2690550" y="4367750"/>
            <a:ext cx="1523950" cy="385800"/>
            <a:chOff x="2690550" y="4367750"/>
            <a:chExt cx="1523950" cy="385800"/>
          </a:xfrm>
        </p:grpSpPr>
        <p:sp>
          <p:nvSpPr>
            <p:cNvPr id="5456" name="Google Shape;5456;p256"/>
            <p:cNvSpPr txBox="1"/>
            <p:nvPr/>
          </p:nvSpPr>
          <p:spPr>
            <a:xfrm>
              <a:off x="2690550" y="4367750"/>
              <a:ext cx="1331400" cy="3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Lap(B / ε)</a:t>
              </a:r>
              <a:r>
                <a:rPr baseline="30000" lang="en" sz="1600">
                  <a:latin typeface="Google Sans"/>
                  <a:ea typeface="Google Sans"/>
                  <a:cs typeface="Google Sans"/>
                  <a:sym typeface="Google Sans"/>
                </a:rPr>
                <a:t>⛒B</a:t>
              </a:r>
              <a:endParaRPr baseline="30000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57" name="Google Shape;5457;p256"/>
            <p:cNvSpPr/>
            <p:nvPr/>
          </p:nvSpPr>
          <p:spPr>
            <a:xfrm rot="10800000">
              <a:off x="3860500" y="4367750"/>
              <a:ext cx="354000" cy="38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1" name="Shape 5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2" name="Google Shape;5462;p25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Median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63" name="Google Shape;5463;p257"/>
          <p:cNvSpPr txBox="1"/>
          <p:nvPr/>
        </p:nvSpPr>
        <p:spPr>
          <a:xfrm>
            <a:off x="621500" y="877525"/>
            <a:ext cx="1485900" cy="897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Each user has a number in {1, ..., B}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464" name="Google Shape;5464;p257"/>
          <p:cNvGrpSpPr/>
          <p:nvPr/>
        </p:nvGrpSpPr>
        <p:grpSpPr>
          <a:xfrm>
            <a:off x="2407963" y="987475"/>
            <a:ext cx="3521388" cy="677100"/>
            <a:chOff x="2407963" y="987475"/>
            <a:chExt cx="3521388" cy="677100"/>
          </a:xfrm>
        </p:grpSpPr>
        <p:sp>
          <p:nvSpPr>
            <p:cNvPr id="5465" name="Google Shape;5465;p257"/>
            <p:cNvSpPr txBox="1"/>
            <p:nvPr/>
          </p:nvSpPr>
          <p:spPr>
            <a:xfrm>
              <a:off x="4672950" y="987475"/>
              <a:ext cx="1256400" cy="677100"/>
            </a:xfrm>
            <a:prstGeom prst="rect">
              <a:avLst/>
            </a:prstGeom>
            <a:solidFill>
              <a:srgbClr val="A8DAB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Output:</a:t>
              </a:r>
              <a:endParaRPr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the median</a:t>
              </a:r>
              <a:endParaRPr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66" name="Google Shape;5466;p257"/>
            <p:cNvSpPr/>
            <p:nvPr/>
          </p:nvSpPr>
          <p:spPr>
            <a:xfrm>
              <a:off x="2407963" y="1133125"/>
              <a:ext cx="1964400" cy="38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7" name="Google Shape;5467;p257"/>
          <p:cNvGrpSpPr/>
          <p:nvPr/>
        </p:nvGrpSpPr>
        <p:grpSpPr>
          <a:xfrm>
            <a:off x="2116800" y="2548650"/>
            <a:ext cx="3608100" cy="469200"/>
            <a:chOff x="2116800" y="2548650"/>
            <a:chExt cx="3608100" cy="469200"/>
          </a:xfrm>
        </p:grpSpPr>
        <p:sp>
          <p:nvSpPr>
            <p:cNvPr id="5468" name="Google Shape;5468;p257"/>
            <p:cNvSpPr txBox="1"/>
            <p:nvPr/>
          </p:nvSpPr>
          <p:spPr>
            <a:xfrm>
              <a:off x="3124200" y="2548650"/>
              <a:ext cx="11757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469" name="Google Shape;5469;p257"/>
            <p:cNvCxnSpPr>
              <a:stCxn id="5470" idx="3"/>
              <a:endCxn id="5468" idx="1"/>
            </p:cNvCxnSpPr>
            <p:nvPr/>
          </p:nvCxnSpPr>
          <p:spPr>
            <a:xfrm>
              <a:off x="2116800" y="2783250"/>
              <a:ext cx="10074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71" name="Google Shape;5471;p257"/>
            <p:cNvCxnSpPr>
              <a:stCxn id="5468" idx="3"/>
            </p:cNvCxnSpPr>
            <p:nvPr/>
          </p:nvCxnSpPr>
          <p:spPr>
            <a:xfrm>
              <a:off x="4299900" y="27832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72" name="Google Shape;5472;p257"/>
            <p:cNvSpPr txBox="1"/>
            <p:nvPr/>
          </p:nvSpPr>
          <p:spPr>
            <a:xfrm>
              <a:off x="4950600" y="2548650"/>
              <a:ext cx="7743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5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473" name="Google Shape;5473;p257"/>
          <p:cNvGrpSpPr/>
          <p:nvPr/>
        </p:nvGrpSpPr>
        <p:grpSpPr>
          <a:xfrm>
            <a:off x="697125" y="1937850"/>
            <a:ext cx="1419750" cy="1690800"/>
            <a:chOff x="331325" y="1802550"/>
            <a:chExt cx="1419750" cy="1690800"/>
          </a:xfrm>
        </p:grpSpPr>
        <p:sp>
          <p:nvSpPr>
            <p:cNvPr id="5474" name="Google Shape;5474;p257"/>
            <p:cNvSpPr/>
            <p:nvPr/>
          </p:nvSpPr>
          <p:spPr>
            <a:xfrm>
              <a:off x="331325" y="1802550"/>
              <a:ext cx="12639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5475" name="Google Shape;5475;p257"/>
            <p:cNvGrpSpPr/>
            <p:nvPr/>
          </p:nvGrpSpPr>
          <p:grpSpPr>
            <a:xfrm>
              <a:off x="430740" y="2235025"/>
              <a:ext cx="1320335" cy="1138050"/>
              <a:chOff x="659340" y="2235025"/>
              <a:chExt cx="1320335" cy="1138050"/>
            </a:xfrm>
          </p:grpSpPr>
          <p:sp>
            <p:nvSpPr>
              <p:cNvPr id="5476" name="Google Shape;5476;p257"/>
              <p:cNvSpPr txBox="1"/>
              <p:nvPr/>
            </p:nvSpPr>
            <p:spPr>
              <a:xfrm>
                <a:off x="1111775" y="2235025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1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5477" name="Google Shape;5477;p257"/>
              <p:cNvSpPr txBox="1"/>
              <p:nvPr/>
            </p:nvSpPr>
            <p:spPr>
              <a:xfrm rot="5400000">
                <a:off x="1277228" y="2619469"/>
                <a:ext cx="4521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...</a:t>
                </a:r>
                <a:endParaRPr sz="1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5478" name="Google Shape;5478;p257"/>
              <p:cNvGrpSpPr/>
              <p:nvPr/>
            </p:nvGrpSpPr>
            <p:grpSpPr>
              <a:xfrm>
                <a:off x="659340" y="2261646"/>
                <a:ext cx="377988" cy="415972"/>
                <a:chOff x="560775" y="1712150"/>
                <a:chExt cx="731400" cy="804900"/>
              </a:xfrm>
            </p:grpSpPr>
            <p:sp>
              <p:nvSpPr>
                <p:cNvPr id="5479" name="Google Shape;5479;p257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0" name="Google Shape;5480;p257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81" name="Google Shape;5481;p257"/>
              <p:cNvSpPr txBox="1"/>
              <p:nvPr/>
            </p:nvSpPr>
            <p:spPr>
              <a:xfrm>
                <a:off x="1111775" y="2903875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10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5482" name="Google Shape;5482;p257"/>
              <p:cNvGrpSpPr/>
              <p:nvPr/>
            </p:nvGrpSpPr>
            <p:grpSpPr>
              <a:xfrm>
                <a:off x="659340" y="2930483"/>
                <a:ext cx="377988" cy="415972"/>
                <a:chOff x="560775" y="1712150"/>
                <a:chExt cx="731400" cy="804900"/>
              </a:xfrm>
            </p:grpSpPr>
            <p:sp>
              <p:nvSpPr>
                <p:cNvPr id="5483" name="Google Shape;5483;p257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4" name="Google Shape;5484;p257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485" name="Google Shape;5485;p257"/>
          <p:cNvGrpSpPr/>
          <p:nvPr/>
        </p:nvGrpSpPr>
        <p:grpSpPr>
          <a:xfrm>
            <a:off x="566500" y="3881963"/>
            <a:ext cx="3571800" cy="871588"/>
            <a:chOff x="566500" y="3881963"/>
            <a:chExt cx="3571800" cy="871588"/>
          </a:xfrm>
        </p:grpSpPr>
        <p:sp>
          <p:nvSpPr>
            <p:cNvPr id="5486" name="Google Shape;5486;p257"/>
            <p:cNvSpPr txBox="1"/>
            <p:nvPr/>
          </p:nvSpPr>
          <p:spPr>
            <a:xfrm>
              <a:off x="566500" y="3881963"/>
              <a:ext cx="20145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u="sng">
                  <a:latin typeface="Google Sans"/>
                  <a:ea typeface="Google Sans"/>
                  <a:cs typeface="Google Sans"/>
                  <a:sym typeface="Google Sans"/>
                </a:rPr>
                <a:t>Baseline Algorithm</a:t>
              </a:r>
              <a:endParaRPr sz="1600" u="sng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87" name="Google Shape;5487;p257"/>
            <p:cNvSpPr txBox="1"/>
            <p:nvPr/>
          </p:nvSpPr>
          <p:spPr>
            <a:xfrm>
              <a:off x="566500" y="4367750"/>
              <a:ext cx="35718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Compute median + Laplace Noise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488" name="Google Shape;5488;p257"/>
          <p:cNvGrpSpPr/>
          <p:nvPr/>
        </p:nvGrpSpPr>
        <p:grpSpPr>
          <a:xfrm>
            <a:off x="2461950" y="4367750"/>
            <a:ext cx="2057350" cy="385800"/>
            <a:chOff x="2461950" y="4367750"/>
            <a:chExt cx="2057350" cy="385800"/>
          </a:xfrm>
        </p:grpSpPr>
        <p:sp>
          <p:nvSpPr>
            <p:cNvPr id="5489" name="Google Shape;5489;p257"/>
            <p:cNvSpPr txBox="1"/>
            <p:nvPr/>
          </p:nvSpPr>
          <p:spPr>
            <a:xfrm>
              <a:off x="2461950" y="4367750"/>
              <a:ext cx="1570500" cy="3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Lap((B - 1) / ε)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90" name="Google Shape;5490;p257"/>
            <p:cNvSpPr/>
            <p:nvPr/>
          </p:nvSpPr>
          <p:spPr>
            <a:xfrm rot="10800000">
              <a:off x="4165300" y="4367750"/>
              <a:ext cx="354000" cy="38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1" name="Google Shape;5491;p257"/>
          <p:cNvSpPr txBox="1"/>
          <p:nvPr/>
        </p:nvSpPr>
        <p:spPr>
          <a:xfrm>
            <a:off x="3116175" y="3952050"/>
            <a:ext cx="1142400" cy="3858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Too noisy!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92" name="Google Shape;5492;p257"/>
          <p:cNvSpPr txBox="1"/>
          <p:nvPr/>
        </p:nvSpPr>
        <p:spPr>
          <a:xfrm>
            <a:off x="5639725" y="2104000"/>
            <a:ext cx="2536800" cy="1005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Dataset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n/2 + 1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users have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n/2 - 1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users have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endParaRPr sz="15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93" name="Google Shape;5493;p257"/>
          <p:cNvSpPr txBox="1"/>
          <p:nvPr/>
        </p:nvSpPr>
        <p:spPr>
          <a:xfrm>
            <a:off x="6546850" y="3206150"/>
            <a:ext cx="2536800" cy="1005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Dataset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n/2 - 1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users have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n/2 + 1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users have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endParaRPr sz="15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494" name="Google Shape;5494;p257"/>
          <p:cNvGrpSpPr/>
          <p:nvPr/>
        </p:nvGrpSpPr>
        <p:grpSpPr>
          <a:xfrm>
            <a:off x="4688825" y="2904457"/>
            <a:ext cx="2079550" cy="1849093"/>
            <a:chOff x="4688825" y="2904457"/>
            <a:chExt cx="2079550" cy="1849093"/>
          </a:xfrm>
        </p:grpSpPr>
        <p:sp>
          <p:nvSpPr>
            <p:cNvPr id="5495" name="Google Shape;5495;p257"/>
            <p:cNvSpPr txBox="1"/>
            <p:nvPr/>
          </p:nvSpPr>
          <p:spPr>
            <a:xfrm>
              <a:off x="4688825" y="4367750"/>
              <a:ext cx="1698600" cy="3858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sensitivity = B - 1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96" name="Google Shape;5496;p257"/>
            <p:cNvSpPr/>
            <p:nvPr/>
          </p:nvSpPr>
          <p:spPr>
            <a:xfrm rot="-2700000">
              <a:off x="5977210" y="2687145"/>
              <a:ext cx="156129" cy="1860822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57"/>
            <p:cNvSpPr/>
            <p:nvPr/>
          </p:nvSpPr>
          <p:spPr>
            <a:xfrm rot="8097944">
              <a:off x="5328268" y="3800467"/>
              <a:ext cx="709370" cy="38608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1" name="Shape 5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2" name="Google Shape;5502;p25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Abstraction: Selection Problem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03" name="Google Shape;5503;p258"/>
          <p:cNvSpPr txBox="1"/>
          <p:nvPr/>
        </p:nvSpPr>
        <p:spPr>
          <a:xfrm>
            <a:off x="2083650" y="995650"/>
            <a:ext cx="4976700" cy="10971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Input: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	A set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of “candidates”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For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, score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X)∈ 𝐑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of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Output: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h*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approximately max score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04" name="Google Shape;5504;p258"/>
          <p:cNvSpPr txBox="1"/>
          <p:nvPr/>
        </p:nvSpPr>
        <p:spPr>
          <a:xfrm>
            <a:off x="180475" y="2992410"/>
            <a:ext cx="397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Most Frequent Element</a:t>
            </a:r>
            <a:endParaRPr i="1" sz="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505" name="Google Shape;5505;p258"/>
          <p:cNvGrpSpPr/>
          <p:nvPr/>
        </p:nvGrpSpPr>
        <p:grpSpPr>
          <a:xfrm>
            <a:off x="4572000" y="2992411"/>
            <a:ext cx="4198609" cy="1815639"/>
            <a:chOff x="4572000" y="2992411"/>
            <a:chExt cx="4198609" cy="1815639"/>
          </a:xfrm>
        </p:grpSpPr>
        <p:cxnSp>
          <p:nvCxnSpPr>
            <p:cNvPr id="5506" name="Google Shape;5506;p258"/>
            <p:cNvCxnSpPr/>
            <p:nvPr/>
          </p:nvCxnSpPr>
          <p:spPr>
            <a:xfrm rot="10800000">
              <a:off x="4572000" y="3013450"/>
              <a:ext cx="0" cy="1794600"/>
            </a:xfrm>
            <a:prstGeom prst="straightConnector1">
              <a:avLst/>
            </a:prstGeom>
            <a:noFill/>
            <a:ln cap="flat" cmpd="sng" w="19050">
              <a:solidFill>
                <a:srgbClr val="D5D5D5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5507" name="Google Shape;5507;p258"/>
            <p:cNvSpPr txBox="1"/>
            <p:nvPr/>
          </p:nvSpPr>
          <p:spPr>
            <a:xfrm>
              <a:off x="4797109" y="2992411"/>
              <a:ext cx="3973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Median</a:t>
              </a:r>
              <a:endParaRPr i="1" sz="7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508" name="Google Shape;5508;p258"/>
          <p:cNvSpPr txBox="1"/>
          <p:nvPr/>
        </p:nvSpPr>
        <p:spPr>
          <a:xfrm>
            <a:off x="84700" y="3501123"/>
            <a:ext cx="4486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800"/>
              <a:buFont typeface="Cambria Math"/>
              <a:buChar char="●"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= universe of all items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800"/>
              <a:buFont typeface="Cambria Math"/>
              <a:buChar char="●"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 = # times item h appears in X</a:t>
            </a:r>
            <a:endParaRPr/>
          </a:p>
        </p:txBody>
      </p:sp>
      <p:sp>
        <p:nvSpPr>
          <p:cNvPr id="5509" name="Google Shape;5509;p258"/>
          <p:cNvSpPr txBox="1"/>
          <p:nvPr/>
        </p:nvSpPr>
        <p:spPr>
          <a:xfrm>
            <a:off x="4779600" y="3348723"/>
            <a:ext cx="4486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800"/>
              <a:buFont typeface="Cambria Math"/>
              <a:buChar char="●"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= set of all possible input values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800"/>
              <a:buFont typeface="Cambria Math"/>
              <a:buChar char="●"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 = - (difference between # of input elements below h and above h)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10" name="Google Shape;5510;p258"/>
          <p:cNvSpPr txBox="1"/>
          <p:nvPr/>
        </p:nvSpPr>
        <p:spPr>
          <a:xfrm>
            <a:off x="2781400" y="2188500"/>
            <a:ext cx="471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Δ(scr)=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Maximum sensitivity of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scr(h;・)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among all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endParaRPr sz="1800">
              <a:solidFill>
                <a:srgbClr val="1967D2"/>
              </a:solidFill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11" name="Google Shape;5511;p258"/>
          <p:cNvSpPr txBox="1"/>
          <p:nvPr/>
        </p:nvSpPr>
        <p:spPr>
          <a:xfrm>
            <a:off x="3400687" y="2496875"/>
            <a:ext cx="432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=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max</a:t>
            </a:r>
            <a:r>
              <a:rPr baseline="-25000"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h∈H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max</a:t>
            </a:r>
            <a:r>
              <a:rPr baseline="-25000"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 |scr(h;X) - scr(h;X’)|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/>
          </a:p>
        </p:txBody>
      </p:sp>
      <p:sp>
        <p:nvSpPr>
          <p:cNvPr id="5512" name="Google Shape;5512;p258"/>
          <p:cNvSpPr txBox="1"/>
          <p:nvPr/>
        </p:nvSpPr>
        <p:spPr>
          <a:xfrm>
            <a:off x="1592275" y="4338475"/>
            <a:ext cx="11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Δ(scr)=1</a:t>
            </a:r>
            <a:endParaRPr/>
          </a:p>
        </p:txBody>
      </p:sp>
      <p:sp>
        <p:nvSpPr>
          <p:cNvPr id="5513" name="Google Shape;5513;p258"/>
          <p:cNvSpPr txBox="1"/>
          <p:nvPr/>
        </p:nvSpPr>
        <p:spPr>
          <a:xfrm>
            <a:off x="6601625" y="4395925"/>
            <a:ext cx="11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Δ(scr)=2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7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8" name="Google Shape;5518;p25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 </a:t>
            </a:r>
            <a:r>
              <a:rPr i="1" lang="en" sz="24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[McSherry-Talwar’07]</a:t>
            </a:r>
            <a:endParaRPr sz="3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19" name="Google Shape;5519;p259"/>
          <p:cNvSpPr txBox="1"/>
          <p:nvPr/>
        </p:nvSpPr>
        <p:spPr>
          <a:xfrm>
            <a:off x="2083650" y="995650"/>
            <a:ext cx="4976700" cy="10971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Input: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	A set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of “candidates”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For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, score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X)∈ 𝐑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of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Output: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h*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approximately max score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20" name="Google Shape;5520;p259"/>
          <p:cNvSpPr txBox="1"/>
          <p:nvPr/>
        </p:nvSpPr>
        <p:spPr>
          <a:xfrm>
            <a:off x="1869900" y="3176475"/>
            <a:ext cx="5404200" cy="14541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Exponential Mechanism (EM)</a:t>
            </a:r>
            <a:br>
              <a:rPr b="1" lang="en" sz="1800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6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[ McSherry-Talwar’07]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 algorithm such that, w.p. 0.99,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scr(h*; X) ≥ max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scr(h; X) - O(</a:t>
            </a:r>
            <a:r>
              <a:rPr lang="en" sz="18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Δ(scr)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⋅ log |H| / ε)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21" name="Google Shape;5521;p259"/>
          <p:cNvSpPr txBox="1"/>
          <p:nvPr/>
        </p:nvSpPr>
        <p:spPr>
          <a:xfrm>
            <a:off x="2781400" y="2188500"/>
            <a:ext cx="471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Δ(scr)=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Maximum sensitivity of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scr(h;・)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among all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endParaRPr sz="1800">
              <a:solidFill>
                <a:srgbClr val="1967D2"/>
              </a:solidFill>
              <a:highlight>
                <a:srgbClr val="FFFF00"/>
              </a:highlight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22" name="Google Shape;5522;p259"/>
          <p:cNvSpPr txBox="1"/>
          <p:nvPr/>
        </p:nvSpPr>
        <p:spPr>
          <a:xfrm>
            <a:off x="3400687" y="2496875"/>
            <a:ext cx="432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=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max</a:t>
            </a:r>
            <a:r>
              <a:rPr baseline="-25000"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h∈H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max</a:t>
            </a:r>
            <a:r>
              <a:rPr baseline="-25000"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X≍X’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 |scr(h;X) - scr(h;X’)|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26" name="Shape 5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7" name="Google Shape;5527;p26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 </a:t>
            </a:r>
            <a:r>
              <a:rPr i="1" lang="en" sz="24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[McSherry-Talwar’07]</a:t>
            </a:r>
            <a:endParaRPr i="1" sz="24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28" name="Google Shape;5528;p260"/>
          <p:cNvSpPr txBox="1"/>
          <p:nvPr/>
        </p:nvSpPr>
        <p:spPr>
          <a:xfrm>
            <a:off x="473075" y="1605250"/>
            <a:ext cx="4976700" cy="10971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Input: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	A set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of “candidates”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	For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, score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X)∈ 𝐑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of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Output: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h*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approximately max score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29" name="Google Shape;5529;p260"/>
          <p:cNvSpPr txBox="1"/>
          <p:nvPr/>
        </p:nvSpPr>
        <p:spPr>
          <a:xfrm>
            <a:off x="473075" y="1112650"/>
            <a:ext cx="39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Differentially Private Selection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30" name="Google Shape;5530;p260"/>
          <p:cNvSpPr txBox="1"/>
          <p:nvPr/>
        </p:nvSpPr>
        <p:spPr>
          <a:xfrm>
            <a:off x="473075" y="2938875"/>
            <a:ext cx="5404200" cy="14541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Exponential Mechanism (EM)</a:t>
            </a:r>
            <a:br>
              <a:rPr b="1" lang="en" sz="1800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6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[ McSherry-Talwar’07]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 algorithm such that, w.p. 0.99,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scr(h*; X) ≥ max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scr(h; X) - O(</a:t>
            </a:r>
            <a:r>
              <a:rPr lang="en" sz="18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Δ(scr)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⋅ log |H| / ε)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31" name="Google Shape;5531;p260"/>
          <p:cNvSpPr txBox="1"/>
          <p:nvPr/>
        </p:nvSpPr>
        <p:spPr>
          <a:xfrm>
            <a:off x="5635050" y="1312913"/>
            <a:ext cx="3346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Examples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Most frequent element: score = # of times the element occurs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Median: score = difference between # of elements below h and above h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32" name="Google Shape;5532;p260"/>
          <p:cNvSpPr txBox="1"/>
          <p:nvPr/>
        </p:nvSpPr>
        <p:spPr>
          <a:xfrm>
            <a:off x="5919575" y="2748075"/>
            <a:ext cx="3099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Comparison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Trivial solution: Compute the score for all candidate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𝓵</a:t>
            </a:r>
            <a:r>
              <a:rPr baseline="-25000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-sensitivity: |H|・Δ(scr)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Add Laplace noise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⇒ Error per coordinate </a:t>
            </a:r>
            <a:b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Δ(scr)・|H| / ε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33" name="Google Shape;5533;p260"/>
          <p:cNvSpPr txBox="1"/>
          <p:nvPr/>
        </p:nvSpPr>
        <p:spPr>
          <a:xfrm>
            <a:off x="2215525" y="4392963"/>
            <a:ext cx="416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Maximum sensitivity of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scr(h;・)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for fixed </a:t>
            </a:r>
            <a:r>
              <a:rPr lang="en" sz="1600">
                <a:solidFill>
                  <a:srgbClr val="1967D2"/>
                </a:solidFill>
                <a:highlight>
                  <a:srgbClr val="FFFF00"/>
                </a:highlight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endParaRPr sz="1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7" name="Shape 5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8" name="Google Shape;5538;p26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39" name="Google Shape;5539;p261"/>
          <p:cNvSpPr/>
          <p:nvPr/>
        </p:nvSpPr>
        <p:spPr>
          <a:xfrm>
            <a:off x="428650" y="1064616"/>
            <a:ext cx="4040700" cy="1314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0" name="Google Shape;5540;p261"/>
          <p:cNvSpPr txBox="1"/>
          <p:nvPr/>
        </p:nvSpPr>
        <p:spPr>
          <a:xfrm>
            <a:off x="458500" y="1202025"/>
            <a:ext cx="3442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Exponential Mechanism (EM)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41" name="Google Shape;5541;p261"/>
          <p:cNvSpPr txBox="1"/>
          <p:nvPr/>
        </p:nvSpPr>
        <p:spPr>
          <a:xfrm>
            <a:off x="458500" y="1510921"/>
            <a:ext cx="4011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Output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probability    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∝ exp(0.5ε ⋅ scr(h; X) / Δ(scr))</a:t>
            </a:r>
            <a:endParaRPr baseline="-25000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 txBox="1"/>
          <p:nvPr/>
        </p:nvSpPr>
        <p:spPr>
          <a:xfrm>
            <a:off x="341200" y="98125"/>
            <a:ext cx="859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Mitigation II: Add Noise</a:t>
            </a:r>
            <a:endParaRPr i="1" sz="16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" name="Google Shape;512;p37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3" name="Google Shape;513;p37"/>
          <p:cNvCxnSpPr>
            <a:stCxn id="514" idx="3"/>
            <a:endCxn id="512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37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37"/>
          <p:cNvCxnSpPr>
            <a:stCxn id="512" idx="3"/>
            <a:endCxn id="517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18" name="Google Shape;518;p37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519" name="Google Shape;519;p37"/>
          <p:cNvSpPr txBox="1"/>
          <p:nvPr/>
        </p:nvSpPr>
        <p:spPr>
          <a:xfrm>
            <a:off x="2983250" y="1537063"/>
            <a:ext cx="4161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 = Bob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0" name="Google Shape;520;p37"/>
          <p:cNvSpPr txBox="1"/>
          <p:nvPr/>
        </p:nvSpPr>
        <p:spPr>
          <a:xfrm>
            <a:off x="6924221" y="2161100"/>
            <a:ext cx="76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53k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1" name="Google Shape;521;p37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2" name="Google Shape;522;p37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7"/>
          <p:cNvSpPr txBox="1"/>
          <p:nvPr/>
        </p:nvSpPr>
        <p:spPr>
          <a:xfrm>
            <a:off x="1321875" y="3717900"/>
            <a:ext cx="3871500" cy="847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Noise Addition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Add random noise to the answer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24" name="Google Shape;524;p37"/>
          <p:cNvGrpSpPr/>
          <p:nvPr/>
        </p:nvGrpSpPr>
        <p:grpSpPr>
          <a:xfrm>
            <a:off x="5357025" y="3782475"/>
            <a:ext cx="3885975" cy="1098900"/>
            <a:chOff x="5357025" y="3782475"/>
            <a:chExt cx="3885975" cy="1098900"/>
          </a:xfrm>
        </p:grpSpPr>
        <p:sp>
          <p:nvSpPr>
            <p:cNvPr id="525" name="Google Shape;525;p37"/>
            <p:cNvSpPr txBox="1"/>
            <p:nvPr/>
          </p:nvSpPr>
          <p:spPr>
            <a:xfrm>
              <a:off x="6034650" y="3782475"/>
              <a:ext cx="2240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An approach taken by </a:t>
              </a:r>
              <a:r>
                <a:rPr i="1" lang="en" sz="1600">
                  <a:latin typeface="Google Sans"/>
                  <a:ea typeface="Google Sans"/>
                  <a:cs typeface="Google Sans"/>
                  <a:sym typeface="Google Sans"/>
                </a:rPr>
                <a:t>differential privacy*</a:t>
              </a:r>
              <a:endParaRPr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26" name="Google Shape;526;p37"/>
            <p:cNvSpPr/>
            <p:nvPr/>
          </p:nvSpPr>
          <p:spPr>
            <a:xfrm rot="10800000">
              <a:off x="5357025" y="3850276"/>
              <a:ext cx="614700" cy="60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 txBox="1"/>
            <p:nvPr/>
          </p:nvSpPr>
          <p:spPr>
            <a:xfrm>
              <a:off x="5371500" y="4521375"/>
              <a:ext cx="3871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*To be discussed in the second part of the tutorial</a:t>
              </a:r>
              <a:endParaRPr i="1"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5" name="Shape 5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6" name="Google Shape;5546;p26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Mechanism: Privacy Proof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47" name="Google Shape;5547;p262"/>
          <p:cNvSpPr/>
          <p:nvPr/>
        </p:nvSpPr>
        <p:spPr>
          <a:xfrm>
            <a:off x="123850" y="1064625"/>
            <a:ext cx="4448100" cy="1639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8" name="Google Shape;5548;p262"/>
          <p:cNvSpPr txBox="1"/>
          <p:nvPr/>
        </p:nvSpPr>
        <p:spPr>
          <a:xfrm>
            <a:off x="153700" y="1202025"/>
            <a:ext cx="3416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Exponential Mechanism (EM)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49" name="Google Shape;5549;p262"/>
          <p:cNvSpPr txBox="1"/>
          <p:nvPr/>
        </p:nvSpPr>
        <p:spPr>
          <a:xfrm>
            <a:off x="153700" y="1510925"/>
            <a:ext cx="4496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Output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probability    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X)/b)/Z(X)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where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b = 2Δ(scr)/ε 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Z(X) = ∑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 / b)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50" name="Google Shape;5550;p262"/>
          <p:cNvSpPr/>
          <p:nvPr/>
        </p:nvSpPr>
        <p:spPr>
          <a:xfrm>
            <a:off x="929350" y="2855825"/>
            <a:ext cx="4065300" cy="4464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Exponential Mechanism is 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highlight>
                  <a:srgbClr val="A8DAB5"/>
                </a:highlight>
                <a:latin typeface="Google Sans"/>
                <a:ea typeface="Google Sans"/>
                <a:cs typeface="Google Sans"/>
                <a:sym typeface="Google Sans"/>
              </a:rPr>
              <a:t>-DP.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51" name="Google Shape;5551;p262"/>
          <p:cNvSpPr txBox="1"/>
          <p:nvPr/>
        </p:nvSpPr>
        <p:spPr>
          <a:xfrm>
            <a:off x="5308050" y="3177700"/>
            <a:ext cx="16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2" name="Google Shape;5552;p262"/>
          <p:cNvSpPr/>
          <p:nvPr/>
        </p:nvSpPr>
        <p:spPr>
          <a:xfrm>
            <a:off x="4747100" y="1318275"/>
            <a:ext cx="4251300" cy="104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Observation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For any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X≍X’, h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we have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X)/b) ≤e</a:t>
            </a:r>
            <a:r>
              <a:rPr baseline="30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ε/2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⋅exp(scr(h; X’)/b),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Z(X’)≤e</a:t>
            </a:r>
            <a:r>
              <a:rPr baseline="30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ε/2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⋅Z(X)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53" name="Google Shape;5553;p262"/>
          <p:cNvSpPr txBox="1"/>
          <p:nvPr/>
        </p:nvSpPr>
        <p:spPr>
          <a:xfrm>
            <a:off x="7756600" y="4465100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54" name="Google Shape;5554;p262"/>
          <p:cNvSpPr txBox="1"/>
          <p:nvPr/>
        </p:nvSpPr>
        <p:spPr>
          <a:xfrm>
            <a:off x="788775" y="3631075"/>
            <a:ext cx="7012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 	= 	ln(Pr[M(X) = h] / Pr[M(X’) = h])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ln(exp(scr(h; X)/b) / exp(scr(h; X’)/b)) + ln(Z(X’) / Z(X))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	ε / 2 + ε / 2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= 	ε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555" name="Google Shape;5555;p262"/>
          <p:cNvGrpSpPr/>
          <p:nvPr/>
        </p:nvGrpSpPr>
        <p:grpSpPr>
          <a:xfrm>
            <a:off x="384350" y="3295975"/>
            <a:ext cx="3832775" cy="469200"/>
            <a:chOff x="384350" y="3295975"/>
            <a:chExt cx="3832775" cy="469200"/>
          </a:xfrm>
        </p:grpSpPr>
        <p:sp>
          <p:nvSpPr>
            <p:cNvPr id="5556" name="Google Shape;5556;p262"/>
            <p:cNvSpPr txBox="1"/>
            <p:nvPr/>
          </p:nvSpPr>
          <p:spPr>
            <a:xfrm>
              <a:off x="384350" y="3295975"/>
              <a:ext cx="9915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Proof</a:t>
              </a:r>
              <a:endParaRPr b="1" i="1" sz="1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557" name="Google Shape;5557;p262"/>
            <p:cNvSpPr txBox="1"/>
            <p:nvPr/>
          </p:nvSpPr>
          <p:spPr>
            <a:xfrm>
              <a:off x="1217125" y="3315025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For all 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X≍X’, h ∈ H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,</a:t>
              </a:r>
              <a:endParaRPr/>
            </a:p>
          </p:txBody>
        </p:sp>
      </p:grpSp>
      <p:sp>
        <p:nvSpPr>
          <p:cNvPr id="5558" name="Google Shape;5558;p262"/>
          <p:cNvSpPr txBox="1"/>
          <p:nvPr/>
        </p:nvSpPr>
        <p:spPr>
          <a:xfrm>
            <a:off x="7440688" y="4130500"/>
            <a:ext cx="130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(Observation)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2" name="Shape 5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26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Mechanism: Utility Proof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64" name="Google Shape;5564;p263"/>
          <p:cNvSpPr/>
          <p:nvPr/>
        </p:nvSpPr>
        <p:spPr>
          <a:xfrm>
            <a:off x="123850" y="1064625"/>
            <a:ext cx="4448100" cy="1639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5" name="Google Shape;5565;p263"/>
          <p:cNvSpPr txBox="1"/>
          <p:nvPr/>
        </p:nvSpPr>
        <p:spPr>
          <a:xfrm>
            <a:off x="153700" y="1202025"/>
            <a:ext cx="347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Exponential Mechanism (EM)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66" name="Google Shape;5566;p263"/>
          <p:cNvSpPr txBox="1"/>
          <p:nvPr/>
        </p:nvSpPr>
        <p:spPr>
          <a:xfrm>
            <a:off x="153700" y="1510925"/>
            <a:ext cx="4496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Output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probability    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X)/b)/Z(X)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where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b = 2Δ(scr)/ε 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Z(X) = ∑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 / b)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67" name="Google Shape;5567;p263"/>
          <p:cNvSpPr/>
          <p:nvPr/>
        </p:nvSpPr>
        <p:spPr>
          <a:xfrm>
            <a:off x="4727650" y="1308525"/>
            <a:ext cx="4109400" cy="1152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With probability 0.99, EM output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h*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such that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scr(h*; X)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≥ max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 - 10b ⋅ log |H|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68" name="Google Shape;5568;p263"/>
          <p:cNvSpPr txBox="1"/>
          <p:nvPr/>
        </p:nvSpPr>
        <p:spPr>
          <a:xfrm>
            <a:off x="341200" y="28558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69" name="Google Shape;5569;p263"/>
          <p:cNvSpPr txBox="1"/>
          <p:nvPr/>
        </p:nvSpPr>
        <p:spPr>
          <a:xfrm>
            <a:off x="1207400" y="2855825"/>
            <a:ext cx="677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scr* = max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bad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= {h’ | scr(h’; X) &lt; scr* - 10b ⋅ log |H|}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570" name="Google Shape;5570;p263"/>
          <p:cNvGrpSpPr/>
          <p:nvPr/>
        </p:nvGrpSpPr>
        <p:grpSpPr>
          <a:xfrm>
            <a:off x="445400" y="3302025"/>
            <a:ext cx="7725900" cy="714300"/>
            <a:chOff x="445400" y="3302025"/>
            <a:chExt cx="7725900" cy="714300"/>
          </a:xfrm>
        </p:grpSpPr>
        <p:sp>
          <p:nvSpPr>
            <p:cNvPr id="5571" name="Google Shape;5571;p263"/>
            <p:cNvSpPr txBox="1"/>
            <p:nvPr/>
          </p:nvSpPr>
          <p:spPr>
            <a:xfrm>
              <a:off x="445400" y="3302025"/>
              <a:ext cx="77259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Pr[EM outputs element of H</a:t>
              </a:r>
              <a:r>
                <a:rPr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bad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]		= 	∑</a:t>
              </a:r>
              <a:r>
                <a:rPr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h’∈ H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  exp(scr(h’; X)/b) / Z(X)</a:t>
              </a:r>
              <a:endParaRPr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							</a:t>
              </a:r>
              <a:endParaRPr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572" name="Google Shape;5572;p263"/>
            <p:cNvSpPr txBox="1"/>
            <p:nvPr/>
          </p:nvSpPr>
          <p:spPr>
            <a:xfrm>
              <a:off x="4531346" y="3378225"/>
              <a:ext cx="460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-25000" lang="en" sz="13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bad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6" name="Shape 5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7" name="Google Shape;5577;p26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Mechanism: Utility Proof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78" name="Google Shape;5578;p264"/>
          <p:cNvSpPr/>
          <p:nvPr/>
        </p:nvSpPr>
        <p:spPr>
          <a:xfrm>
            <a:off x="123850" y="1064625"/>
            <a:ext cx="4448100" cy="1639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9" name="Google Shape;5579;p264"/>
          <p:cNvSpPr txBox="1"/>
          <p:nvPr/>
        </p:nvSpPr>
        <p:spPr>
          <a:xfrm>
            <a:off x="153700" y="1202025"/>
            <a:ext cx="347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Exponential Mechanism (EM)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80" name="Google Shape;5580;p264"/>
          <p:cNvSpPr txBox="1"/>
          <p:nvPr/>
        </p:nvSpPr>
        <p:spPr>
          <a:xfrm>
            <a:off x="153700" y="1510925"/>
            <a:ext cx="4496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Output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probability    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X)/b)/Z(X)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where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b = 2Δ(scr)/ε 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Z(X) = ∑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 / b)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81" name="Google Shape;5581;p264"/>
          <p:cNvSpPr/>
          <p:nvPr/>
        </p:nvSpPr>
        <p:spPr>
          <a:xfrm>
            <a:off x="4727650" y="1308525"/>
            <a:ext cx="4109400" cy="1152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With probability 0.99, EM output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h*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such that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scr(h*; X)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≥ max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 - 10b ⋅ log |H|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82" name="Google Shape;5582;p264"/>
          <p:cNvSpPr txBox="1"/>
          <p:nvPr/>
        </p:nvSpPr>
        <p:spPr>
          <a:xfrm>
            <a:off x="341200" y="28558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83" name="Google Shape;5583;p264"/>
          <p:cNvSpPr txBox="1"/>
          <p:nvPr/>
        </p:nvSpPr>
        <p:spPr>
          <a:xfrm>
            <a:off x="1207400" y="2855825"/>
            <a:ext cx="677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scr* = max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bad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= {h’ | scr(h’; X) &lt; scr* - 10b ⋅ log |H|}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84" name="Google Shape;5584;p264"/>
          <p:cNvSpPr txBox="1"/>
          <p:nvPr/>
        </p:nvSpPr>
        <p:spPr>
          <a:xfrm>
            <a:off x="445400" y="3302025"/>
            <a:ext cx="7725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Pr[EM outputs element of H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bad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		= 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exp(scr(h’; X)/b) / Z(X)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≤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exp(scr(h’; X)/b) / exp(scr*/b)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85" name="Google Shape;5585;p264"/>
          <p:cNvSpPr txBox="1"/>
          <p:nvPr/>
        </p:nvSpPr>
        <p:spPr>
          <a:xfrm>
            <a:off x="4531346" y="3378225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  <p:sp>
        <p:nvSpPr>
          <p:cNvPr id="5586" name="Google Shape;5586;p264"/>
          <p:cNvSpPr txBox="1"/>
          <p:nvPr/>
        </p:nvSpPr>
        <p:spPr>
          <a:xfrm>
            <a:off x="4537661" y="3662770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0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p26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Mechanism: Utility Proof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92" name="Google Shape;5592;p265"/>
          <p:cNvSpPr/>
          <p:nvPr/>
        </p:nvSpPr>
        <p:spPr>
          <a:xfrm>
            <a:off x="123850" y="1064625"/>
            <a:ext cx="4448100" cy="1639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3" name="Google Shape;5593;p265"/>
          <p:cNvSpPr txBox="1"/>
          <p:nvPr/>
        </p:nvSpPr>
        <p:spPr>
          <a:xfrm>
            <a:off x="153700" y="1202025"/>
            <a:ext cx="347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Exponential Mechanism (EM)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94" name="Google Shape;5594;p265"/>
          <p:cNvSpPr txBox="1"/>
          <p:nvPr/>
        </p:nvSpPr>
        <p:spPr>
          <a:xfrm>
            <a:off x="153700" y="1510925"/>
            <a:ext cx="4496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Output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probability    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X)/b)/Z(X)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where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b = 2Δ(scr)/ε 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Z(X) = ∑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 / b)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95" name="Google Shape;5595;p265"/>
          <p:cNvSpPr/>
          <p:nvPr/>
        </p:nvSpPr>
        <p:spPr>
          <a:xfrm>
            <a:off x="4727650" y="1308525"/>
            <a:ext cx="4109400" cy="1152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With probability 0.99, EM output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h*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such that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scr(h*; X)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≥ max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 - 10b ⋅ log |H|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96" name="Google Shape;5596;p265"/>
          <p:cNvSpPr txBox="1"/>
          <p:nvPr/>
        </p:nvSpPr>
        <p:spPr>
          <a:xfrm>
            <a:off x="341200" y="28558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97" name="Google Shape;5597;p265"/>
          <p:cNvSpPr txBox="1"/>
          <p:nvPr/>
        </p:nvSpPr>
        <p:spPr>
          <a:xfrm>
            <a:off x="1207400" y="2855825"/>
            <a:ext cx="677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scr* = max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bad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= {h’ | scr(h’; X) &lt; scr* - 10b ⋅ log |H|}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98" name="Google Shape;5598;p265"/>
          <p:cNvSpPr txBox="1"/>
          <p:nvPr/>
        </p:nvSpPr>
        <p:spPr>
          <a:xfrm>
            <a:off x="445400" y="3302025"/>
            <a:ext cx="7725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Pr[EM outputs element of H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bad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		= 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exp(scr(h’; X)/b) / Z(X)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≤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exp(scr(h’; X)/b) / exp(scr*/b)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≤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exp(-10 ⋅ log |H|)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99" name="Google Shape;5599;p265"/>
          <p:cNvSpPr txBox="1"/>
          <p:nvPr/>
        </p:nvSpPr>
        <p:spPr>
          <a:xfrm>
            <a:off x="4531346" y="3378225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  <p:sp>
        <p:nvSpPr>
          <p:cNvPr id="5600" name="Google Shape;5600;p265"/>
          <p:cNvSpPr txBox="1"/>
          <p:nvPr/>
        </p:nvSpPr>
        <p:spPr>
          <a:xfrm>
            <a:off x="4537661" y="3662770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  <p:sp>
        <p:nvSpPr>
          <p:cNvPr id="5601" name="Google Shape;5601;p265"/>
          <p:cNvSpPr txBox="1"/>
          <p:nvPr/>
        </p:nvSpPr>
        <p:spPr>
          <a:xfrm>
            <a:off x="4537661" y="3943255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5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6" name="Google Shape;5606;p26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Mechanism: Utility Proof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07" name="Google Shape;5607;p266"/>
          <p:cNvSpPr/>
          <p:nvPr/>
        </p:nvSpPr>
        <p:spPr>
          <a:xfrm>
            <a:off x="123850" y="1064625"/>
            <a:ext cx="4448100" cy="1639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8" name="Google Shape;5608;p266"/>
          <p:cNvSpPr txBox="1"/>
          <p:nvPr/>
        </p:nvSpPr>
        <p:spPr>
          <a:xfrm>
            <a:off x="153700" y="1202025"/>
            <a:ext cx="347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Exponential Mechanism (EM)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09" name="Google Shape;5609;p266"/>
          <p:cNvSpPr txBox="1"/>
          <p:nvPr/>
        </p:nvSpPr>
        <p:spPr>
          <a:xfrm>
            <a:off x="153700" y="1510925"/>
            <a:ext cx="4496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Output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probability    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X)/b)/Z(X)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where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b = 2Δ(scr)/ε 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Z(X) = ∑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 / b)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10" name="Google Shape;5610;p266"/>
          <p:cNvSpPr/>
          <p:nvPr/>
        </p:nvSpPr>
        <p:spPr>
          <a:xfrm>
            <a:off x="4727650" y="1308525"/>
            <a:ext cx="4109400" cy="1152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With probability 0.99, EM output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h*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such that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scr(h*; X)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≥ max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 - 10b ⋅ log |H|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11" name="Google Shape;5611;p266"/>
          <p:cNvSpPr txBox="1"/>
          <p:nvPr/>
        </p:nvSpPr>
        <p:spPr>
          <a:xfrm>
            <a:off x="341200" y="28558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12" name="Google Shape;5612;p266"/>
          <p:cNvSpPr txBox="1"/>
          <p:nvPr/>
        </p:nvSpPr>
        <p:spPr>
          <a:xfrm>
            <a:off x="1207400" y="2855825"/>
            <a:ext cx="677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scr* = max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bad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= {h’ | scr(h’; X) &lt; scr* - 10b ⋅ log |H|}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13" name="Google Shape;5613;p266"/>
          <p:cNvSpPr txBox="1"/>
          <p:nvPr/>
        </p:nvSpPr>
        <p:spPr>
          <a:xfrm>
            <a:off x="445400" y="3302025"/>
            <a:ext cx="77259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Pr[EM outputs element of H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bad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		= 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exp(scr(h’; X)/b) / Z(X)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≤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exp(scr(h’; X)/b) / exp(scr*/b)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≤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exp(-10 ⋅ log |H|)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≤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0.01 / |H|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14" name="Google Shape;5614;p266"/>
          <p:cNvSpPr txBox="1"/>
          <p:nvPr/>
        </p:nvSpPr>
        <p:spPr>
          <a:xfrm>
            <a:off x="4531346" y="3378225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  <p:sp>
        <p:nvSpPr>
          <p:cNvPr id="5615" name="Google Shape;5615;p266"/>
          <p:cNvSpPr txBox="1"/>
          <p:nvPr/>
        </p:nvSpPr>
        <p:spPr>
          <a:xfrm>
            <a:off x="4537661" y="3662770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  <p:sp>
        <p:nvSpPr>
          <p:cNvPr id="5616" name="Google Shape;5616;p266"/>
          <p:cNvSpPr txBox="1"/>
          <p:nvPr/>
        </p:nvSpPr>
        <p:spPr>
          <a:xfrm>
            <a:off x="4537661" y="3943255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  <p:sp>
        <p:nvSpPr>
          <p:cNvPr id="5617" name="Google Shape;5617;p266"/>
          <p:cNvSpPr txBox="1"/>
          <p:nvPr/>
        </p:nvSpPr>
        <p:spPr>
          <a:xfrm>
            <a:off x="4537661" y="4248055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2" name="Google Shape;5622;p26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Exponential Mechanism: Utility Proof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3" name="Google Shape;5623;p267"/>
          <p:cNvSpPr/>
          <p:nvPr/>
        </p:nvSpPr>
        <p:spPr>
          <a:xfrm>
            <a:off x="123850" y="1064625"/>
            <a:ext cx="4448100" cy="1639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4" name="Google Shape;5624;p267"/>
          <p:cNvSpPr txBox="1"/>
          <p:nvPr/>
        </p:nvSpPr>
        <p:spPr>
          <a:xfrm>
            <a:off x="153700" y="1202025"/>
            <a:ext cx="34746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Exponential Mechanism (EM)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5" name="Google Shape;5625;p267"/>
          <p:cNvSpPr txBox="1"/>
          <p:nvPr/>
        </p:nvSpPr>
        <p:spPr>
          <a:xfrm>
            <a:off x="153700" y="1510925"/>
            <a:ext cx="4496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Output each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with probability    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X)/b)/Z(X)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where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b = 2Δ(scr)/ε 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 Z(X) = ∑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exp(scr(h; X) / b)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26" name="Google Shape;5626;p267"/>
          <p:cNvSpPr/>
          <p:nvPr/>
        </p:nvSpPr>
        <p:spPr>
          <a:xfrm>
            <a:off x="4727650" y="1308525"/>
            <a:ext cx="4109400" cy="1152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Theorem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With probability 0.99, EM output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h*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such that 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scr(h*; X)</a:t>
            </a:r>
            <a:endParaRPr sz="1800">
              <a:solidFill>
                <a:srgbClr val="1967D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≥ max</a:t>
            </a:r>
            <a:r>
              <a:rPr baseline="-25000"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800">
                <a:solidFill>
                  <a:srgbClr val="1967D2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 - 10b ⋅ log |H|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7" name="Google Shape;5627;p267"/>
          <p:cNvSpPr txBox="1"/>
          <p:nvPr/>
        </p:nvSpPr>
        <p:spPr>
          <a:xfrm>
            <a:off x="341200" y="28558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Proof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8" name="Google Shape;5628;p267"/>
          <p:cNvSpPr txBox="1"/>
          <p:nvPr/>
        </p:nvSpPr>
        <p:spPr>
          <a:xfrm>
            <a:off x="7746850" y="4406725"/>
            <a:ext cx="9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QED</a:t>
            </a:r>
            <a:endParaRPr b="1" i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9" name="Google Shape;5629;p267"/>
          <p:cNvSpPr txBox="1"/>
          <p:nvPr/>
        </p:nvSpPr>
        <p:spPr>
          <a:xfrm>
            <a:off x="1207400" y="2855825"/>
            <a:ext cx="677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scr* = max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 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scr(h; X)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bad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= {h’ | scr(h’; X) &lt; scr* - 10b ⋅ log |H|}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30" name="Google Shape;5630;p267"/>
          <p:cNvSpPr txBox="1"/>
          <p:nvPr/>
        </p:nvSpPr>
        <p:spPr>
          <a:xfrm>
            <a:off x="445400" y="3302025"/>
            <a:ext cx="77259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Pr[EM outputs element of H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bad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]		= 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exp(scr(h’; X)/b) / Z(X)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≤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exp(scr(h’; X)/b) / exp(scr*/b)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≤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exp(-10 ⋅ log |H|)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							≤	∑</a:t>
            </a:r>
            <a:r>
              <a:rPr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h’∈ H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0.01 / |H|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≤	0.01</a:t>
            </a:r>
            <a:endParaRPr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31" name="Google Shape;5631;p267"/>
          <p:cNvSpPr txBox="1"/>
          <p:nvPr/>
        </p:nvSpPr>
        <p:spPr>
          <a:xfrm>
            <a:off x="4531346" y="3378225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  <p:sp>
        <p:nvSpPr>
          <p:cNvPr id="5632" name="Google Shape;5632;p267"/>
          <p:cNvSpPr txBox="1"/>
          <p:nvPr/>
        </p:nvSpPr>
        <p:spPr>
          <a:xfrm>
            <a:off x="4537661" y="3662770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  <p:sp>
        <p:nvSpPr>
          <p:cNvPr id="5633" name="Google Shape;5633;p267"/>
          <p:cNvSpPr txBox="1"/>
          <p:nvPr/>
        </p:nvSpPr>
        <p:spPr>
          <a:xfrm>
            <a:off x="4537661" y="3943255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  <p:sp>
        <p:nvSpPr>
          <p:cNvPr id="5634" name="Google Shape;5634;p267"/>
          <p:cNvSpPr txBox="1"/>
          <p:nvPr/>
        </p:nvSpPr>
        <p:spPr>
          <a:xfrm>
            <a:off x="4537661" y="4248055"/>
            <a:ext cx="46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bad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8" name="Shape 5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9" name="Google Shape;5639;p268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Advanced Topics:</a:t>
            </a:r>
            <a:endParaRPr sz="40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Shuffle Model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3" name="Shape 5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4" name="Google Shape;5644;p269"/>
          <p:cNvGrpSpPr/>
          <p:nvPr/>
        </p:nvGrpSpPr>
        <p:grpSpPr>
          <a:xfrm>
            <a:off x="3365775" y="1309375"/>
            <a:ext cx="3585775" cy="1920231"/>
            <a:chOff x="3365775" y="1309375"/>
            <a:chExt cx="3585775" cy="1920231"/>
          </a:xfrm>
        </p:grpSpPr>
        <p:sp>
          <p:nvSpPr>
            <p:cNvPr id="5645" name="Google Shape;5645;p269"/>
            <p:cNvSpPr/>
            <p:nvPr/>
          </p:nvSpPr>
          <p:spPr>
            <a:xfrm>
              <a:off x="5438350" y="2563006"/>
              <a:ext cx="1513200" cy="6666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69"/>
            <p:cNvSpPr/>
            <p:nvPr/>
          </p:nvSpPr>
          <p:spPr>
            <a:xfrm>
              <a:off x="3365775" y="1309375"/>
              <a:ext cx="2044500" cy="6666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The output of the analyzer must be differentially private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647" name="Google Shape;5647;p269"/>
            <p:cNvCxnSpPr>
              <a:stCxn id="5646" idx="2"/>
              <a:endCxn id="5645" idx="0"/>
            </p:cNvCxnSpPr>
            <p:nvPr/>
          </p:nvCxnSpPr>
          <p:spPr>
            <a:xfrm flipH="1" rot="-5400000">
              <a:off x="4997925" y="1366075"/>
              <a:ext cx="587100" cy="1806900"/>
            </a:xfrm>
            <a:prstGeom prst="bentConnector3">
              <a:avLst>
                <a:gd fmla="val 49994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648" name="Google Shape;5648;p269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Recall: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Central Model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649" name="Google Shape;5649;p269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50" name="Google Shape;5650;p269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51" name="Google Shape;5651;p269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52" name="Google Shape;5652;p269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53" name="Google Shape;5653;p269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54" name="Google Shape;5654;p269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55" name="Google Shape;5655;p269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56" name="Google Shape;5656;p269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57" name="Google Shape;5657;p269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58" name="Google Shape;5658;p269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59" name="Google Shape;5659;p269"/>
          <p:cNvSpPr txBox="1"/>
          <p:nvPr/>
        </p:nvSpPr>
        <p:spPr>
          <a:xfrm>
            <a:off x="4127250" y="26569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660" name="Google Shape;5660;p269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1" name="Google Shape;5661;p269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2" name="Google Shape;5662;p269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3" name="Google Shape;5663;p269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4" name="Google Shape;5664;p269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5" name="Google Shape;5665;p269"/>
          <p:cNvCxnSpPr>
            <a:stCxn id="5656" idx="3"/>
            <a:endCxn id="5659" idx="1"/>
          </p:cNvCxnSpPr>
          <p:nvPr/>
        </p:nvCxnSpPr>
        <p:spPr>
          <a:xfrm>
            <a:off x="2614125" y="1747500"/>
            <a:ext cx="1513200" cy="11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6" name="Google Shape;5666;p269"/>
          <p:cNvCxnSpPr>
            <a:stCxn id="5657" idx="3"/>
            <a:endCxn id="5659" idx="1"/>
          </p:cNvCxnSpPr>
          <p:nvPr/>
        </p:nvCxnSpPr>
        <p:spPr>
          <a:xfrm>
            <a:off x="2614200" y="2433150"/>
            <a:ext cx="1513200" cy="45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7" name="Google Shape;5667;p269"/>
          <p:cNvCxnSpPr>
            <a:stCxn id="5658" idx="3"/>
            <a:endCxn id="5659" idx="1"/>
          </p:cNvCxnSpPr>
          <p:nvPr/>
        </p:nvCxnSpPr>
        <p:spPr>
          <a:xfrm flipH="1" rot="10800000">
            <a:off x="2614200" y="2891625"/>
            <a:ext cx="1513200" cy="10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8" name="Google Shape;5668;p269"/>
          <p:cNvCxnSpPr>
            <a:stCxn id="5659" idx="3"/>
          </p:cNvCxnSpPr>
          <p:nvPr/>
        </p:nvCxnSpPr>
        <p:spPr>
          <a:xfrm>
            <a:off x="5242350" y="28915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9" name="Google Shape;5669;p269"/>
          <p:cNvSpPr txBox="1"/>
          <p:nvPr/>
        </p:nvSpPr>
        <p:spPr>
          <a:xfrm>
            <a:off x="5377744" y="2627716"/>
            <a:ext cx="15918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Estimate of</a:t>
            </a: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…,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5670" name="Google Shape;5670;p269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1" name="Google Shape;5671;p269"/>
          <p:cNvSpPr txBox="1"/>
          <p:nvPr/>
        </p:nvSpPr>
        <p:spPr>
          <a:xfrm>
            <a:off x="6000200" y="965975"/>
            <a:ext cx="2771700" cy="10161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(ε, δ)-Differential Privacy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2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For all set S of outcomes, and two </a:t>
            </a:r>
            <a:r>
              <a:rPr i="1" lang="en" sz="1200">
                <a:latin typeface="Google Sans"/>
                <a:ea typeface="Google Sans"/>
                <a:cs typeface="Google Sans"/>
                <a:sym typeface="Google Sans"/>
              </a:rPr>
              <a:t>neighboring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 input datasets X, X’: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Pr[A(X) ∈ S] ≤ 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baseline="30000" lang="en" sz="1300">
                <a:latin typeface="Google Sans"/>
                <a:ea typeface="Google Sans"/>
                <a:cs typeface="Google Sans"/>
                <a:sym typeface="Google Sans"/>
              </a:rPr>
              <a:t>ε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・Pr[A(X’) ∈ S] + δ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5" name="Shape 5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6" name="Google Shape;5676;p270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Differential Privacy: </a:t>
            </a:r>
            <a:r>
              <a:rPr b="1" lang="en" sz="24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Local Model</a:t>
            </a:r>
            <a:r>
              <a:rPr lang="en" sz="2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>
                <a:solidFill>
                  <a:srgbClr val="188038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[Kasiviswanathan et al.]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77" name="Google Shape;5677;p270"/>
          <p:cNvSpPr txBox="1"/>
          <p:nvPr/>
        </p:nvSpPr>
        <p:spPr>
          <a:xfrm>
            <a:off x="547925" y="15000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78" name="Google Shape;5678;p270"/>
          <p:cNvSpPr txBox="1"/>
          <p:nvPr/>
        </p:nvSpPr>
        <p:spPr>
          <a:xfrm>
            <a:off x="1159125" y="15000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79" name="Google Shape;5679;p270"/>
          <p:cNvSpPr txBox="1"/>
          <p:nvPr/>
        </p:nvSpPr>
        <p:spPr>
          <a:xfrm>
            <a:off x="547928" y="2206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80" name="Google Shape;5680;p270"/>
          <p:cNvSpPr txBox="1"/>
          <p:nvPr/>
        </p:nvSpPr>
        <p:spPr>
          <a:xfrm>
            <a:off x="1159128" y="2206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81" name="Google Shape;5681;p270"/>
          <p:cNvSpPr txBox="1"/>
          <p:nvPr/>
        </p:nvSpPr>
        <p:spPr>
          <a:xfrm>
            <a:off x="547928" y="37256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82" name="Google Shape;5682;p270"/>
          <p:cNvSpPr txBox="1"/>
          <p:nvPr/>
        </p:nvSpPr>
        <p:spPr>
          <a:xfrm>
            <a:off x="1159128" y="37256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83" name="Google Shape;5683;p270"/>
          <p:cNvSpPr txBox="1"/>
          <p:nvPr/>
        </p:nvSpPr>
        <p:spPr>
          <a:xfrm rot="5400000">
            <a:off x="1362678" y="29090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84" name="Google Shape;5684;p270"/>
          <p:cNvSpPr txBox="1"/>
          <p:nvPr/>
        </p:nvSpPr>
        <p:spPr>
          <a:xfrm>
            <a:off x="2236200" y="2198550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85" name="Google Shape;5685;p270"/>
          <p:cNvSpPr txBox="1"/>
          <p:nvPr/>
        </p:nvSpPr>
        <p:spPr>
          <a:xfrm>
            <a:off x="2236200" y="3725625"/>
            <a:ext cx="37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686" name="Google Shape;5686;p270"/>
          <p:cNvSpPr txBox="1"/>
          <p:nvPr/>
        </p:nvSpPr>
        <p:spPr>
          <a:xfrm>
            <a:off x="4127250" y="26569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687" name="Google Shape;5687;p270"/>
          <p:cNvCxnSpPr/>
          <p:nvPr/>
        </p:nvCxnSpPr>
        <p:spPr>
          <a:xfrm>
            <a:off x="9074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8" name="Google Shape;5688;p270"/>
          <p:cNvCxnSpPr/>
          <p:nvPr/>
        </p:nvCxnSpPr>
        <p:spPr>
          <a:xfrm>
            <a:off x="907425" y="2456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9" name="Google Shape;5689;p270"/>
          <p:cNvCxnSpPr/>
          <p:nvPr/>
        </p:nvCxnSpPr>
        <p:spPr>
          <a:xfrm>
            <a:off x="2024825" y="17346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0" name="Google Shape;5690;p270"/>
          <p:cNvCxnSpPr/>
          <p:nvPr/>
        </p:nvCxnSpPr>
        <p:spPr>
          <a:xfrm>
            <a:off x="2024825" y="2455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1" name="Google Shape;5691;p270"/>
          <p:cNvCxnSpPr/>
          <p:nvPr/>
        </p:nvCxnSpPr>
        <p:spPr>
          <a:xfrm>
            <a:off x="2024825" y="39739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2" name="Google Shape;5692;p270"/>
          <p:cNvCxnSpPr>
            <a:stCxn id="5693" idx="3"/>
            <a:endCxn id="5686" idx="1"/>
          </p:cNvCxnSpPr>
          <p:nvPr/>
        </p:nvCxnSpPr>
        <p:spPr>
          <a:xfrm>
            <a:off x="2614125" y="1747500"/>
            <a:ext cx="1513200" cy="11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4" name="Google Shape;5694;p270"/>
          <p:cNvCxnSpPr>
            <a:stCxn id="5684" idx="3"/>
            <a:endCxn id="5686" idx="1"/>
          </p:cNvCxnSpPr>
          <p:nvPr/>
        </p:nvCxnSpPr>
        <p:spPr>
          <a:xfrm>
            <a:off x="2614200" y="2433150"/>
            <a:ext cx="1513200" cy="45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5" name="Google Shape;5695;p270"/>
          <p:cNvCxnSpPr>
            <a:stCxn id="5685" idx="3"/>
            <a:endCxn id="5686" idx="1"/>
          </p:cNvCxnSpPr>
          <p:nvPr/>
        </p:nvCxnSpPr>
        <p:spPr>
          <a:xfrm flipH="1" rot="10800000">
            <a:off x="2614200" y="2891625"/>
            <a:ext cx="1513200" cy="10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6" name="Google Shape;5696;p270"/>
          <p:cNvCxnSpPr>
            <a:stCxn id="5686" idx="3"/>
          </p:cNvCxnSpPr>
          <p:nvPr/>
        </p:nvCxnSpPr>
        <p:spPr>
          <a:xfrm>
            <a:off x="5242350" y="2891500"/>
            <a:ext cx="20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7" name="Google Shape;5697;p270"/>
          <p:cNvSpPr txBox="1"/>
          <p:nvPr/>
        </p:nvSpPr>
        <p:spPr>
          <a:xfrm>
            <a:off x="5377744" y="2627716"/>
            <a:ext cx="15918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Estimate of</a:t>
            </a: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f(x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, …, x</a:t>
            </a:r>
            <a:r>
              <a:rPr b="1" baseline="-25000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lang="en" sz="17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b="1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5698" name="Google Shape;5698;p270"/>
          <p:cNvCxnSpPr/>
          <p:nvPr/>
        </p:nvCxnSpPr>
        <p:spPr>
          <a:xfrm>
            <a:off x="907425" y="3958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9" name="Google Shape;5699;p270"/>
          <p:cNvSpPr txBox="1"/>
          <p:nvPr/>
        </p:nvSpPr>
        <p:spPr>
          <a:xfrm>
            <a:off x="6000200" y="965975"/>
            <a:ext cx="2771700" cy="10161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(ε, δ)-Differential Privacy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2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For all set S of outcomes, and two </a:t>
            </a:r>
            <a:r>
              <a:rPr i="1" lang="en" sz="1200">
                <a:latin typeface="Google Sans"/>
                <a:ea typeface="Google Sans"/>
                <a:cs typeface="Google Sans"/>
                <a:sym typeface="Google Sans"/>
              </a:rPr>
              <a:t>neighboring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 input datasets X, X’: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Pr[A(X) ∈ S] ≤ 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baseline="30000" lang="en" sz="1300">
                <a:latin typeface="Google Sans"/>
                <a:ea typeface="Google Sans"/>
                <a:cs typeface="Google Sans"/>
                <a:sym typeface="Google Sans"/>
              </a:rPr>
              <a:t>ε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・Pr[A(X’) ∈ S] + δ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700" name="Google Shape;5700;p270"/>
          <p:cNvGrpSpPr/>
          <p:nvPr/>
        </p:nvGrpSpPr>
        <p:grpSpPr>
          <a:xfrm>
            <a:off x="2252625" y="1020933"/>
            <a:ext cx="2733166" cy="961167"/>
            <a:chOff x="2252625" y="1020933"/>
            <a:chExt cx="2733166" cy="961167"/>
          </a:xfrm>
        </p:grpSpPr>
        <p:sp>
          <p:nvSpPr>
            <p:cNvPr id="5701" name="Google Shape;5701;p270"/>
            <p:cNvSpPr txBox="1"/>
            <p:nvPr/>
          </p:nvSpPr>
          <p:spPr>
            <a:xfrm>
              <a:off x="2252625" y="1512900"/>
              <a:ext cx="361500" cy="4692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702" name="Google Shape;5702;p270"/>
            <p:cNvSpPr/>
            <p:nvPr/>
          </p:nvSpPr>
          <p:spPr>
            <a:xfrm>
              <a:off x="2941291" y="1020933"/>
              <a:ext cx="2044500" cy="5340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Each message has to be differentially private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703" name="Google Shape;5703;p270"/>
            <p:cNvCxnSpPr>
              <a:stCxn id="5702" idx="1"/>
            </p:cNvCxnSpPr>
            <p:nvPr/>
          </p:nvCxnSpPr>
          <p:spPr>
            <a:xfrm flipH="1">
              <a:off x="2425891" y="1287933"/>
              <a:ext cx="515400" cy="249300"/>
            </a:xfrm>
            <a:prstGeom prst="bentConnector3">
              <a:avLst>
                <a:gd fmla="val 98043" name="adj1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693" name="Google Shape;5693;p270"/>
          <p:cNvSpPr txBox="1"/>
          <p:nvPr/>
        </p:nvSpPr>
        <p:spPr>
          <a:xfrm>
            <a:off x="2252625" y="1512900"/>
            <a:ext cx="36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7" name="Shape 5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8" name="Google Shape;5708;p271"/>
          <p:cNvGrpSpPr/>
          <p:nvPr/>
        </p:nvGrpSpPr>
        <p:grpSpPr>
          <a:xfrm>
            <a:off x="2217850" y="1004838"/>
            <a:ext cx="1439700" cy="3267988"/>
            <a:chOff x="2217850" y="1004838"/>
            <a:chExt cx="1439700" cy="3267988"/>
          </a:xfrm>
        </p:grpSpPr>
        <p:sp>
          <p:nvSpPr>
            <p:cNvPr id="5709" name="Google Shape;5709;p271"/>
            <p:cNvSpPr/>
            <p:nvPr/>
          </p:nvSpPr>
          <p:spPr>
            <a:xfrm>
              <a:off x="2217850" y="1449825"/>
              <a:ext cx="1439700" cy="2823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71"/>
            <p:cNvSpPr txBox="1"/>
            <p:nvPr/>
          </p:nvSpPr>
          <p:spPr>
            <a:xfrm>
              <a:off x="2746300" y="1004838"/>
              <a:ext cx="3828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π</a:t>
              </a:r>
              <a:endParaRPr b="1" sz="20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5711" name="Google Shape;5711;p271"/>
            <p:cNvCxnSpPr>
              <a:stCxn id="5712" idx="3"/>
              <a:endCxn id="5713" idx="1"/>
            </p:cNvCxnSpPr>
            <p:nvPr/>
          </p:nvCxnSpPr>
          <p:spPr>
            <a:xfrm>
              <a:off x="2614125" y="1747500"/>
              <a:ext cx="460200" cy="685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14" name="Google Shape;5714;p271"/>
            <p:cNvCxnSpPr>
              <a:stCxn id="5715" idx="3"/>
              <a:endCxn id="5716" idx="1"/>
            </p:cNvCxnSpPr>
            <p:nvPr/>
          </p:nvCxnSpPr>
          <p:spPr>
            <a:xfrm>
              <a:off x="2614200" y="2433150"/>
              <a:ext cx="460200" cy="1527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17" name="Google Shape;5717;p271"/>
            <p:cNvCxnSpPr>
              <a:stCxn id="5718" idx="3"/>
            </p:cNvCxnSpPr>
            <p:nvPr/>
          </p:nvCxnSpPr>
          <p:spPr>
            <a:xfrm flipH="1" rot="10800000">
              <a:off x="2614200" y="3143325"/>
              <a:ext cx="529200" cy="816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19" name="Google Shape;5719;p271"/>
            <p:cNvCxnSpPr>
              <a:endCxn id="5720" idx="1"/>
            </p:cNvCxnSpPr>
            <p:nvPr/>
          </p:nvCxnSpPr>
          <p:spPr>
            <a:xfrm flipH="1" rot="10800000">
              <a:off x="2533725" y="1747500"/>
              <a:ext cx="557100" cy="1529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721" name="Google Shape;5721;p271"/>
          <p:cNvGrpSpPr/>
          <p:nvPr/>
        </p:nvGrpSpPr>
        <p:grpSpPr>
          <a:xfrm>
            <a:off x="3641100" y="1747500"/>
            <a:ext cx="1601250" cy="2212725"/>
            <a:chOff x="3641100" y="1747500"/>
            <a:chExt cx="1601250" cy="2212725"/>
          </a:xfrm>
        </p:grpSpPr>
        <p:sp>
          <p:nvSpPr>
            <p:cNvPr id="5722" name="Google Shape;5722;p271"/>
            <p:cNvSpPr txBox="1"/>
            <p:nvPr/>
          </p:nvSpPr>
          <p:spPr>
            <a:xfrm>
              <a:off x="4127250" y="2656900"/>
              <a:ext cx="11151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Analyzer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723" name="Google Shape;5723;p271"/>
            <p:cNvCxnSpPr>
              <a:stCxn id="5720" idx="3"/>
              <a:endCxn id="5722" idx="1"/>
            </p:cNvCxnSpPr>
            <p:nvPr/>
          </p:nvCxnSpPr>
          <p:spPr>
            <a:xfrm>
              <a:off x="3657525" y="1747500"/>
              <a:ext cx="469800" cy="1143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24" name="Google Shape;5724;p271"/>
            <p:cNvCxnSpPr>
              <a:stCxn id="5713" idx="3"/>
              <a:endCxn id="5722" idx="1"/>
            </p:cNvCxnSpPr>
            <p:nvPr/>
          </p:nvCxnSpPr>
          <p:spPr>
            <a:xfrm>
              <a:off x="3641100" y="2433150"/>
              <a:ext cx="486300" cy="45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25" name="Google Shape;5725;p271"/>
            <p:cNvCxnSpPr>
              <a:stCxn id="5716" idx="3"/>
              <a:endCxn id="5722" idx="1"/>
            </p:cNvCxnSpPr>
            <p:nvPr/>
          </p:nvCxnSpPr>
          <p:spPr>
            <a:xfrm flipH="1" rot="10800000">
              <a:off x="3641100" y="2891625"/>
              <a:ext cx="486300" cy="1068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726" name="Google Shape;5726;p271"/>
          <p:cNvGrpSpPr/>
          <p:nvPr/>
        </p:nvGrpSpPr>
        <p:grpSpPr>
          <a:xfrm>
            <a:off x="3161550" y="985187"/>
            <a:ext cx="2930439" cy="3209738"/>
            <a:chOff x="3161550" y="985187"/>
            <a:chExt cx="2930439" cy="3209738"/>
          </a:xfrm>
        </p:grpSpPr>
        <p:sp>
          <p:nvSpPr>
            <p:cNvPr id="5727" name="Google Shape;5727;p271"/>
            <p:cNvSpPr/>
            <p:nvPr/>
          </p:nvSpPr>
          <p:spPr>
            <a:xfrm>
              <a:off x="3161550" y="1493125"/>
              <a:ext cx="452100" cy="27018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71"/>
            <p:cNvSpPr/>
            <p:nvPr/>
          </p:nvSpPr>
          <p:spPr>
            <a:xfrm>
              <a:off x="3837789" y="985187"/>
              <a:ext cx="2254200" cy="5340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Shuffled messages have to be differentially private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729" name="Google Shape;5729;p271"/>
            <p:cNvCxnSpPr>
              <a:stCxn id="5728" idx="1"/>
              <a:endCxn id="5727" idx="0"/>
            </p:cNvCxnSpPr>
            <p:nvPr/>
          </p:nvCxnSpPr>
          <p:spPr>
            <a:xfrm flipH="1">
              <a:off x="3387489" y="1252187"/>
              <a:ext cx="450300" cy="240900"/>
            </a:xfrm>
            <a:prstGeom prst="bentConnector2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730" name="Google Shape;5730;p271"/>
          <p:cNvGrpSpPr/>
          <p:nvPr/>
        </p:nvGrpSpPr>
        <p:grpSpPr>
          <a:xfrm>
            <a:off x="3074400" y="1512900"/>
            <a:ext cx="583125" cy="2681925"/>
            <a:chOff x="3074400" y="1512900"/>
            <a:chExt cx="583125" cy="2681925"/>
          </a:xfrm>
        </p:grpSpPr>
        <p:sp>
          <p:nvSpPr>
            <p:cNvPr id="5720" name="Google Shape;5720;p271"/>
            <p:cNvSpPr txBox="1"/>
            <p:nvPr/>
          </p:nvSpPr>
          <p:spPr>
            <a:xfrm>
              <a:off x="3090825" y="1512900"/>
              <a:ext cx="566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π(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1)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713" name="Google Shape;5713;p271"/>
            <p:cNvSpPr txBox="1"/>
            <p:nvPr/>
          </p:nvSpPr>
          <p:spPr>
            <a:xfrm>
              <a:off x="3074400" y="2198550"/>
              <a:ext cx="566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π(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2)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716" name="Google Shape;5716;p271"/>
            <p:cNvSpPr txBox="1"/>
            <p:nvPr/>
          </p:nvSpPr>
          <p:spPr>
            <a:xfrm>
              <a:off x="3074400" y="3725625"/>
              <a:ext cx="566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π(n)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5731" name="Google Shape;5731;p271"/>
          <p:cNvGrpSpPr/>
          <p:nvPr/>
        </p:nvGrpSpPr>
        <p:grpSpPr>
          <a:xfrm>
            <a:off x="6132001" y="985187"/>
            <a:ext cx="2750812" cy="534000"/>
            <a:chOff x="6132001" y="985187"/>
            <a:chExt cx="2750812" cy="534000"/>
          </a:xfrm>
        </p:grpSpPr>
        <p:sp>
          <p:nvSpPr>
            <p:cNvPr id="5732" name="Google Shape;5732;p271"/>
            <p:cNvSpPr/>
            <p:nvPr/>
          </p:nvSpPr>
          <p:spPr>
            <a:xfrm>
              <a:off x="6533514" y="985187"/>
              <a:ext cx="2349300" cy="534000"/>
            </a:xfrm>
            <a:prstGeom prst="rect">
              <a:avLst/>
            </a:prstGeom>
            <a:solidFill>
              <a:srgbClr val="D2E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Multiset of messages have to be differentially private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733" name="Google Shape;5733;p271"/>
            <p:cNvSpPr txBox="1"/>
            <p:nvPr/>
          </p:nvSpPr>
          <p:spPr>
            <a:xfrm>
              <a:off x="6132001" y="1009712"/>
              <a:ext cx="3615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☰</a:t>
              </a:r>
              <a:endParaRPr/>
            </a:p>
          </p:txBody>
        </p:sp>
      </p:grpSp>
      <p:sp>
        <p:nvSpPr>
          <p:cNvPr id="5734" name="Google Shape;5734;p271"/>
          <p:cNvSpPr/>
          <p:nvPr/>
        </p:nvSpPr>
        <p:spPr>
          <a:xfrm>
            <a:off x="5480175" y="1813138"/>
            <a:ext cx="3178800" cy="13587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Anonymous Model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1300">
                <a:latin typeface="Google Sans"/>
                <a:ea typeface="Google Sans"/>
                <a:cs typeface="Google Sans"/>
                <a:sym typeface="Google Sans"/>
              </a:rPr>
              <a:t>[Ishai et al.]</a:t>
            </a:r>
            <a:endParaRPr i="1"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Encode-Shuffle-Analyze Architecture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1300">
                <a:latin typeface="Google Sans"/>
                <a:ea typeface="Google Sans"/>
                <a:cs typeface="Google Sans"/>
                <a:sym typeface="Google Sans"/>
              </a:rPr>
              <a:t>[Bittau et al.]</a:t>
            </a:r>
            <a:endParaRPr i="1"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Shuffled/Shuffle Model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300">
                <a:latin typeface="Google Sans"/>
                <a:ea typeface="Google Sans"/>
                <a:cs typeface="Google Sans"/>
                <a:sym typeface="Google Sans"/>
              </a:rPr>
              <a:t>[Cheu et al., Erlingsson et al.]</a:t>
            </a:r>
            <a:endParaRPr i="1"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735" name="Google Shape;5735;p271"/>
          <p:cNvGrpSpPr/>
          <p:nvPr/>
        </p:nvGrpSpPr>
        <p:grpSpPr>
          <a:xfrm>
            <a:off x="547925" y="1500025"/>
            <a:ext cx="2066275" cy="2694800"/>
            <a:chOff x="547925" y="1500025"/>
            <a:chExt cx="2066275" cy="2694800"/>
          </a:xfrm>
        </p:grpSpPr>
        <p:sp>
          <p:nvSpPr>
            <p:cNvPr id="5736" name="Google Shape;5736;p271"/>
            <p:cNvSpPr txBox="1"/>
            <p:nvPr/>
          </p:nvSpPr>
          <p:spPr>
            <a:xfrm>
              <a:off x="547925" y="1500025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="1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737" name="Google Shape;5737;p271"/>
            <p:cNvSpPr txBox="1"/>
            <p:nvPr/>
          </p:nvSpPr>
          <p:spPr>
            <a:xfrm>
              <a:off x="1159125" y="1500025"/>
              <a:ext cx="8592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738" name="Google Shape;5738;p271"/>
            <p:cNvSpPr txBox="1"/>
            <p:nvPr/>
          </p:nvSpPr>
          <p:spPr>
            <a:xfrm>
              <a:off x="547928" y="2206225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="1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739" name="Google Shape;5739;p271"/>
            <p:cNvSpPr txBox="1"/>
            <p:nvPr/>
          </p:nvSpPr>
          <p:spPr>
            <a:xfrm>
              <a:off x="1159128" y="2206225"/>
              <a:ext cx="8592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User 2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740" name="Google Shape;5740;p271"/>
            <p:cNvSpPr txBox="1"/>
            <p:nvPr/>
          </p:nvSpPr>
          <p:spPr>
            <a:xfrm>
              <a:off x="547928" y="3725625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b="1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741" name="Google Shape;5741;p271"/>
            <p:cNvSpPr txBox="1"/>
            <p:nvPr/>
          </p:nvSpPr>
          <p:spPr>
            <a:xfrm>
              <a:off x="1159128" y="3725625"/>
              <a:ext cx="8592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742" name="Google Shape;5742;p271"/>
            <p:cNvSpPr txBox="1"/>
            <p:nvPr/>
          </p:nvSpPr>
          <p:spPr>
            <a:xfrm rot="5400000">
              <a:off x="1362678" y="2909019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743" name="Google Shape;5743;p271"/>
            <p:cNvCxnSpPr/>
            <p:nvPr/>
          </p:nvCxnSpPr>
          <p:spPr>
            <a:xfrm>
              <a:off x="907425" y="17346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44" name="Google Shape;5744;p271"/>
            <p:cNvCxnSpPr/>
            <p:nvPr/>
          </p:nvCxnSpPr>
          <p:spPr>
            <a:xfrm>
              <a:off x="907425" y="24567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45" name="Google Shape;5745;p271"/>
            <p:cNvCxnSpPr/>
            <p:nvPr/>
          </p:nvCxnSpPr>
          <p:spPr>
            <a:xfrm>
              <a:off x="2024825" y="17346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46" name="Google Shape;5746;p271"/>
            <p:cNvCxnSpPr/>
            <p:nvPr/>
          </p:nvCxnSpPr>
          <p:spPr>
            <a:xfrm>
              <a:off x="2024825" y="24559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47" name="Google Shape;5747;p271"/>
            <p:cNvCxnSpPr/>
            <p:nvPr/>
          </p:nvCxnSpPr>
          <p:spPr>
            <a:xfrm>
              <a:off x="2024825" y="3973925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12" name="Google Shape;5712;p271"/>
            <p:cNvSpPr txBox="1"/>
            <p:nvPr/>
          </p:nvSpPr>
          <p:spPr>
            <a:xfrm>
              <a:off x="2252625" y="1512900"/>
              <a:ext cx="3615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715" name="Google Shape;5715;p271"/>
            <p:cNvSpPr txBox="1"/>
            <p:nvPr/>
          </p:nvSpPr>
          <p:spPr>
            <a:xfrm>
              <a:off x="2236200" y="2198550"/>
              <a:ext cx="3780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718" name="Google Shape;5718;p271"/>
            <p:cNvSpPr txBox="1"/>
            <p:nvPr/>
          </p:nvSpPr>
          <p:spPr>
            <a:xfrm>
              <a:off x="2236200" y="3725625"/>
              <a:ext cx="3780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5748" name="Google Shape;5748;p271"/>
            <p:cNvCxnSpPr/>
            <p:nvPr/>
          </p:nvCxnSpPr>
          <p:spPr>
            <a:xfrm>
              <a:off x="907425" y="3958750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749" name="Google Shape;5749;p271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Differential Privacy: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Shuffled Model</a:t>
            </a:r>
            <a:r>
              <a:rPr lang="en" sz="2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[Bittau et al., Erlingsson et al.]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750" name="Google Shape;5750;p271"/>
          <p:cNvSpPr/>
          <p:nvPr/>
        </p:nvSpPr>
        <p:spPr>
          <a:xfrm>
            <a:off x="4275300" y="3453175"/>
            <a:ext cx="4154400" cy="1297200"/>
          </a:xfrm>
          <a:prstGeom prst="rect">
            <a:avLst/>
          </a:prstGeom>
          <a:solidFill>
            <a:srgbClr val="D5D5D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Amplification by Shuffling 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(Informal)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1800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5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[Erlingsson et al., Balle et al., Feldman et al.]</a:t>
            </a:r>
            <a:endParaRPr i="1" sz="15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Any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-local DP algorithm is </a:t>
            </a:r>
            <a:r>
              <a:rPr b="1" lang="en" sz="15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ε, δ</a:t>
            </a:r>
            <a:r>
              <a:rPr b="1" lang="en" sz="15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-shuffled DP for 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 ≪ ε</a:t>
            </a:r>
            <a:r>
              <a:rPr b="1"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and for reasonable value of 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i="1" sz="1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Membership Inference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3" name="Google Shape;533;p38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34" name="Google Shape;534;p38"/>
          <p:cNvCxnSpPr>
            <a:stCxn id="535" idx="3"/>
            <a:endCxn id="533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36" name="Google Shape;536;p38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537" name="Google Shape;537;p38"/>
          <p:cNvGrpSpPr/>
          <p:nvPr/>
        </p:nvGrpSpPr>
        <p:grpSpPr>
          <a:xfrm>
            <a:off x="2983250" y="1482938"/>
            <a:ext cx="4161300" cy="818413"/>
            <a:chOff x="2983250" y="1482938"/>
            <a:chExt cx="4161300" cy="818413"/>
          </a:xfrm>
        </p:grpSpPr>
        <p:cxnSp>
          <p:nvCxnSpPr>
            <p:cNvPr id="538" name="Google Shape;538;p38"/>
            <p:cNvCxnSpPr/>
            <p:nvPr/>
          </p:nvCxnSpPr>
          <p:spPr>
            <a:xfrm>
              <a:off x="5063900" y="1941350"/>
              <a:ext cx="0" cy="360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9" name="Google Shape;539;p38"/>
            <p:cNvSpPr txBox="1"/>
            <p:nvPr/>
          </p:nvSpPr>
          <p:spPr>
            <a:xfrm>
              <a:off x="2983250" y="1482938"/>
              <a:ext cx="41613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COUNT(*)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name = Jane</a:t>
              </a:r>
              <a:endPara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40" name="Google Shape;540;p38"/>
          <p:cNvGrpSpPr/>
          <p:nvPr/>
        </p:nvGrpSpPr>
        <p:grpSpPr>
          <a:xfrm>
            <a:off x="5718200" y="2161100"/>
            <a:ext cx="1975821" cy="738900"/>
            <a:chOff x="5718200" y="2161100"/>
            <a:chExt cx="1975821" cy="738900"/>
          </a:xfrm>
        </p:grpSpPr>
        <p:cxnSp>
          <p:nvCxnSpPr>
            <p:cNvPr id="541" name="Google Shape;541;p38"/>
            <p:cNvCxnSpPr>
              <a:stCxn id="533" idx="3"/>
              <a:endCxn id="542" idx="1"/>
            </p:cNvCxnSpPr>
            <p:nvPr/>
          </p:nvCxnSpPr>
          <p:spPr>
            <a:xfrm>
              <a:off x="5718200" y="2530550"/>
              <a:ext cx="1216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3" name="Google Shape;543;p38"/>
            <p:cNvSpPr txBox="1"/>
            <p:nvPr/>
          </p:nvSpPr>
          <p:spPr>
            <a:xfrm>
              <a:off x="6924221" y="2161100"/>
              <a:ext cx="769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1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44" name="Google Shape;544;p38"/>
          <p:cNvSpPr txBox="1"/>
          <p:nvPr/>
        </p:nvSpPr>
        <p:spPr>
          <a:xfrm>
            <a:off x="1747500" y="3758650"/>
            <a:ext cx="5649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Membership inference attacks work in a similar way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Can also circumvent k-anonymity with differentiating attacks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Noise addition can also provide (differential) privacy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5" name="Google Shape;545;p38"/>
          <p:cNvSpPr txBox="1"/>
          <p:nvPr/>
        </p:nvSpPr>
        <p:spPr>
          <a:xfrm>
            <a:off x="767275" y="1018675"/>
            <a:ext cx="1953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Is Jane in the table?</a:t>
            </a:r>
            <a:endParaRPr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4" name="Shape 5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5" name="Google Shape;5755;p272"/>
          <p:cNvSpPr/>
          <p:nvPr/>
        </p:nvSpPr>
        <p:spPr>
          <a:xfrm>
            <a:off x="2636634" y="1213381"/>
            <a:ext cx="2065800" cy="345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6" name="Google Shape;5756;p272"/>
          <p:cNvSpPr/>
          <p:nvPr/>
        </p:nvSpPr>
        <p:spPr>
          <a:xfrm>
            <a:off x="4059500" y="1244425"/>
            <a:ext cx="539700" cy="33753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7" name="Google Shape;5757;p272"/>
          <p:cNvSpPr txBox="1"/>
          <p:nvPr/>
        </p:nvSpPr>
        <p:spPr>
          <a:xfrm>
            <a:off x="330100" y="2510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Shuffled Model: Multi-Message Setting</a:t>
            </a:r>
            <a:endParaRPr i="1" sz="1600">
              <a:solidFill>
                <a:srgbClr val="188038"/>
              </a:solidFill>
            </a:endParaRPr>
          </a:p>
        </p:txBody>
      </p:sp>
      <p:sp>
        <p:nvSpPr>
          <p:cNvPr id="5758" name="Google Shape;5758;p272"/>
          <p:cNvSpPr txBox="1"/>
          <p:nvPr/>
        </p:nvSpPr>
        <p:spPr>
          <a:xfrm>
            <a:off x="709850" y="14238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59" name="Google Shape;5759;p272"/>
          <p:cNvSpPr txBox="1"/>
          <p:nvPr/>
        </p:nvSpPr>
        <p:spPr>
          <a:xfrm>
            <a:off x="1321050" y="14238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1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60" name="Google Shape;5760;p272"/>
          <p:cNvSpPr txBox="1"/>
          <p:nvPr/>
        </p:nvSpPr>
        <p:spPr>
          <a:xfrm>
            <a:off x="709853" y="24348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61" name="Google Shape;5761;p272"/>
          <p:cNvSpPr txBox="1"/>
          <p:nvPr/>
        </p:nvSpPr>
        <p:spPr>
          <a:xfrm>
            <a:off x="1321053" y="24348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2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62" name="Google Shape;5762;p272"/>
          <p:cNvSpPr txBox="1"/>
          <p:nvPr/>
        </p:nvSpPr>
        <p:spPr>
          <a:xfrm>
            <a:off x="709853" y="39542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63" name="Google Shape;5763;p272"/>
          <p:cNvSpPr txBox="1"/>
          <p:nvPr/>
        </p:nvSpPr>
        <p:spPr>
          <a:xfrm>
            <a:off x="1321053" y="3954225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64" name="Google Shape;5764;p272"/>
          <p:cNvSpPr txBox="1"/>
          <p:nvPr/>
        </p:nvSpPr>
        <p:spPr>
          <a:xfrm rot="5400000">
            <a:off x="1524603" y="3213819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65" name="Google Shape;5765;p272"/>
          <p:cNvSpPr txBox="1"/>
          <p:nvPr/>
        </p:nvSpPr>
        <p:spPr>
          <a:xfrm>
            <a:off x="2648850" y="1097659"/>
            <a:ext cx="469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baseline="30000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66" name="Google Shape;5766;p272"/>
          <p:cNvSpPr txBox="1"/>
          <p:nvPr/>
        </p:nvSpPr>
        <p:spPr>
          <a:xfrm>
            <a:off x="2648850" y="1693609"/>
            <a:ext cx="53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67" name="Google Shape;5767;p272"/>
          <p:cNvSpPr txBox="1"/>
          <p:nvPr/>
        </p:nvSpPr>
        <p:spPr>
          <a:xfrm rot="5400000">
            <a:off x="2666806" y="1482103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...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68" name="Google Shape;5768;p272"/>
          <p:cNvSpPr txBox="1"/>
          <p:nvPr/>
        </p:nvSpPr>
        <p:spPr>
          <a:xfrm>
            <a:off x="2649825" y="2118350"/>
            <a:ext cx="606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baseline="30000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69" name="Google Shape;5769;p272"/>
          <p:cNvSpPr txBox="1"/>
          <p:nvPr/>
        </p:nvSpPr>
        <p:spPr>
          <a:xfrm>
            <a:off x="2649819" y="2714303"/>
            <a:ext cx="53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70" name="Google Shape;5770;p272"/>
          <p:cNvSpPr txBox="1"/>
          <p:nvPr/>
        </p:nvSpPr>
        <p:spPr>
          <a:xfrm rot="5400000">
            <a:off x="2667775" y="2502797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...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71" name="Google Shape;5771;p272"/>
          <p:cNvSpPr txBox="1"/>
          <p:nvPr/>
        </p:nvSpPr>
        <p:spPr>
          <a:xfrm>
            <a:off x="2649825" y="3665075"/>
            <a:ext cx="775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="1" baseline="30000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72" name="Google Shape;5772;p272"/>
          <p:cNvSpPr txBox="1"/>
          <p:nvPr/>
        </p:nvSpPr>
        <p:spPr>
          <a:xfrm>
            <a:off x="2649819" y="4184831"/>
            <a:ext cx="53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endParaRPr b="1" baseline="30000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73" name="Google Shape;5773;p272"/>
          <p:cNvSpPr txBox="1"/>
          <p:nvPr/>
        </p:nvSpPr>
        <p:spPr>
          <a:xfrm rot="5400000">
            <a:off x="2667775" y="40495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...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74" name="Google Shape;5774;p272"/>
          <p:cNvSpPr txBox="1"/>
          <p:nvPr/>
        </p:nvSpPr>
        <p:spPr>
          <a:xfrm>
            <a:off x="5355975" y="2352100"/>
            <a:ext cx="11151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Analyzer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775" name="Google Shape;5775;p272"/>
          <p:cNvCxnSpPr/>
          <p:nvPr/>
        </p:nvCxnSpPr>
        <p:spPr>
          <a:xfrm>
            <a:off x="1069350" y="16584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6" name="Google Shape;5776;p272"/>
          <p:cNvCxnSpPr/>
          <p:nvPr/>
        </p:nvCxnSpPr>
        <p:spPr>
          <a:xfrm>
            <a:off x="1069350" y="26853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7" name="Google Shape;5777;p272"/>
          <p:cNvCxnSpPr/>
          <p:nvPr/>
        </p:nvCxnSpPr>
        <p:spPr>
          <a:xfrm>
            <a:off x="1069350" y="41888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8" name="Google Shape;5778;p272"/>
          <p:cNvCxnSpPr/>
          <p:nvPr/>
        </p:nvCxnSpPr>
        <p:spPr>
          <a:xfrm>
            <a:off x="2180250" y="16584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9" name="Google Shape;5779;p272"/>
          <p:cNvCxnSpPr/>
          <p:nvPr/>
        </p:nvCxnSpPr>
        <p:spPr>
          <a:xfrm>
            <a:off x="2431950" y="13708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0" name="Google Shape;5780;p272"/>
          <p:cNvCxnSpPr/>
          <p:nvPr/>
        </p:nvCxnSpPr>
        <p:spPr>
          <a:xfrm>
            <a:off x="2431950" y="19427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1" name="Google Shape;5781;p272"/>
          <p:cNvCxnSpPr/>
          <p:nvPr/>
        </p:nvCxnSpPr>
        <p:spPr>
          <a:xfrm>
            <a:off x="2438450" y="1365400"/>
            <a:ext cx="0" cy="58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2" name="Google Shape;5782;p272"/>
          <p:cNvCxnSpPr/>
          <p:nvPr/>
        </p:nvCxnSpPr>
        <p:spPr>
          <a:xfrm>
            <a:off x="2186750" y="26633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3" name="Google Shape;5783;p272"/>
          <p:cNvCxnSpPr/>
          <p:nvPr/>
        </p:nvCxnSpPr>
        <p:spPr>
          <a:xfrm>
            <a:off x="2438450" y="237572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4" name="Google Shape;5784;p272"/>
          <p:cNvCxnSpPr/>
          <p:nvPr/>
        </p:nvCxnSpPr>
        <p:spPr>
          <a:xfrm>
            <a:off x="2438450" y="29476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5" name="Google Shape;5785;p272"/>
          <p:cNvCxnSpPr/>
          <p:nvPr/>
        </p:nvCxnSpPr>
        <p:spPr>
          <a:xfrm>
            <a:off x="2444950" y="2370300"/>
            <a:ext cx="0" cy="58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6" name="Google Shape;5786;p272"/>
          <p:cNvCxnSpPr/>
          <p:nvPr/>
        </p:nvCxnSpPr>
        <p:spPr>
          <a:xfrm>
            <a:off x="2186750" y="420097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7" name="Google Shape;5787;p272"/>
          <p:cNvCxnSpPr/>
          <p:nvPr/>
        </p:nvCxnSpPr>
        <p:spPr>
          <a:xfrm>
            <a:off x="2438450" y="3913375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8" name="Google Shape;5788;p272"/>
          <p:cNvCxnSpPr/>
          <p:nvPr/>
        </p:nvCxnSpPr>
        <p:spPr>
          <a:xfrm>
            <a:off x="2444950" y="3907950"/>
            <a:ext cx="0" cy="58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9" name="Google Shape;5789;p272"/>
          <p:cNvCxnSpPr>
            <a:stCxn id="5765" idx="3"/>
          </p:cNvCxnSpPr>
          <p:nvPr/>
        </p:nvCxnSpPr>
        <p:spPr>
          <a:xfrm>
            <a:off x="3118050" y="1332259"/>
            <a:ext cx="1003500" cy="224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0" name="Google Shape;5790;p272"/>
          <p:cNvCxnSpPr>
            <a:stCxn id="5766" idx="3"/>
            <a:endCxn id="5791" idx="1"/>
          </p:cNvCxnSpPr>
          <p:nvPr/>
        </p:nvCxnSpPr>
        <p:spPr>
          <a:xfrm>
            <a:off x="3188550" y="1928209"/>
            <a:ext cx="832800" cy="249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2" name="Google Shape;5792;p272"/>
          <p:cNvCxnSpPr>
            <a:stCxn id="5768" idx="3"/>
            <a:endCxn id="5793" idx="1"/>
          </p:cNvCxnSpPr>
          <p:nvPr/>
        </p:nvCxnSpPr>
        <p:spPr>
          <a:xfrm flipH="1" rot="10800000">
            <a:off x="3256125" y="1699550"/>
            <a:ext cx="764400" cy="653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4" name="Google Shape;5794;p272"/>
          <p:cNvCxnSpPr>
            <a:stCxn id="5769" idx="3"/>
            <a:endCxn id="5795" idx="1"/>
          </p:cNvCxnSpPr>
          <p:nvPr/>
        </p:nvCxnSpPr>
        <p:spPr>
          <a:xfrm flipH="1" rot="10800000">
            <a:off x="3189519" y="1332203"/>
            <a:ext cx="831000" cy="161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6" name="Google Shape;5796;p272"/>
          <p:cNvCxnSpPr>
            <a:stCxn id="5771" idx="3"/>
          </p:cNvCxnSpPr>
          <p:nvPr/>
        </p:nvCxnSpPr>
        <p:spPr>
          <a:xfrm flipH="1" rot="10800000">
            <a:off x="3425625" y="2259575"/>
            <a:ext cx="677100" cy="164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7" name="Google Shape;5797;p272"/>
          <p:cNvCxnSpPr>
            <a:stCxn id="5772" idx="3"/>
          </p:cNvCxnSpPr>
          <p:nvPr/>
        </p:nvCxnSpPr>
        <p:spPr>
          <a:xfrm flipH="1" rot="10800000">
            <a:off x="3189519" y="3858131"/>
            <a:ext cx="995400" cy="56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798" name="Google Shape;5798;p272"/>
          <p:cNvGrpSpPr/>
          <p:nvPr/>
        </p:nvGrpSpPr>
        <p:grpSpPr>
          <a:xfrm>
            <a:off x="6471075" y="2199700"/>
            <a:ext cx="2060700" cy="772200"/>
            <a:chOff x="6471075" y="2199700"/>
            <a:chExt cx="2060700" cy="772200"/>
          </a:xfrm>
        </p:grpSpPr>
        <p:cxnSp>
          <p:nvCxnSpPr>
            <p:cNvPr id="5799" name="Google Shape;5799;p272"/>
            <p:cNvCxnSpPr>
              <a:stCxn id="5774" idx="3"/>
            </p:cNvCxnSpPr>
            <p:nvPr/>
          </p:nvCxnSpPr>
          <p:spPr>
            <a:xfrm>
              <a:off x="6471075" y="2586700"/>
              <a:ext cx="382800" cy="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00" name="Google Shape;5800;p272"/>
            <p:cNvSpPr txBox="1"/>
            <p:nvPr/>
          </p:nvSpPr>
          <p:spPr>
            <a:xfrm>
              <a:off x="6777675" y="2199700"/>
              <a:ext cx="1754100" cy="7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Estimate of</a:t>
              </a:r>
              <a:br>
                <a:rPr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 + x</a:t>
              </a:r>
              <a:r>
                <a:rPr b="1"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 + … + x</a:t>
              </a:r>
              <a:r>
                <a:rPr b="1" baseline="-25000" lang="en" sz="1800"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endParaRPr b="1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5795" name="Google Shape;5795;p272"/>
          <p:cNvSpPr txBox="1"/>
          <p:nvPr/>
        </p:nvSpPr>
        <p:spPr>
          <a:xfrm>
            <a:off x="4020450" y="1097650"/>
            <a:ext cx="606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π(1)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93" name="Google Shape;5793;p272"/>
          <p:cNvSpPr txBox="1"/>
          <p:nvPr/>
        </p:nvSpPr>
        <p:spPr>
          <a:xfrm>
            <a:off x="4020450" y="1465000"/>
            <a:ext cx="606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π(2)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91" name="Google Shape;5791;p272"/>
          <p:cNvSpPr txBox="1"/>
          <p:nvPr/>
        </p:nvSpPr>
        <p:spPr>
          <a:xfrm>
            <a:off x="4021425" y="4184825"/>
            <a:ext cx="859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π(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M)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801" name="Google Shape;5801;p272"/>
          <p:cNvSpPr txBox="1"/>
          <p:nvPr/>
        </p:nvSpPr>
        <p:spPr>
          <a:xfrm rot="5400000">
            <a:off x="4039375" y="2830325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02" name="Google Shape;5802;p272"/>
          <p:cNvSpPr txBox="1"/>
          <p:nvPr/>
        </p:nvSpPr>
        <p:spPr>
          <a:xfrm>
            <a:off x="3328450" y="825425"/>
            <a:ext cx="382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π</a:t>
            </a:r>
            <a:endParaRPr b="1"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5803" name="Google Shape;5803;p272"/>
          <p:cNvCxnSpPr>
            <a:stCxn id="5795" idx="3"/>
            <a:endCxn id="5774" idx="1"/>
          </p:cNvCxnSpPr>
          <p:nvPr/>
        </p:nvCxnSpPr>
        <p:spPr>
          <a:xfrm>
            <a:off x="4626750" y="1332250"/>
            <a:ext cx="729300" cy="125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4" name="Google Shape;5804;p272"/>
          <p:cNvCxnSpPr>
            <a:stCxn id="5793" idx="3"/>
            <a:endCxn id="5774" idx="1"/>
          </p:cNvCxnSpPr>
          <p:nvPr/>
        </p:nvCxnSpPr>
        <p:spPr>
          <a:xfrm>
            <a:off x="4626750" y="1699600"/>
            <a:ext cx="729300" cy="887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5" name="Google Shape;5805;p272"/>
          <p:cNvCxnSpPr>
            <a:endCxn id="5774" idx="1"/>
          </p:cNvCxnSpPr>
          <p:nvPr/>
        </p:nvCxnSpPr>
        <p:spPr>
          <a:xfrm flipH="1" rot="10800000">
            <a:off x="4506975" y="2586700"/>
            <a:ext cx="849000" cy="175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6" name="Google Shape;5806;p272"/>
          <p:cNvSpPr/>
          <p:nvPr/>
        </p:nvSpPr>
        <p:spPr>
          <a:xfrm>
            <a:off x="5728200" y="3871775"/>
            <a:ext cx="2254200" cy="5340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Shuffled messages have to be differentially private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807" name="Google Shape;5807;p272"/>
          <p:cNvCxnSpPr>
            <a:stCxn id="5806" idx="1"/>
          </p:cNvCxnSpPr>
          <p:nvPr/>
        </p:nvCxnSpPr>
        <p:spPr>
          <a:xfrm rot="10800000">
            <a:off x="4600500" y="3448175"/>
            <a:ext cx="1127700" cy="69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8" name="Google Shape;5808;p272"/>
          <p:cNvCxnSpPr/>
          <p:nvPr/>
        </p:nvCxnSpPr>
        <p:spPr>
          <a:xfrm>
            <a:off x="2444526" y="4484278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9" name="Google Shape;5809;p272"/>
          <p:cNvSpPr txBox="1"/>
          <p:nvPr/>
        </p:nvSpPr>
        <p:spPr>
          <a:xfrm>
            <a:off x="2905988" y="1735975"/>
            <a:ext cx="2517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baseline="30000" lang="en" sz="13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1100"/>
          </a:p>
        </p:txBody>
      </p:sp>
      <p:sp>
        <p:nvSpPr>
          <p:cNvPr id="5810" name="Google Shape;5810;p272"/>
          <p:cNvSpPr txBox="1"/>
          <p:nvPr/>
        </p:nvSpPr>
        <p:spPr>
          <a:xfrm>
            <a:off x="2912975" y="2769338"/>
            <a:ext cx="2517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baseline="30000" lang="en" sz="13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100"/>
          </a:p>
        </p:txBody>
      </p:sp>
      <p:sp>
        <p:nvSpPr>
          <p:cNvPr id="5811" name="Google Shape;5811;p272"/>
          <p:cNvSpPr txBox="1"/>
          <p:nvPr/>
        </p:nvSpPr>
        <p:spPr>
          <a:xfrm>
            <a:off x="2927350" y="4232925"/>
            <a:ext cx="2517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baseline="30000" lang="en" sz="13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endParaRPr sz="1100"/>
          </a:p>
        </p:txBody>
      </p:sp>
      <p:sp>
        <p:nvSpPr>
          <p:cNvPr id="5812" name="Google Shape;5812;p272"/>
          <p:cNvSpPr txBox="1"/>
          <p:nvPr/>
        </p:nvSpPr>
        <p:spPr>
          <a:xfrm>
            <a:off x="4880625" y="4490850"/>
            <a:ext cx="1590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M = d</a:t>
            </a:r>
            <a:r>
              <a:rPr b="1"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+ … +d</a:t>
            </a:r>
            <a:r>
              <a:rPr b="1" baseline="-25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endParaRPr b="1" baseline="-25000"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6" name="Shape 5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7" name="Google Shape;5817;p273"/>
          <p:cNvSpPr txBox="1"/>
          <p:nvPr/>
        </p:nvSpPr>
        <p:spPr>
          <a:xfrm>
            <a:off x="485150" y="2724150"/>
            <a:ext cx="29211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Analyzer: </a:t>
            </a:r>
            <a:br>
              <a:rPr b="1" lang="en" sz="18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Just sum all messages up!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18" name="Google Shape;5818;p273"/>
          <p:cNvSpPr txBox="1"/>
          <p:nvPr/>
        </p:nvSpPr>
        <p:spPr>
          <a:xfrm>
            <a:off x="330100" y="224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DP Summation in Shuffle Model</a:t>
            </a:r>
            <a:endParaRPr i="1" sz="2500">
              <a:solidFill>
                <a:srgbClr val="188038"/>
              </a:solidFill>
            </a:endParaRPr>
          </a:p>
        </p:txBody>
      </p:sp>
      <p:cxnSp>
        <p:nvCxnSpPr>
          <p:cNvPr id="5819" name="Google Shape;5819;p273"/>
          <p:cNvCxnSpPr/>
          <p:nvPr/>
        </p:nvCxnSpPr>
        <p:spPr>
          <a:xfrm rot="10800000">
            <a:off x="4572000" y="834423"/>
            <a:ext cx="0" cy="39450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20" name="Google Shape;5820;p273"/>
          <p:cNvSpPr txBox="1"/>
          <p:nvPr/>
        </p:nvSpPr>
        <p:spPr>
          <a:xfrm>
            <a:off x="384650" y="737375"/>
            <a:ext cx="2613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Single-Message</a:t>
            </a:r>
            <a:endParaRPr b="1" i="1" sz="1800">
              <a:solidFill>
                <a:srgbClr val="188038"/>
              </a:solidFill>
            </a:endParaRPr>
          </a:p>
        </p:txBody>
      </p:sp>
      <p:sp>
        <p:nvSpPr>
          <p:cNvPr id="5821" name="Google Shape;5821;p273"/>
          <p:cNvSpPr txBox="1"/>
          <p:nvPr/>
        </p:nvSpPr>
        <p:spPr>
          <a:xfrm>
            <a:off x="4779050" y="737375"/>
            <a:ext cx="41586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Multi-Message:</a:t>
            </a: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Split-and-Mix Protocol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1500">
                <a:solidFill>
                  <a:srgbClr val="188038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[Balle et al.’19]</a:t>
            </a:r>
            <a:endParaRPr i="1" sz="1200">
              <a:solidFill>
                <a:srgbClr val="188038"/>
              </a:solidFill>
            </a:endParaRPr>
          </a:p>
        </p:txBody>
      </p:sp>
      <p:grpSp>
        <p:nvGrpSpPr>
          <p:cNvPr id="5822" name="Google Shape;5822;p273"/>
          <p:cNvGrpSpPr/>
          <p:nvPr/>
        </p:nvGrpSpPr>
        <p:grpSpPr>
          <a:xfrm>
            <a:off x="485150" y="1394144"/>
            <a:ext cx="3313575" cy="1119006"/>
            <a:chOff x="485150" y="1394144"/>
            <a:chExt cx="3313575" cy="1119006"/>
          </a:xfrm>
        </p:grpSpPr>
        <p:sp>
          <p:nvSpPr>
            <p:cNvPr id="5823" name="Google Shape;5823;p273"/>
            <p:cNvSpPr txBox="1"/>
            <p:nvPr/>
          </p:nvSpPr>
          <p:spPr>
            <a:xfrm>
              <a:off x="630322" y="2043950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endParaRPr b="1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824" name="Google Shape;5824;p273"/>
            <p:cNvSpPr txBox="1"/>
            <p:nvPr/>
          </p:nvSpPr>
          <p:spPr>
            <a:xfrm>
              <a:off x="1241522" y="2043950"/>
              <a:ext cx="8592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User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825" name="Google Shape;5825;p273"/>
            <p:cNvCxnSpPr/>
            <p:nvPr/>
          </p:nvCxnSpPr>
          <p:spPr>
            <a:xfrm>
              <a:off x="989822" y="2278550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26" name="Google Shape;5826;p273"/>
            <p:cNvCxnSpPr/>
            <p:nvPr/>
          </p:nvCxnSpPr>
          <p:spPr>
            <a:xfrm>
              <a:off x="2100722" y="2278550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27" name="Google Shape;5827;p273"/>
            <p:cNvSpPr txBox="1"/>
            <p:nvPr/>
          </p:nvSpPr>
          <p:spPr>
            <a:xfrm>
              <a:off x="2319725" y="2043950"/>
              <a:ext cx="14790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y = x +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b="1" lang="en" sz="1600">
                  <a:highlight>
                    <a:srgbClr val="EEFF41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Noise</a:t>
              </a:r>
              <a:endParaRPr b="1" baseline="-25000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28" name="Google Shape;5828;p273"/>
            <p:cNvSpPr txBox="1"/>
            <p:nvPr/>
          </p:nvSpPr>
          <p:spPr>
            <a:xfrm>
              <a:off x="485150" y="1394144"/>
              <a:ext cx="29211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Randomizer: 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829" name="Google Shape;5829;p273"/>
          <p:cNvSpPr txBox="1"/>
          <p:nvPr/>
        </p:nvSpPr>
        <p:spPr>
          <a:xfrm>
            <a:off x="784175" y="3819725"/>
            <a:ext cx="2884800" cy="8001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Benefit over Local DP: Amplification by Shuffling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830" name="Google Shape;5830;p273"/>
          <p:cNvGrpSpPr/>
          <p:nvPr/>
        </p:nvGrpSpPr>
        <p:grpSpPr>
          <a:xfrm>
            <a:off x="7840972" y="1652722"/>
            <a:ext cx="1096800" cy="1653666"/>
            <a:chOff x="7840972" y="1652722"/>
            <a:chExt cx="1096800" cy="1653666"/>
          </a:xfrm>
        </p:grpSpPr>
        <p:sp>
          <p:nvSpPr>
            <p:cNvPr id="5831" name="Google Shape;5831;p273"/>
            <p:cNvSpPr txBox="1"/>
            <p:nvPr/>
          </p:nvSpPr>
          <p:spPr>
            <a:xfrm>
              <a:off x="8309572" y="1652722"/>
              <a:ext cx="469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y</a:t>
              </a:r>
              <a:r>
                <a:rPr b="1"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32" name="Google Shape;5832;p273"/>
            <p:cNvSpPr txBox="1"/>
            <p:nvPr/>
          </p:nvSpPr>
          <p:spPr>
            <a:xfrm>
              <a:off x="8309572" y="2401063"/>
              <a:ext cx="628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y</a:t>
              </a:r>
              <a:r>
                <a:rPr b="1"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m-1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33" name="Google Shape;5833;p273"/>
            <p:cNvSpPr txBox="1"/>
            <p:nvPr/>
          </p:nvSpPr>
          <p:spPr>
            <a:xfrm rot="5400000">
              <a:off x="8289916" y="2103963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834" name="Google Shape;5834;p273"/>
            <p:cNvCxnSpPr/>
            <p:nvPr/>
          </p:nvCxnSpPr>
          <p:spPr>
            <a:xfrm>
              <a:off x="7840972" y="2365888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5" name="Google Shape;5835;p273"/>
            <p:cNvCxnSpPr/>
            <p:nvPr/>
          </p:nvCxnSpPr>
          <p:spPr>
            <a:xfrm>
              <a:off x="8092672" y="1925888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36" name="Google Shape;5836;p273"/>
            <p:cNvCxnSpPr/>
            <p:nvPr/>
          </p:nvCxnSpPr>
          <p:spPr>
            <a:xfrm>
              <a:off x="8092672" y="2650213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37" name="Google Shape;5837;p273"/>
            <p:cNvCxnSpPr/>
            <p:nvPr/>
          </p:nvCxnSpPr>
          <p:spPr>
            <a:xfrm>
              <a:off x="8099172" y="1932363"/>
              <a:ext cx="0" cy="1137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38" name="Google Shape;5838;p273"/>
            <p:cNvSpPr txBox="1"/>
            <p:nvPr/>
          </p:nvSpPr>
          <p:spPr>
            <a:xfrm>
              <a:off x="8309572" y="2837188"/>
              <a:ext cx="628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y</a:t>
              </a:r>
              <a:r>
                <a:rPr b="1"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m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839" name="Google Shape;5839;p273"/>
            <p:cNvCxnSpPr/>
            <p:nvPr/>
          </p:nvCxnSpPr>
          <p:spPr>
            <a:xfrm>
              <a:off x="8092672" y="3075350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840" name="Google Shape;5840;p273"/>
          <p:cNvSpPr txBox="1"/>
          <p:nvPr/>
        </p:nvSpPr>
        <p:spPr>
          <a:xfrm>
            <a:off x="5489750" y="3289075"/>
            <a:ext cx="2737200" cy="7149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y</a:t>
            </a:r>
            <a:r>
              <a:rPr b="1"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, …, y</a:t>
            </a:r>
            <a:r>
              <a:rPr b="1" baseline="-25000" lang="en" sz="1600">
                <a:latin typeface="Google Sans"/>
                <a:ea typeface="Google Sans"/>
                <a:cs typeface="Google Sans"/>
                <a:sym typeface="Google Sans"/>
              </a:rPr>
              <a:t>m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randomly selected so that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y</a:t>
            </a:r>
            <a:r>
              <a:rPr b="1"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+ … + y</a:t>
            </a:r>
            <a:r>
              <a:rPr b="1"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</a:t>
            </a: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= z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841" name="Google Shape;5841;p273"/>
          <p:cNvGrpSpPr/>
          <p:nvPr/>
        </p:nvGrpSpPr>
        <p:grpSpPr>
          <a:xfrm>
            <a:off x="4779047" y="1504694"/>
            <a:ext cx="3168403" cy="1097956"/>
            <a:chOff x="4779047" y="1504694"/>
            <a:chExt cx="3168403" cy="1097956"/>
          </a:xfrm>
        </p:grpSpPr>
        <p:sp>
          <p:nvSpPr>
            <p:cNvPr id="5842" name="Google Shape;5842;p273"/>
            <p:cNvSpPr txBox="1"/>
            <p:nvPr/>
          </p:nvSpPr>
          <p:spPr>
            <a:xfrm>
              <a:off x="4779047" y="2133450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endParaRPr b="1" sz="18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5843" name="Google Shape;5843;p273"/>
            <p:cNvSpPr txBox="1"/>
            <p:nvPr/>
          </p:nvSpPr>
          <p:spPr>
            <a:xfrm>
              <a:off x="5390247" y="2133450"/>
              <a:ext cx="8592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User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844" name="Google Shape;5844;p273"/>
            <p:cNvCxnSpPr/>
            <p:nvPr/>
          </p:nvCxnSpPr>
          <p:spPr>
            <a:xfrm>
              <a:off x="5138547" y="2368050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45" name="Google Shape;5845;p273"/>
            <p:cNvCxnSpPr/>
            <p:nvPr/>
          </p:nvCxnSpPr>
          <p:spPr>
            <a:xfrm>
              <a:off x="6249447" y="2368050"/>
              <a:ext cx="251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46" name="Google Shape;5846;p273"/>
            <p:cNvSpPr txBox="1"/>
            <p:nvPr/>
          </p:nvSpPr>
          <p:spPr>
            <a:xfrm>
              <a:off x="6468450" y="2133450"/>
              <a:ext cx="14790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z = x +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b="1" lang="en" sz="1600">
                  <a:highlight>
                    <a:srgbClr val="EEFF41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Noise</a:t>
              </a:r>
              <a:endParaRPr b="1" baseline="-25000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47" name="Google Shape;5847;p273"/>
            <p:cNvSpPr txBox="1"/>
            <p:nvPr/>
          </p:nvSpPr>
          <p:spPr>
            <a:xfrm>
              <a:off x="4779050" y="1504694"/>
              <a:ext cx="2921100" cy="42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Randomizer: 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848" name="Google Shape;5848;p273"/>
          <p:cNvSpPr txBox="1"/>
          <p:nvPr/>
        </p:nvSpPr>
        <p:spPr>
          <a:xfrm>
            <a:off x="5019800" y="4217700"/>
            <a:ext cx="3677100" cy="4692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good accuracy as central DP!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2" name="Shape 5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3" name="Google Shape;5853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14" y="1565926"/>
            <a:ext cx="3599661" cy="3051070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Google Shape;5854;p274"/>
          <p:cNvSpPr txBox="1"/>
          <p:nvPr/>
        </p:nvSpPr>
        <p:spPr>
          <a:xfrm>
            <a:off x="330100" y="22476"/>
            <a:ext cx="85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DP Summation in Shuffle Model</a:t>
            </a:r>
            <a:endParaRPr i="1" sz="2500">
              <a:solidFill>
                <a:srgbClr val="188038"/>
              </a:solidFill>
            </a:endParaRPr>
          </a:p>
        </p:txBody>
      </p:sp>
      <p:sp>
        <p:nvSpPr>
          <p:cNvPr id="5855" name="Google Shape;5855;p274"/>
          <p:cNvSpPr txBox="1"/>
          <p:nvPr/>
        </p:nvSpPr>
        <p:spPr>
          <a:xfrm rot="-5400000">
            <a:off x="-22611" y="2976641"/>
            <a:ext cx="122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max error</a:t>
            </a:r>
            <a:endParaRPr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56" name="Google Shape;5856;p274"/>
          <p:cNvSpPr txBox="1"/>
          <p:nvPr/>
        </p:nvSpPr>
        <p:spPr>
          <a:xfrm>
            <a:off x="1942600" y="4530490"/>
            <a:ext cx="1223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𝝴</a:t>
            </a:r>
            <a:endParaRPr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57" name="Google Shape;5857;p274"/>
          <p:cNvSpPr txBox="1"/>
          <p:nvPr/>
        </p:nvSpPr>
        <p:spPr>
          <a:xfrm>
            <a:off x="3349977" y="1889038"/>
            <a:ext cx="76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CB035"/>
                </a:solidFill>
                <a:latin typeface="Google Sans"/>
                <a:ea typeface="Google Sans"/>
                <a:cs typeface="Google Sans"/>
                <a:sym typeface="Google Sans"/>
              </a:rPr>
              <a:t>Local</a:t>
            </a:r>
            <a:endParaRPr sz="1800">
              <a:solidFill>
                <a:srgbClr val="4CB0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58" name="Google Shape;5858;p274"/>
          <p:cNvSpPr txBox="1"/>
          <p:nvPr/>
        </p:nvSpPr>
        <p:spPr>
          <a:xfrm>
            <a:off x="3055727" y="3520513"/>
            <a:ext cx="1059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Shuffled</a:t>
            </a:r>
            <a:endParaRPr sz="18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59" name="Google Shape;5859;p274"/>
          <p:cNvSpPr txBox="1"/>
          <p:nvPr/>
        </p:nvSpPr>
        <p:spPr>
          <a:xfrm>
            <a:off x="3126627" y="3990238"/>
            <a:ext cx="1059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Central</a:t>
            </a:r>
            <a:endParaRPr sz="1800"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60" name="Google Shape;5860;p274"/>
          <p:cNvSpPr txBox="1"/>
          <p:nvPr/>
        </p:nvSpPr>
        <p:spPr>
          <a:xfrm>
            <a:off x="370150" y="772100"/>
            <a:ext cx="4046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Experiment </a:t>
            </a: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(IPUMS 1940 City Dataset)</a:t>
            </a:r>
            <a:endParaRPr b="1" sz="2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61" name="Google Shape;5861;p274"/>
          <p:cNvSpPr txBox="1"/>
          <p:nvPr/>
        </p:nvSpPr>
        <p:spPr>
          <a:xfrm>
            <a:off x="647472" y="1226647"/>
            <a:ext cx="4265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Parameters:</a:t>
            </a: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n ≈ 60M, B = 915, ẟ = 2 * 10</a:t>
            </a:r>
            <a:r>
              <a:rPr baseline="30000"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-9</a:t>
            </a:r>
            <a:endParaRPr baseline="30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862" name="Google Shape;5862;p274"/>
          <p:cNvCxnSpPr/>
          <p:nvPr/>
        </p:nvCxnSpPr>
        <p:spPr>
          <a:xfrm rot="10800000">
            <a:off x="4572000" y="834423"/>
            <a:ext cx="0" cy="39450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63" name="Google Shape;5863;p274"/>
          <p:cNvSpPr txBox="1"/>
          <p:nvPr/>
        </p:nvSpPr>
        <p:spPr>
          <a:xfrm>
            <a:off x="4779050" y="737375"/>
            <a:ext cx="41586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Multi-Message: </a:t>
            </a:r>
            <a:br>
              <a:rPr b="1" lang="en" sz="21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Split-and-Mix Protocol</a:t>
            </a:r>
            <a:r>
              <a:rPr lang="en" sz="20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1500">
                <a:solidFill>
                  <a:srgbClr val="188038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[Balle et al.’19]</a:t>
            </a:r>
            <a:endParaRPr i="1" sz="1200">
              <a:solidFill>
                <a:srgbClr val="188038"/>
              </a:solidFill>
            </a:endParaRPr>
          </a:p>
        </p:txBody>
      </p:sp>
      <p:sp>
        <p:nvSpPr>
          <p:cNvPr id="5864" name="Google Shape;5864;p274"/>
          <p:cNvSpPr txBox="1"/>
          <p:nvPr/>
        </p:nvSpPr>
        <p:spPr>
          <a:xfrm>
            <a:off x="4779047" y="2133450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865" name="Google Shape;5865;p274"/>
          <p:cNvSpPr txBox="1"/>
          <p:nvPr/>
        </p:nvSpPr>
        <p:spPr>
          <a:xfrm>
            <a:off x="5390247" y="2133450"/>
            <a:ext cx="859200" cy="46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866" name="Google Shape;5866;p274"/>
          <p:cNvCxnSpPr/>
          <p:nvPr/>
        </p:nvCxnSpPr>
        <p:spPr>
          <a:xfrm>
            <a:off x="5138547" y="23680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7" name="Google Shape;5867;p274"/>
          <p:cNvCxnSpPr/>
          <p:nvPr/>
        </p:nvCxnSpPr>
        <p:spPr>
          <a:xfrm>
            <a:off x="6249447" y="23680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8" name="Google Shape;5868;p274"/>
          <p:cNvSpPr txBox="1"/>
          <p:nvPr/>
        </p:nvSpPr>
        <p:spPr>
          <a:xfrm>
            <a:off x="6468450" y="2133450"/>
            <a:ext cx="1479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z = x +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highlight>
                  <a:srgbClr val="EEFF41"/>
                </a:highlight>
                <a:latin typeface="Google Sans"/>
                <a:ea typeface="Google Sans"/>
                <a:cs typeface="Google Sans"/>
                <a:sym typeface="Google Sans"/>
              </a:rPr>
              <a:t>Noise</a:t>
            </a:r>
            <a:endParaRPr b="1" baseline="-25000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69" name="Google Shape;5869;p274"/>
          <p:cNvSpPr txBox="1"/>
          <p:nvPr/>
        </p:nvSpPr>
        <p:spPr>
          <a:xfrm>
            <a:off x="8309572" y="1652722"/>
            <a:ext cx="469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y</a:t>
            </a:r>
            <a:r>
              <a:rPr b="1"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70" name="Google Shape;5870;p274"/>
          <p:cNvSpPr txBox="1"/>
          <p:nvPr/>
        </p:nvSpPr>
        <p:spPr>
          <a:xfrm>
            <a:off x="8309572" y="2401063"/>
            <a:ext cx="628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y</a:t>
            </a:r>
            <a:r>
              <a:rPr b="1" baseline="-25000" lang="en" sz="1600">
                <a:latin typeface="Google Sans"/>
                <a:ea typeface="Google Sans"/>
                <a:cs typeface="Google Sans"/>
                <a:sym typeface="Google Sans"/>
              </a:rPr>
              <a:t>m-1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71" name="Google Shape;5871;p274"/>
          <p:cNvSpPr txBox="1"/>
          <p:nvPr/>
        </p:nvSpPr>
        <p:spPr>
          <a:xfrm rot="5400000">
            <a:off x="8289916" y="2103963"/>
            <a:ext cx="45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872" name="Google Shape;5872;p274"/>
          <p:cNvCxnSpPr/>
          <p:nvPr/>
        </p:nvCxnSpPr>
        <p:spPr>
          <a:xfrm>
            <a:off x="7840972" y="2365888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3" name="Google Shape;5873;p274"/>
          <p:cNvCxnSpPr/>
          <p:nvPr/>
        </p:nvCxnSpPr>
        <p:spPr>
          <a:xfrm>
            <a:off x="8092672" y="1925888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4" name="Google Shape;5874;p274"/>
          <p:cNvCxnSpPr/>
          <p:nvPr/>
        </p:nvCxnSpPr>
        <p:spPr>
          <a:xfrm>
            <a:off x="8092672" y="2650213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5" name="Google Shape;5875;p274"/>
          <p:cNvCxnSpPr/>
          <p:nvPr/>
        </p:nvCxnSpPr>
        <p:spPr>
          <a:xfrm>
            <a:off x="8099172" y="1932363"/>
            <a:ext cx="0" cy="113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6" name="Google Shape;5876;p274"/>
          <p:cNvSpPr txBox="1"/>
          <p:nvPr/>
        </p:nvSpPr>
        <p:spPr>
          <a:xfrm>
            <a:off x="8309572" y="2837188"/>
            <a:ext cx="628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y</a:t>
            </a:r>
            <a:r>
              <a:rPr b="1" baseline="-25000" lang="en" sz="1600">
                <a:latin typeface="Google Sans"/>
                <a:ea typeface="Google Sans"/>
                <a:cs typeface="Google Sans"/>
                <a:sym typeface="Google Sans"/>
              </a:rPr>
              <a:t>m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877" name="Google Shape;5877;p274"/>
          <p:cNvCxnSpPr/>
          <p:nvPr/>
        </p:nvCxnSpPr>
        <p:spPr>
          <a:xfrm>
            <a:off x="8092672" y="3075350"/>
            <a:ext cx="25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8" name="Google Shape;5878;p274"/>
          <p:cNvSpPr txBox="1"/>
          <p:nvPr/>
        </p:nvSpPr>
        <p:spPr>
          <a:xfrm>
            <a:off x="5489750" y="3289075"/>
            <a:ext cx="2737200" cy="7149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y</a:t>
            </a:r>
            <a:r>
              <a:rPr b="1"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, …, y</a:t>
            </a:r>
            <a:r>
              <a:rPr b="1" baseline="-25000" lang="en" sz="1600">
                <a:latin typeface="Google Sans"/>
                <a:ea typeface="Google Sans"/>
                <a:cs typeface="Google Sans"/>
                <a:sym typeface="Google Sans"/>
              </a:rPr>
              <a:t>m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randomly selected so that</a:t>
            </a: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y</a:t>
            </a:r>
            <a:r>
              <a:rPr b="1"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+ … + y</a:t>
            </a:r>
            <a:r>
              <a:rPr b="1"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</a:t>
            </a: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= z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79" name="Google Shape;5879;p274"/>
          <p:cNvSpPr txBox="1"/>
          <p:nvPr/>
        </p:nvSpPr>
        <p:spPr>
          <a:xfrm>
            <a:off x="4779050" y="1504694"/>
            <a:ext cx="2921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Randomizer: 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80" name="Google Shape;5880;p274"/>
          <p:cNvSpPr txBox="1"/>
          <p:nvPr/>
        </p:nvSpPr>
        <p:spPr>
          <a:xfrm>
            <a:off x="5019800" y="4217700"/>
            <a:ext cx="3677100" cy="4692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good accuracy as central DP!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4" name="Shape 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5" name="Google Shape;5885;p275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Advanced Topics:</a:t>
            </a:r>
            <a:endParaRPr sz="40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Privacy Accounting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9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0" name="Google Shape;5890;p27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Basic Composition</a:t>
            </a:r>
            <a:endParaRPr sz="3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91" name="Google Shape;5891;p276"/>
          <p:cNvSpPr/>
          <p:nvPr/>
        </p:nvSpPr>
        <p:spPr>
          <a:xfrm>
            <a:off x="1673400" y="3904800"/>
            <a:ext cx="5644800" cy="7236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Basic Composition Theorem </a:t>
            </a:r>
            <a:r>
              <a:rPr i="1" lang="en" sz="13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[Dwork et al.]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All the outputs combined remain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+ε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+...+ε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, 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+δ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+...+δ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92" name="Google Shape;5892;p276"/>
          <p:cNvSpPr/>
          <p:nvPr/>
        </p:nvSpPr>
        <p:spPr>
          <a:xfrm>
            <a:off x="6209850" y="983425"/>
            <a:ext cx="1273500" cy="25539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3" name="Google Shape;5893;p276"/>
          <p:cNvGrpSpPr/>
          <p:nvPr/>
        </p:nvGrpSpPr>
        <p:grpSpPr>
          <a:xfrm>
            <a:off x="864725" y="1421550"/>
            <a:ext cx="1917300" cy="1690800"/>
            <a:chOff x="587225" y="1351325"/>
            <a:chExt cx="1917300" cy="1690800"/>
          </a:xfrm>
        </p:grpSpPr>
        <p:sp>
          <p:nvSpPr>
            <p:cNvPr id="5894" name="Google Shape;5894;p276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95" name="Google Shape;5895;p276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96" name="Google Shape;5896;p276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5897" name="Google Shape;5897;p276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5898" name="Google Shape;5898;p27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27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00" name="Google Shape;5900;p276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5901" name="Google Shape;5901;p276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5902" name="Google Shape;5902;p276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276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04" name="Google Shape;5904;p276"/>
          <p:cNvGrpSpPr/>
          <p:nvPr/>
        </p:nvGrpSpPr>
        <p:grpSpPr>
          <a:xfrm>
            <a:off x="2782050" y="1065625"/>
            <a:ext cx="4535100" cy="609000"/>
            <a:chOff x="2782050" y="1065625"/>
            <a:chExt cx="4535100" cy="609000"/>
          </a:xfrm>
        </p:grpSpPr>
        <p:sp>
          <p:nvSpPr>
            <p:cNvPr id="5905" name="Google Shape;5905;p276"/>
            <p:cNvSpPr txBox="1"/>
            <p:nvPr/>
          </p:nvSpPr>
          <p:spPr>
            <a:xfrm>
              <a:off x="3663450" y="10656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906" name="Google Shape;5906;p276"/>
            <p:cNvCxnSpPr>
              <a:endCxn id="5905" idx="1"/>
            </p:cNvCxnSpPr>
            <p:nvPr/>
          </p:nvCxnSpPr>
          <p:spPr>
            <a:xfrm flipH="1" rot="10800000">
              <a:off x="2782050" y="1300225"/>
              <a:ext cx="881400" cy="37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07" name="Google Shape;5907;p276"/>
            <p:cNvCxnSpPr>
              <a:stCxn id="5905" idx="3"/>
            </p:cNvCxnSpPr>
            <p:nvPr/>
          </p:nvCxnSpPr>
          <p:spPr>
            <a:xfrm>
              <a:off x="5725350" y="13002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08" name="Google Shape;5908;p276"/>
            <p:cNvSpPr txBox="1"/>
            <p:nvPr/>
          </p:nvSpPr>
          <p:spPr>
            <a:xfrm>
              <a:off x="6376050" y="10656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909" name="Google Shape;5909;p276"/>
          <p:cNvGrpSpPr/>
          <p:nvPr/>
        </p:nvGrpSpPr>
        <p:grpSpPr>
          <a:xfrm>
            <a:off x="2782050" y="1776950"/>
            <a:ext cx="4598700" cy="1696975"/>
            <a:chOff x="2782050" y="1776950"/>
            <a:chExt cx="4598700" cy="1696975"/>
          </a:xfrm>
        </p:grpSpPr>
        <p:sp>
          <p:nvSpPr>
            <p:cNvPr id="5910" name="Google Shape;5910;p276"/>
            <p:cNvSpPr txBox="1"/>
            <p:nvPr/>
          </p:nvSpPr>
          <p:spPr>
            <a:xfrm>
              <a:off x="3663450" y="1776950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11" name="Google Shape;5911;p276"/>
            <p:cNvSpPr txBox="1"/>
            <p:nvPr/>
          </p:nvSpPr>
          <p:spPr>
            <a:xfrm>
              <a:off x="3663450" y="30047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, δ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12" name="Google Shape;5912;p276"/>
            <p:cNvSpPr txBox="1"/>
            <p:nvPr/>
          </p:nvSpPr>
          <p:spPr>
            <a:xfrm rot="5400000">
              <a:off x="4468353" y="2440356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913" name="Google Shape;5913;p276"/>
            <p:cNvCxnSpPr>
              <a:endCxn id="5910" idx="1"/>
            </p:cNvCxnSpPr>
            <p:nvPr/>
          </p:nvCxnSpPr>
          <p:spPr>
            <a:xfrm flipH="1" rot="10800000">
              <a:off x="2782050" y="2011550"/>
              <a:ext cx="881400" cy="3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14" name="Google Shape;5914;p276"/>
            <p:cNvCxnSpPr>
              <a:endCxn id="5911" idx="1"/>
            </p:cNvCxnSpPr>
            <p:nvPr/>
          </p:nvCxnSpPr>
          <p:spPr>
            <a:xfrm>
              <a:off x="2782050" y="2750025"/>
              <a:ext cx="881400" cy="48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15" name="Google Shape;5915;p276"/>
            <p:cNvCxnSpPr/>
            <p:nvPr/>
          </p:nvCxnSpPr>
          <p:spPr>
            <a:xfrm>
              <a:off x="5725350" y="20115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16" name="Google Shape;5916;p276"/>
            <p:cNvCxnSpPr/>
            <p:nvPr/>
          </p:nvCxnSpPr>
          <p:spPr>
            <a:xfrm>
              <a:off x="5725350" y="32393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17" name="Google Shape;5917;p276"/>
            <p:cNvSpPr txBox="1"/>
            <p:nvPr/>
          </p:nvSpPr>
          <p:spPr>
            <a:xfrm>
              <a:off x="6376050" y="1776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2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18" name="Google Shape;5918;p276"/>
            <p:cNvSpPr txBox="1"/>
            <p:nvPr/>
          </p:nvSpPr>
          <p:spPr>
            <a:xfrm>
              <a:off x="6376050" y="3004725"/>
              <a:ext cx="1004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k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5919" name="Google Shape;5919;p276"/>
          <p:cNvCxnSpPr/>
          <p:nvPr/>
        </p:nvCxnSpPr>
        <p:spPr>
          <a:xfrm rot="5400000">
            <a:off x="5649450" y="579775"/>
            <a:ext cx="242100" cy="2152200"/>
          </a:xfrm>
          <a:prstGeom prst="bentConnector3">
            <a:avLst>
              <a:gd fmla="val 2856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0" name="Google Shape;5920;p276"/>
          <p:cNvCxnSpPr/>
          <p:nvPr/>
        </p:nvCxnSpPr>
        <p:spPr>
          <a:xfrm rot="5400000">
            <a:off x="5610000" y="1330550"/>
            <a:ext cx="321000" cy="21522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4" name="Shape 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5" name="Google Shape;5925;p277"/>
          <p:cNvSpPr/>
          <p:nvPr/>
        </p:nvSpPr>
        <p:spPr>
          <a:xfrm>
            <a:off x="6209850" y="983425"/>
            <a:ext cx="1273500" cy="25539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6" name="Google Shape;5926;p27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Advanced Composition</a:t>
            </a:r>
            <a:endParaRPr sz="3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927" name="Google Shape;5927;p277"/>
          <p:cNvGrpSpPr/>
          <p:nvPr/>
        </p:nvGrpSpPr>
        <p:grpSpPr>
          <a:xfrm>
            <a:off x="864725" y="1421550"/>
            <a:ext cx="1917300" cy="1690800"/>
            <a:chOff x="587225" y="1351325"/>
            <a:chExt cx="1917300" cy="1690800"/>
          </a:xfrm>
        </p:grpSpPr>
        <p:sp>
          <p:nvSpPr>
            <p:cNvPr id="5928" name="Google Shape;5928;p277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29" name="Google Shape;5929;p277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30" name="Google Shape;5930;p277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5931" name="Google Shape;5931;p277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5932" name="Google Shape;5932;p277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3" name="Google Shape;5933;p277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34" name="Google Shape;5934;p277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5935" name="Google Shape;5935;p277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5936" name="Google Shape;5936;p277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277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38" name="Google Shape;5938;p277"/>
          <p:cNvGrpSpPr/>
          <p:nvPr/>
        </p:nvGrpSpPr>
        <p:grpSpPr>
          <a:xfrm>
            <a:off x="2782050" y="1065625"/>
            <a:ext cx="4535100" cy="609000"/>
            <a:chOff x="2782050" y="1065625"/>
            <a:chExt cx="4535100" cy="609000"/>
          </a:xfrm>
        </p:grpSpPr>
        <p:sp>
          <p:nvSpPr>
            <p:cNvPr id="5939" name="Google Shape;5939;p277"/>
            <p:cNvSpPr txBox="1"/>
            <p:nvPr/>
          </p:nvSpPr>
          <p:spPr>
            <a:xfrm>
              <a:off x="3663450" y="10656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940" name="Google Shape;5940;p277"/>
            <p:cNvCxnSpPr>
              <a:endCxn id="5939" idx="1"/>
            </p:cNvCxnSpPr>
            <p:nvPr/>
          </p:nvCxnSpPr>
          <p:spPr>
            <a:xfrm flipH="1" rot="10800000">
              <a:off x="2782050" y="1300225"/>
              <a:ext cx="881400" cy="37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41" name="Google Shape;5941;p277"/>
            <p:cNvCxnSpPr>
              <a:stCxn id="5939" idx="3"/>
            </p:cNvCxnSpPr>
            <p:nvPr/>
          </p:nvCxnSpPr>
          <p:spPr>
            <a:xfrm>
              <a:off x="5725350" y="13002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42" name="Google Shape;5942;p277"/>
            <p:cNvSpPr txBox="1"/>
            <p:nvPr/>
          </p:nvSpPr>
          <p:spPr>
            <a:xfrm>
              <a:off x="6376050" y="10656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943" name="Google Shape;5943;p277"/>
          <p:cNvGrpSpPr/>
          <p:nvPr/>
        </p:nvGrpSpPr>
        <p:grpSpPr>
          <a:xfrm>
            <a:off x="2782050" y="1776950"/>
            <a:ext cx="4598700" cy="1696975"/>
            <a:chOff x="2782050" y="1776950"/>
            <a:chExt cx="4598700" cy="1696975"/>
          </a:xfrm>
        </p:grpSpPr>
        <p:sp>
          <p:nvSpPr>
            <p:cNvPr id="5944" name="Google Shape;5944;p277"/>
            <p:cNvSpPr txBox="1"/>
            <p:nvPr/>
          </p:nvSpPr>
          <p:spPr>
            <a:xfrm>
              <a:off x="3663450" y="1776950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45" name="Google Shape;5945;p277"/>
            <p:cNvSpPr txBox="1"/>
            <p:nvPr/>
          </p:nvSpPr>
          <p:spPr>
            <a:xfrm>
              <a:off x="3663450" y="30047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46" name="Google Shape;5946;p277"/>
            <p:cNvSpPr txBox="1"/>
            <p:nvPr/>
          </p:nvSpPr>
          <p:spPr>
            <a:xfrm rot="5400000">
              <a:off x="4513350" y="2513632"/>
              <a:ext cx="36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947" name="Google Shape;5947;p277"/>
            <p:cNvCxnSpPr>
              <a:endCxn id="5944" idx="1"/>
            </p:cNvCxnSpPr>
            <p:nvPr/>
          </p:nvCxnSpPr>
          <p:spPr>
            <a:xfrm flipH="1" rot="10800000">
              <a:off x="2782050" y="2011550"/>
              <a:ext cx="881400" cy="3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48" name="Google Shape;5948;p277"/>
            <p:cNvCxnSpPr>
              <a:endCxn id="5945" idx="1"/>
            </p:cNvCxnSpPr>
            <p:nvPr/>
          </p:nvCxnSpPr>
          <p:spPr>
            <a:xfrm>
              <a:off x="2782050" y="2750025"/>
              <a:ext cx="881400" cy="48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49" name="Google Shape;5949;p277"/>
            <p:cNvCxnSpPr/>
            <p:nvPr/>
          </p:nvCxnSpPr>
          <p:spPr>
            <a:xfrm>
              <a:off x="5725350" y="20115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50" name="Google Shape;5950;p277"/>
            <p:cNvCxnSpPr/>
            <p:nvPr/>
          </p:nvCxnSpPr>
          <p:spPr>
            <a:xfrm>
              <a:off x="5725350" y="32393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51" name="Google Shape;5951;p277"/>
            <p:cNvSpPr txBox="1"/>
            <p:nvPr/>
          </p:nvSpPr>
          <p:spPr>
            <a:xfrm>
              <a:off x="6376050" y="1776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2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52" name="Google Shape;5952;p277"/>
            <p:cNvSpPr txBox="1"/>
            <p:nvPr/>
          </p:nvSpPr>
          <p:spPr>
            <a:xfrm>
              <a:off x="6376050" y="3004725"/>
              <a:ext cx="1004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k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953" name="Google Shape;5953;p277"/>
          <p:cNvSpPr txBox="1"/>
          <p:nvPr/>
        </p:nvSpPr>
        <p:spPr>
          <a:xfrm>
            <a:off x="5835350" y="3945150"/>
            <a:ext cx="2235900" cy="7389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Can be improved for specific algorithms!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954" name="Google Shape;5954;p277"/>
          <p:cNvCxnSpPr>
            <a:stCxn id="5942" idx="2"/>
            <a:endCxn id="5944" idx="0"/>
          </p:cNvCxnSpPr>
          <p:nvPr/>
        </p:nvCxnSpPr>
        <p:spPr>
          <a:xfrm rot="5400000">
            <a:off x="5649450" y="579775"/>
            <a:ext cx="242100" cy="2152200"/>
          </a:xfrm>
          <a:prstGeom prst="bentConnector3">
            <a:avLst>
              <a:gd fmla="val 2856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5" name="Google Shape;5955;p277"/>
          <p:cNvCxnSpPr>
            <a:stCxn id="5951" idx="2"/>
            <a:endCxn id="5946" idx="1"/>
          </p:cNvCxnSpPr>
          <p:nvPr/>
        </p:nvCxnSpPr>
        <p:spPr>
          <a:xfrm rot="5400000">
            <a:off x="5610000" y="1330550"/>
            <a:ext cx="321000" cy="21522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56" name="Google Shape;5956;p277"/>
          <p:cNvGrpSpPr/>
          <p:nvPr/>
        </p:nvGrpSpPr>
        <p:grpSpPr>
          <a:xfrm>
            <a:off x="974425" y="3861900"/>
            <a:ext cx="4487100" cy="905400"/>
            <a:chOff x="1673400" y="3904800"/>
            <a:chExt cx="4487100" cy="905400"/>
          </a:xfrm>
        </p:grpSpPr>
        <p:sp>
          <p:nvSpPr>
            <p:cNvPr id="5957" name="Google Shape;5957;p277"/>
            <p:cNvSpPr/>
            <p:nvPr/>
          </p:nvSpPr>
          <p:spPr>
            <a:xfrm>
              <a:off x="1673400" y="3904800"/>
              <a:ext cx="4487100" cy="905400"/>
            </a:xfrm>
            <a:prstGeom prst="rect">
              <a:avLst/>
            </a:prstGeom>
            <a:solidFill>
              <a:srgbClr val="A8DAB5"/>
            </a:solidFill>
            <a:ln cap="flat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Advanced Composition Theorem </a:t>
              </a:r>
              <a:r>
                <a:rPr i="1" lang="en" sz="1300">
                  <a:solidFill>
                    <a:srgbClr val="188038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[Dwork et al.]</a:t>
              </a:r>
              <a:endParaRPr i="1" sz="13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All the outputs combined is 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5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’, k</a:t>
              </a:r>
              <a:r>
                <a:rPr lang="en" sz="15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δ + </a:t>
              </a:r>
              <a:r>
                <a:rPr lang="en" sz="15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δ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’)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-DP where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		       </a:t>
              </a:r>
              <a:r>
                <a:rPr lang="en" sz="1500"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5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ε’ = </a:t>
              </a:r>
              <a:endParaRPr sz="15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pic>
          <p:nvPicPr>
            <p:cNvPr id="5958" name="Google Shape;5958;p2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08075" y="4555250"/>
              <a:ext cx="2057400" cy="209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2" name="Shape 5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3" name="Google Shape;5963;p27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Amplification by Subsampling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964" name="Google Shape;5964;p278"/>
          <p:cNvGrpSpPr/>
          <p:nvPr/>
        </p:nvGrpSpPr>
        <p:grpSpPr>
          <a:xfrm>
            <a:off x="581083" y="2029396"/>
            <a:ext cx="1539975" cy="1358051"/>
            <a:chOff x="587225" y="1351325"/>
            <a:chExt cx="1917300" cy="1690800"/>
          </a:xfrm>
        </p:grpSpPr>
        <p:sp>
          <p:nvSpPr>
            <p:cNvPr id="5965" name="Google Shape;5965;p278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66" name="Google Shape;5966;p278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67" name="Google Shape;5967;p278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5968" name="Google Shape;5968;p278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5969" name="Google Shape;5969;p278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0" name="Google Shape;5970;p278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71" name="Google Shape;5971;p278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5972" name="Google Shape;5972;p278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5973" name="Google Shape;5973;p278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278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75" name="Google Shape;5975;p278"/>
          <p:cNvGrpSpPr/>
          <p:nvPr/>
        </p:nvGrpSpPr>
        <p:grpSpPr>
          <a:xfrm>
            <a:off x="2121059" y="2029396"/>
            <a:ext cx="2813932" cy="1358051"/>
            <a:chOff x="2121059" y="2029396"/>
            <a:chExt cx="2813932" cy="1358051"/>
          </a:xfrm>
        </p:grpSpPr>
        <p:grpSp>
          <p:nvGrpSpPr>
            <p:cNvPr id="5976" name="Google Shape;5976;p278"/>
            <p:cNvGrpSpPr/>
            <p:nvPr/>
          </p:nvGrpSpPr>
          <p:grpSpPr>
            <a:xfrm>
              <a:off x="3332958" y="2029396"/>
              <a:ext cx="1602032" cy="1358051"/>
              <a:chOff x="587225" y="1351325"/>
              <a:chExt cx="1994562" cy="1690800"/>
            </a:xfrm>
          </p:grpSpPr>
          <p:sp>
            <p:nvSpPr>
              <p:cNvPr id="5977" name="Google Shape;5977;p278"/>
              <p:cNvSpPr/>
              <p:nvPr/>
            </p:nvSpPr>
            <p:spPr>
              <a:xfrm>
                <a:off x="587225" y="1351325"/>
                <a:ext cx="1917300" cy="169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Dataset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5978" name="Google Shape;5978;p278"/>
              <p:cNvSpPr txBox="1"/>
              <p:nvPr/>
            </p:nvSpPr>
            <p:spPr>
              <a:xfrm>
                <a:off x="1367675" y="1783800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3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5979" name="Google Shape;5979;p278"/>
              <p:cNvSpPr txBox="1"/>
              <p:nvPr/>
            </p:nvSpPr>
            <p:spPr>
              <a:xfrm rot="5400000">
                <a:off x="1533128" y="2168244"/>
                <a:ext cx="4521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...</a:t>
                </a:r>
                <a:endParaRPr sz="1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5980" name="Google Shape;5980;p278"/>
              <p:cNvGrpSpPr/>
              <p:nvPr/>
            </p:nvGrpSpPr>
            <p:grpSpPr>
              <a:xfrm>
                <a:off x="915240" y="1810421"/>
                <a:ext cx="377988" cy="415972"/>
                <a:chOff x="560775" y="1712150"/>
                <a:chExt cx="731400" cy="804900"/>
              </a:xfrm>
            </p:grpSpPr>
            <p:sp>
              <p:nvSpPr>
                <p:cNvPr id="5981" name="Google Shape;5981;p278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2" name="Google Shape;5982;p278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83" name="Google Shape;5983;p278"/>
              <p:cNvSpPr txBox="1"/>
              <p:nvPr/>
            </p:nvSpPr>
            <p:spPr>
              <a:xfrm>
                <a:off x="1367687" y="2452643"/>
                <a:ext cx="12141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 - 5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5984" name="Google Shape;5984;p278"/>
              <p:cNvGrpSpPr/>
              <p:nvPr/>
            </p:nvGrpSpPr>
            <p:grpSpPr>
              <a:xfrm>
                <a:off x="915240" y="2479258"/>
                <a:ext cx="377988" cy="415972"/>
                <a:chOff x="560775" y="1712150"/>
                <a:chExt cx="731400" cy="804900"/>
              </a:xfrm>
            </p:grpSpPr>
            <p:sp>
              <p:nvSpPr>
                <p:cNvPr id="5985" name="Google Shape;5985;p278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6" name="Google Shape;5986;p278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5987" name="Google Shape;5987;p278"/>
            <p:cNvCxnSpPr>
              <a:stCxn id="5965" idx="3"/>
              <a:endCxn id="5977" idx="1"/>
            </p:cNvCxnSpPr>
            <p:nvPr/>
          </p:nvCxnSpPr>
          <p:spPr>
            <a:xfrm>
              <a:off x="2121059" y="2708421"/>
              <a:ext cx="12120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988" name="Google Shape;5988;p278"/>
          <p:cNvSpPr txBox="1"/>
          <p:nvPr/>
        </p:nvSpPr>
        <p:spPr>
          <a:xfrm>
            <a:off x="2156400" y="1491975"/>
            <a:ext cx="11412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Sample 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B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-out-of-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users randomly</a:t>
            </a:r>
            <a:endParaRPr b="1" i="1"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989" name="Google Shape;5989;p278"/>
          <p:cNvGrpSpPr/>
          <p:nvPr/>
        </p:nvGrpSpPr>
        <p:grpSpPr>
          <a:xfrm>
            <a:off x="4874600" y="2473813"/>
            <a:ext cx="3729875" cy="469213"/>
            <a:chOff x="4874600" y="2473813"/>
            <a:chExt cx="3729875" cy="469213"/>
          </a:xfrm>
        </p:grpSpPr>
        <p:sp>
          <p:nvSpPr>
            <p:cNvPr id="5990" name="Google Shape;5990;p278"/>
            <p:cNvSpPr txBox="1"/>
            <p:nvPr/>
          </p:nvSpPr>
          <p:spPr>
            <a:xfrm>
              <a:off x="5522300" y="2473813"/>
              <a:ext cx="14757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(ε, δ)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5991" name="Google Shape;5991;p278"/>
            <p:cNvCxnSpPr>
              <a:endCxn id="5990" idx="1"/>
            </p:cNvCxnSpPr>
            <p:nvPr/>
          </p:nvCxnSpPr>
          <p:spPr>
            <a:xfrm>
              <a:off x="4874600" y="2708413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92" name="Google Shape;5992;p278"/>
            <p:cNvCxnSpPr/>
            <p:nvPr/>
          </p:nvCxnSpPr>
          <p:spPr>
            <a:xfrm>
              <a:off x="7015670" y="2708403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93" name="Google Shape;5993;p278"/>
            <p:cNvSpPr txBox="1"/>
            <p:nvPr/>
          </p:nvSpPr>
          <p:spPr>
            <a:xfrm>
              <a:off x="7663375" y="24738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994" name="Google Shape;5994;p278"/>
          <p:cNvSpPr/>
          <p:nvPr/>
        </p:nvSpPr>
        <p:spPr>
          <a:xfrm>
            <a:off x="2354100" y="3531675"/>
            <a:ext cx="4435800" cy="12717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Amplification-by-subsampling Theorem</a:t>
            </a:r>
            <a:endParaRPr i="1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The output combined is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(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’, </a:t>
            </a:r>
            <a:r>
              <a:rPr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’)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-DP where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	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ε’ = ln(1 + p(e</a:t>
            </a:r>
            <a:r>
              <a:rPr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- 1)),		δ’ = pδ</a:t>
            </a:r>
            <a:endParaRPr sz="16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with </a:t>
            </a:r>
            <a:r>
              <a:rPr lang="en" sz="1600">
                <a:latin typeface="Cambria Math"/>
                <a:ea typeface="Cambria Math"/>
                <a:cs typeface="Cambria Math"/>
                <a:sym typeface="Cambria Math"/>
              </a:rPr>
              <a:t>p = B / n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95" name="Google Shape;5995;p278"/>
          <p:cNvSpPr txBox="1"/>
          <p:nvPr/>
        </p:nvSpPr>
        <p:spPr>
          <a:xfrm>
            <a:off x="1877550" y="852665"/>
            <a:ext cx="53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“Subsampling makes the algorithm more private.”</a:t>
            </a:r>
            <a:endParaRPr b="1" i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96" name="Google Shape;5996;p278"/>
          <p:cNvSpPr txBox="1"/>
          <p:nvPr/>
        </p:nvSpPr>
        <p:spPr>
          <a:xfrm>
            <a:off x="5495200" y="2029400"/>
            <a:ext cx="1539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Substitution DP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97" name="Google Shape;5997;p278"/>
          <p:cNvSpPr txBox="1"/>
          <p:nvPr/>
        </p:nvSpPr>
        <p:spPr>
          <a:xfrm>
            <a:off x="5250000" y="3131600"/>
            <a:ext cx="1539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Substitution DP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98" name="Google Shape;5998;p278"/>
          <p:cNvSpPr txBox="1"/>
          <p:nvPr/>
        </p:nvSpPr>
        <p:spPr>
          <a:xfrm>
            <a:off x="6740950" y="3789375"/>
            <a:ext cx="2235900" cy="7389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Can be improved for specific algorithms!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2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p27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Renyi-DP </a:t>
            </a:r>
            <a:r>
              <a:rPr i="1" lang="en" sz="26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[Abadi et al’16, Mironov’17]</a:t>
            </a:r>
            <a:endParaRPr i="1" sz="26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004" name="Google Shape;6004;p279"/>
          <p:cNvGrpSpPr/>
          <p:nvPr/>
        </p:nvGrpSpPr>
        <p:grpSpPr>
          <a:xfrm>
            <a:off x="1448400" y="1182550"/>
            <a:ext cx="6247200" cy="2003999"/>
            <a:chOff x="1448400" y="1182550"/>
            <a:chExt cx="6247200" cy="2003999"/>
          </a:xfrm>
        </p:grpSpPr>
        <p:sp>
          <p:nvSpPr>
            <p:cNvPr id="6005" name="Google Shape;6005;p279"/>
            <p:cNvSpPr txBox="1"/>
            <p:nvPr/>
          </p:nvSpPr>
          <p:spPr>
            <a:xfrm>
              <a:off x="1448400" y="1182550"/>
              <a:ext cx="6247200" cy="1603800"/>
            </a:xfrm>
            <a:prstGeom prst="rect">
              <a:avLst/>
            </a:prstGeom>
            <a:solidFill>
              <a:srgbClr val="A8DAB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Renyi-DP (RDP)</a:t>
              </a:r>
              <a:endParaRPr b="1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 mechanism </a:t>
              </a:r>
              <a:r>
                <a:rPr b="1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</a:t>
              </a: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is </a:t>
              </a:r>
              <a:r>
                <a:rPr b="1" i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(α, </a:t>
              </a:r>
              <a:r>
                <a:rPr b="1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ρ)</a:t>
              </a:r>
              <a:r>
                <a:rPr i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-</a:t>
              </a:r>
              <a:r>
                <a:rPr i="1" lang="en" sz="1600">
                  <a:latin typeface="Google Sans"/>
                  <a:ea typeface="Google Sans"/>
                  <a:cs typeface="Google Sans"/>
                  <a:sym typeface="Google Sans"/>
                </a:rPr>
                <a:t>R</a:t>
              </a:r>
              <a:r>
                <a:rPr i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DP</a:t>
              </a: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if, for all neighboring datasets </a:t>
              </a:r>
              <a:r>
                <a:rPr b="1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b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 </a:t>
              </a:r>
              <a:r>
                <a:rPr b="1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X’</a:t>
              </a: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,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457200" lvl="0" marL="1371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D</a:t>
              </a:r>
              <a:r>
                <a:rPr b="1" baseline="-25000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α</a:t>
              </a:r>
              <a:r>
                <a:rPr b="1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(M(X)||M(X’)) ≤ ρ</a:t>
              </a:r>
              <a:endParaRPr b="1" i="1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where </a:t>
              </a:r>
              <a:r>
                <a:rPr b="1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D</a:t>
              </a:r>
              <a:r>
                <a:rPr b="1" baseline="-25000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α</a:t>
              </a:r>
              <a:r>
                <a:rPr b="1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(P||Q)</a:t>
              </a: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denote</a:t>
              </a: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 the </a:t>
              </a:r>
              <a:r>
                <a:rPr b="1" i="1" lang="en" sz="1600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α</a:t>
              </a: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-Renyi divergence</a:t>
              </a:r>
              <a:r>
                <a:rPr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 </a:t>
              </a:r>
              <a:endParaRPr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06" name="Google Shape;6006;p279"/>
            <p:cNvSpPr txBox="1"/>
            <p:nvPr/>
          </p:nvSpPr>
          <p:spPr>
            <a:xfrm>
              <a:off x="2627700" y="2786349"/>
              <a:ext cx="388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D</a:t>
              </a:r>
              <a:r>
                <a:rPr b="1" baseline="-25000" i="1" lang="en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α</a:t>
              </a:r>
              <a:r>
                <a:rPr b="1" i="1" lang="en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(P||Q) = E</a:t>
              </a:r>
              <a:r>
                <a:rPr b="1" baseline="-25000" i="1" lang="en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x~P </a:t>
              </a:r>
              <a:r>
                <a:rPr b="1" i="1" lang="en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[(P(x)/Q(x))</a:t>
              </a:r>
              <a:r>
                <a:rPr b="1" baseline="30000" i="1" lang="en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α-1</a:t>
              </a:r>
              <a:r>
                <a:rPr b="1" i="1" lang="en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] / (α-1)</a:t>
              </a:r>
              <a:endParaRPr sz="12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6007" name="Google Shape;6007;p279"/>
          <p:cNvSpPr txBox="1"/>
          <p:nvPr/>
        </p:nvSpPr>
        <p:spPr>
          <a:xfrm>
            <a:off x="1108975" y="3545700"/>
            <a:ext cx="2831100" cy="9138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Differential Privacy (DP)</a:t>
            </a:r>
            <a:endParaRPr b="1"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b="1" i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i="1" lang="en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</a:t>
            </a:r>
            <a:r>
              <a:rPr lang="en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if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it is </a:t>
            </a:r>
            <a:r>
              <a:rPr b="1" i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(∞, ε)</a:t>
            </a: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-RDP</a:t>
            </a:r>
            <a:r>
              <a:rPr lang="en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08" name="Google Shape;6008;p279"/>
          <p:cNvSpPr txBox="1"/>
          <p:nvPr/>
        </p:nvSpPr>
        <p:spPr>
          <a:xfrm>
            <a:off x="4787475" y="3371850"/>
            <a:ext cx="3448200" cy="12615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b="1"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DP ⇒ DP Conversion</a:t>
            </a:r>
            <a:endParaRPr b="1"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(α, ρ)</a:t>
            </a:r>
            <a:r>
              <a:rPr i="1" lang="en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</a:t>
            </a:r>
            <a:r>
              <a:rPr i="1" lang="en" sz="1600">
                <a:latin typeface="Google Sans"/>
                <a:ea typeface="Google Sans"/>
                <a:cs typeface="Google Sans"/>
                <a:sym typeface="Google Sans"/>
              </a:rPr>
              <a:t>R</a:t>
            </a:r>
            <a:r>
              <a:rPr i="1" lang="en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DP</a:t>
            </a:r>
            <a:r>
              <a:rPr lang="en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⇒ </a:t>
            </a:r>
            <a:r>
              <a:rPr b="1" i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(ε, δ)</a:t>
            </a:r>
            <a:r>
              <a:rPr lang="en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-DP for </a:t>
            </a:r>
            <a:endParaRPr sz="16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δ = e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(α-1)(αρ - ε)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⋅ (1 - 1/α)</a:t>
            </a:r>
            <a:r>
              <a:rPr b="1" baseline="30000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α</a:t>
            </a:r>
            <a:r>
              <a:rPr b="1" lang="en" sz="16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/ (α-1)</a:t>
            </a:r>
            <a:endParaRPr sz="16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2" name="Shape 6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3" name="Google Shape;6013;p28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RDP Composition</a:t>
            </a:r>
            <a:endParaRPr sz="3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14" name="Google Shape;6014;p280"/>
          <p:cNvSpPr/>
          <p:nvPr/>
        </p:nvSpPr>
        <p:spPr>
          <a:xfrm>
            <a:off x="6209850" y="983425"/>
            <a:ext cx="1273500" cy="25539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5" name="Google Shape;6015;p280"/>
          <p:cNvGrpSpPr/>
          <p:nvPr/>
        </p:nvGrpSpPr>
        <p:grpSpPr>
          <a:xfrm>
            <a:off x="864725" y="1421550"/>
            <a:ext cx="1917300" cy="1690800"/>
            <a:chOff x="587225" y="1351325"/>
            <a:chExt cx="1917300" cy="1690800"/>
          </a:xfrm>
        </p:grpSpPr>
        <p:sp>
          <p:nvSpPr>
            <p:cNvPr id="6016" name="Google Shape;6016;p280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17" name="Google Shape;6017;p280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18" name="Google Shape;6018;p280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6019" name="Google Shape;6019;p280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6020" name="Google Shape;6020;p280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280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22" name="Google Shape;6022;p280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6023" name="Google Shape;6023;p280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6024" name="Google Shape;6024;p280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5" name="Google Shape;6025;p280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26" name="Google Shape;6026;p280"/>
          <p:cNvGrpSpPr/>
          <p:nvPr/>
        </p:nvGrpSpPr>
        <p:grpSpPr>
          <a:xfrm>
            <a:off x="2782050" y="1065625"/>
            <a:ext cx="4535100" cy="609000"/>
            <a:chOff x="2782050" y="1065625"/>
            <a:chExt cx="4535100" cy="609000"/>
          </a:xfrm>
        </p:grpSpPr>
        <p:sp>
          <p:nvSpPr>
            <p:cNvPr id="6027" name="Google Shape;6027;p280"/>
            <p:cNvSpPr txBox="1"/>
            <p:nvPr/>
          </p:nvSpPr>
          <p:spPr>
            <a:xfrm>
              <a:off x="3663450" y="10656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(α, ρ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-RDP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6028" name="Google Shape;6028;p280"/>
            <p:cNvCxnSpPr>
              <a:endCxn id="6027" idx="1"/>
            </p:cNvCxnSpPr>
            <p:nvPr/>
          </p:nvCxnSpPr>
          <p:spPr>
            <a:xfrm flipH="1" rot="10800000">
              <a:off x="2782050" y="1300225"/>
              <a:ext cx="881400" cy="37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29" name="Google Shape;6029;p280"/>
            <p:cNvCxnSpPr>
              <a:stCxn id="6027" idx="3"/>
            </p:cNvCxnSpPr>
            <p:nvPr/>
          </p:nvCxnSpPr>
          <p:spPr>
            <a:xfrm>
              <a:off x="5725350" y="13002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30" name="Google Shape;6030;p280"/>
            <p:cNvSpPr txBox="1"/>
            <p:nvPr/>
          </p:nvSpPr>
          <p:spPr>
            <a:xfrm>
              <a:off x="6376050" y="10656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6031" name="Google Shape;6031;p280"/>
          <p:cNvGrpSpPr/>
          <p:nvPr/>
        </p:nvGrpSpPr>
        <p:grpSpPr>
          <a:xfrm>
            <a:off x="2782050" y="1776950"/>
            <a:ext cx="4598700" cy="1696975"/>
            <a:chOff x="2782050" y="1776950"/>
            <a:chExt cx="4598700" cy="1696975"/>
          </a:xfrm>
        </p:grpSpPr>
        <p:sp>
          <p:nvSpPr>
            <p:cNvPr id="6032" name="Google Shape;6032;p280"/>
            <p:cNvSpPr txBox="1"/>
            <p:nvPr/>
          </p:nvSpPr>
          <p:spPr>
            <a:xfrm>
              <a:off x="3663450" y="1776950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α, ρ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-RDP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33" name="Google Shape;6033;p280"/>
            <p:cNvSpPr txBox="1"/>
            <p:nvPr/>
          </p:nvSpPr>
          <p:spPr>
            <a:xfrm>
              <a:off x="3663450" y="30047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α, ρ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-RDP Algo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34" name="Google Shape;6034;p280"/>
            <p:cNvSpPr txBox="1"/>
            <p:nvPr/>
          </p:nvSpPr>
          <p:spPr>
            <a:xfrm rot="5400000">
              <a:off x="4468353" y="2440356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6035" name="Google Shape;6035;p280"/>
            <p:cNvCxnSpPr>
              <a:endCxn id="6032" idx="1"/>
            </p:cNvCxnSpPr>
            <p:nvPr/>
          </p:nvCxnSpPr>
          <p:spPr>
            <a:xfrm flipH="1" rot="10800000">
              <a:off x="2782050" y="2011550"/>
              <a:ext cx="881400" cy="3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36" name="Google Shape;6036;p280"/>
            <p:cNvCxnSpPr>
              <a:endCxn id="6033" idx="1"/>
            </p:cNvCxnSpPr>
            <p:nvPr/>
          </p:nvCxnSpPr>
          <p:spPr>
            <a:xfrm>
              <a:off x="2782050" y="2750025"/>
              <a:ext cx="881400" cy="48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37" name="Google Shape;6037;p280"/>
            <p:cNvCxnSpPr/>
            <p:nvPr/>
          </p:nvCxnSpPr>
          <p:spPr>
            <a:xfrm>
              <a:off x="5725350" y="20115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38" name="Google Shape;6038;p280"/>
            <p:cNvCxnSpPr/>
            <p:nvPr/>
          </p:nvCxnSpPr>
          <p:spPr>
            <a:xfrm>
              <a:off x="5725350" y="32393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39" name="Google Shape;6039;p280"/>
            <p:cNvSpPr txBox="1"/>
            <p:nvPr/>
          </p:nvSpPr>
          <p:spPr>
            <a:xfrm>
              <a:off x="6376050" y="1776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2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40" name="Google Shape;6040;p280"/>
            <p:cNvSpPr txBox="1"/>
            <p:nvPr/>
          </p:nvSpPr>
          <p:spPr>
            <a:xfrm>
              <a:off x="6376050" y="3004725"/>
              <a:ext cx="1004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k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6041" name="Google Shape;6041;p280"/>
          <p:cNvCxnSpPr/>
          <p:nvPr/>
        </p:nvCxnSpPr>
        <p:spPr>
          <a:xfrm rot="5400000">
            <a:off x="5649450" y="579775"/>
            <a:ext cx="242100" cy="2152200"/>
          </a:xfrm>
          <a:prstGeom prst="bentConnector3">
            <a:avLst>
              <a:gd fmla="val 2856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2" name="Google Shape;6042;p280"/>
          <p:cNvCxnSpPr/>
          <p:nvPr/>
        </p:nvCxnSpPr>
        <p:spPr>
          <a:xfrm rot="5400000">
            <a:off x="5610000" y="1330550"/>
            <a:ext cx="321000" cy="21522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3" name="Google Shape;6043;p280"/>
          <p:cNvSpPr/>
          <p:nvPr/>
        </p:nvSpPr>
        <p:spPr>
          <a:xfrm>
            <a:off x="530400" y="3904800"/>
            <a:ext cx="4903500" cy="7236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RDP Composition Theorem </a:t>
            </a:r>
            <a:r>
              <a:rPr i="1" lang="en" sz="13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[Mironov]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All the outputs combined remain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(α, ρ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ρ</a:t>
            </a:r>
            <a:r>
              <a:rPr baseline="-25000"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 sz="15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+...+</a:t>
            </a:r>
            <a:r>
              <a:rPr lang="en" sz="15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ρ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-RDP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44" name="Google Shape;6044;p280"/>
          <p:cNvSpPr txBox="1"/>
          <p:nvPr/>
        </p:nvSpPr>
        <p:spPr>
          <a:xfrm>
            <a:off x="5752650" y="3828300"/>
            <a:ext cx="2730000" cy="9030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Can be translated to DP using formula from previous slide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Also some RDP bounds on amplification-by-subsampling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8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Google Shape;6049;p28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RDP vs Advanced Composition </a:t>
            </a:r>
            <a:r>
              <a:rPr lang="en" sz="3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(DP-SGD)</a:t>
            </a:r>
            <a:endParaRPr i="1" sz="20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050" name="Google Shape;6050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236" y="952725"/>
            <a:ext cx="4701474" cy="34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1" name="Google Shape;6051;p281"/>
          <p:cNvSpPr txBox="1"/>
          <p:nvPr/>
        </p:nvSpPr>
        <p:spPr>
          <a:xfrm>
            <a:off x="148200" y="4429825"/>
            <a:ext cx="88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Abadi et al.: </a:t>
            </a:r>
            <a:r>
              <a:rPr i="1"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 with Differential Privacy</a:t>
            </a:r>
            <a:r>
              <a:rPr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. CCS’16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9"/>
          <p:cNvSpPr txBox="1"/>
          <p:nvPr/>
        </p:nvSpPr>
        <p:spPr>
          <a:xfrm>
            <a:off x="341200" y="98125"/>
            <a:ext cx="859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Setting II: Adversary </a:t>
            </a:r>
            <a:r>
              <a:rPr i="1"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Cannot</a:t>
            </a: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Select Queries</a:t>
            </a:r>
            <a:endParaRPr i="1" sz="15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1" name="Google Shape;551;p39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52" name="Google Shape;552;p39"/>
          <p:cNvCxnSpPr>
            <a:stCxn id="553" idx="3"/>
            <a:endCxn id="551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4" name="Google Shape;554;p39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555" name="Google Shape;555;p39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6" name="Google Shape;556;p39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39"/>
          <p:cNvGrpSpPr/>
          <p:nvPr/>
        </p:nvGrpSpPr>
        <p:grpSpPr>
          <a:xfrm>
            <a:off x="3263435" y="871440"/>
            <a:ext cx="4533900" cy="1429910"/>
            <a:chOff x="3263435" y="871440"/>
            <a:chExt cx="4533900" cy="1429910"/>
          </a:xfrm>
        </p:grpSpPr>
        <p:cxnSp>
          <p:nvCxnSpPr>
            <p:cNvPr id="558" name="Google Shape;558;p39"/>
            <p:cNvCxnSpPr/>
            <p:nvPr/>
          </p:nvCxnSpPr>
          <p:spPr>
            <a:xfrm>
              <a:off x="5063900" y="1941350"/>
              <a:ext cx="0" cy="360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9" name="Google Shape;559;p39"/>
            <p:cNvSpPr txBox="1"/>
            <p:nvPr/>
          </p:nvSpPr>
          <p:spPr>
            <a:xfrm>
              <a:off x="3263435" y="871440"/>
              <a:ext cx="4533900" cy="11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SUM(income)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latin typeface="Courier New"/>
                  <a:ea typeface="Courier New"/>
                  <a:cs typeface="Courier New"/>
                  <a:sym typeface="Courier New"/>
                </a:rPr>
                <a:t>age &gt;= 40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SUM(income)</a:t>
              </a: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age &lt; 40</a:t>
              </a:r>
              <a:endPara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SUM(income)</a:t>
              </a: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zipcode = 10500</a:t>
              </a:r>
              <a:endPara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SELECT </a:t>
              </a: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SUM(income)</a:t>
              </a: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WHERE </a:t>
              </a: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age != 41</a:t>
              </a:r>
              <a:endPara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60" name="Google Shape;560;p39"/>
          <p:cNvGrpSpPr/>
          <p:nvPr/>
        </p:nvGrpSpPr>
        <p:grpSpPr>
          <a:xfrm>
            <a:off x="5718200" y="1900100"/>
            <a:ext cx="2079125" cy="1260900"/>
            <a:chOff x="5718200" y="1900100"/>
            <a:chExt cx="2079125" cy="1260900"/>
          </a:xfrm>
        </p:grpSpPr>
        <p:cxnSp>
          <p:nvCxnSpPr>
            <p:cNvPr id="561" name="Google Shape;561;p39"/>
            <p:cNvCxnSpPr>
              <a:stCxn id="551" idx="3"/>
              <a:endCxn id="562" idx="1"/>
            </p:cNvCxnSpPr>
            <p:nvPr/>
          </p:nvCxnSpPr>
          <p:spPr>
            <a:xfrm>
              <a:off x="5718200" y="2530550"/>
              <a:ext cx="1216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3" name="Google Shape;563;p39"/>
            <p:cNvSpPr txBox="1"/>
            <p:nvPr/>
          </p:nvSpPr>
          <p:spPr>
            <a:xfrm>
              <a:off x="7027525" y="1900100"/>
              <a:ext cx="769800" cy="12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170k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80k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50k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230k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5" name="Shape 6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6" name="Google Shape;6056;p28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Loss Distribution (PLD)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57" name="Google Shape;6057;p282"/>
          <p:cNvSpPr/>
          <p:nvPr/>
        </p:nvSpPr>
        <p:spPr>
          <a:xfrm>
            <a:off x="1214825" y="2304475"/>
            <a:ext cx="5190300" cy="86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Privacy Loss Distribution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the distribution of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800"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(o)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where </a:t>
            </a:r>
            <a:r>
              <a:rPr b="1" lang="en" sz="1800">
                <a:latin typeface="Cambria Math"/>
                <a:ea typeface="Cambria Math"/>
                <a:cs typeface="Cambria Math"/>
                <a:sym typeface="Cambria Math"/>
              </a:rPr>
              <a:t>o~M(X)</a:t>
            </a:r>
            <a:endParaRPr b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58" name="Google Shape;6058;p282"/>
          <p:cNvSpPr/>
          <p:nvPr/>
        </p:nvSpPr>
        <p:spPr>
          <a:xfrm>
            <a:off x="488650" y="3609725"/>
            <a:ext cx="3763500" cy="979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Pure-DP Condition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-DP iff,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all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X≍X’, o ∈ Range(M), </a:t>
            </a:r>
            <a:endParaRPr b="1" sz="16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L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(o) ≤ ε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59" name="Google Shape;6059;p282"/>
          <p:cNvSpPr/>
          <p:nvPr/>
        </p:nvSpPr>
        <p:spPr>
          <a:xfrm>
            <a:off x="4970350" y="3522725"/>
            <a:ext cx="3763500" cy="121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Approximate-DP Condition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(ε, δ)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-DP iff,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all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X≍X’,</a:t>
            </a:r>
            <a:endParaRPr b="1" sz="16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    	𝐄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[ [1 - e</a:t>
            </a:r>
            <a:r>
              <a:rPr b="1" baseline="30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ε</a:t>
            </a:r>
            <a:r>
              <a:rPr b="1" baseline="30000" lang="en" sz="1600">
                <a:latin typeface="Cambria Math"/>
                <a:ea typeface="Cambria Math"/>
                <a:cs typeface="Cambria Math"/>
                <a:sym typeface="Cambria Math"/>
              </a:rPr>
              <a:t>-y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]</a:t>
            </a:r>
            <a:r>
              <a:rPr b="1" baseline="-25000" lang="en" sz="1600">
                <a:latin typeface="Cambria Math"/>
                <a:ea typeface="Cambria Math"/>
                <a:cs typeface="Cambria Math"/>
                <a:sym typeface="Cambria Math"/>
              </a:rPr>
              <a:t>+</a:t>
            </a:r>
            <a:r>
              <a:rPr b="1" lang="en" sz="1600">
                <a:latin typeface="Cambria Math"/>
                <a:ea typeface="Cambria Math"/>
                <a:cs typeface="Cambria Math"/>
                <a:sym typeface="Cambria Math"/>
              </a:rPr>
              <a:t> ]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≤ δ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where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y ~ PLD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M,X,X’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[a]</a:t>
            </a:r>
            <a:r>
              <a:rPr b="1" baseline="-25000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+</a:t>
            </a:r>
            <a:r>
              <a:rPr b="1" lang="en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:= max{a, 0}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060" name="Google Shape;6060;p282"/>
          <p:cNvGrpSpPr/>
          <p:nvPr/>
        </p:nvGrpSpPr>
        <p:grpSpPr>
          <a:xfrm>
            <a:off x="274524" y="782625"/>
            <a:ext cx="8231326" cy="1322400"/>
            <a:chOff x="274524" y="782625"/>
            <a:chExt cx="8231326" cy="1322400"/>
          </a:xfrm>
        </p:grpSpPr>
        <p:sp>
          <p:nvSpPr>
            <p:cNvPr id="6061" name="Google Shape;6061;p282"/>
            <p:cNvSpPr/>
            <p:nvPr/>
          </p:nvSpPr>
          <p:spPr>
            <a:xfrm>
              <a:off x="341200" y="1152525"/>
              <a:ext cx="4058400" cy="9525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Privacy Loss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For </a:t>
              </a:r>
              <a:r>
                <a:rPr b="1" lang="en">
                  <a:solidFill>
                    <a:srgbClr val="222222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 X, X’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, the privacy loss at output </a:t>
              </a:r>
              <a:r>
                <a:rPr b="1" lang="en">
                  <a:latin typeface="Cambria Math"/>
                  <a:ea typeface="Cambria Math"/>
                  <a:cs typeface="Cambria Math"/>
                  <a:sym typeface="Cambria Math"/>
                </a:rPr>
                <a:t>o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is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L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(o) = ln(Pr[M(X) = o] / Pr[M(X’) = o])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6062" name="Google Shape;6062;p282"/>
            <p:cNvSpPr txBox="1"/>
            <p:nvPr/>
          </p:nvSpPr>
          <p:spPr>
            <a:xfrm>
              <a:off x="274524" y="782625"/>
              <a:ext cx="2260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Discrete outputs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63" name="Google Shape;6063;p282"/>
            <p:cNvSpPr/>
            <p:nvPr/>
          </p:nvSpPr>
          <p:spPr>
            <a:xfrm>
              <a:off x="4970350" y="1152525"/>
              <a:ext cx="3535500" cy="9525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Privacy Loss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For </a:t>
              </a:r>
              <a:r>
                <a:rPr b="1" lang="en">
                  <a:solidFill>
                    <a:srgbClr val="222222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M, X, X’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, the privacy loss at output </a:t>
              </a:r>
              <a:r>
                <a:rPr b="1" lang="en">
                  <a:latin typeface="Cambria Math"/>
                  <a:ea typeface="Cambria Math"/>
                  <a:cs typeface="Cambria Math"/>
                  <a:sym typeface="Cambria Math"/>
                </a:rPr>
                <a:t>o</a:t>
              </a: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 is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L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M,X,X’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(o) = ln(f</a:t>
              </a:r>
              <a:r>
                <a:rPr b="1"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M(X)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(o) / 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f</a:t>
              </a:r>
              <a:r>
                <a:rPr b="1"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M(X’)</a:t>
              </a:r>
              <a:r>
                <a:rPr b="1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(o)</a:t>
              </a:r>
              <a:r>
                <a:rPr b="1" lang="en" sz="1600">
                  <a:latin typeface="Cambria Math"/>
                  <a:ea typeface="Cambria Math"/>
                  <a:cs typeface="Cambria Math"/>
                  <a:sym typeface="Cambria Math"/>
                </a:rPr>
                <a:t>)</a:t>
              </a:r>
              <a:endParaRPr b="1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6064" name="Google Shape;6064;p282"/>
            <p:cNvSpPr txBox="1"/>
            <p:nvPr/>
          </p:nvSpPr>
          <p:spPr>
            <a:xfrm>
              <a:off x="4903674" y="782625"/>
              <a:ext cx="2260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Continuous outputs</a:t>
              </a:r>
              <a:endParaRPr b="1" i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065" name="Google Shape;6065;p282"/>
          <p:cNvSpPr txBox="1"/>
          <p:nvPr/>
        </p:nvSpPr>
        <p:spPr>
          <a:xfrm>
            <a:off x="6954225" y="2368225"/>
            <a:ext cx="1442700" cy="738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Tight composition theorems by tracking the PLD!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9" name="Shape 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0" name="Google Shape;6070;p28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PLD Composition*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71" name="Google Shape;6071;p283"/>
          <p:cNvSpPr/>
          <p:nvPr/>
        </p:nvSpPr>
        <p:spPr>
          <a:xfrm>
            <a:off x="6209850" y="983425"/>
            <a:ext cx="1273500" cy="25539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2" name="Google Shape;6072;p283"/>
          <p:cNvGrpSpPr/>
          <p:nvPr/>
        </p:nvGrpSpPr>
        <p:grpSpPr>
          <a:xfrm>
            <a:off x="864725" y="1421550"/>
            <a:ext cx="1917300" cy="1690800"/>
            <a:chOff x="587225" y="1351325"/>
            <a:chExt cx="1917300" cy="1690800"/>
          </a:xfrm>
        </p:grpSpPr>
        <p:sp>
          <p:nvSpPr>
            <p:cNvPr id="6073" name="Google Shape;6073;p283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74" name="Google Shape;6074;p283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75" name="Google Shape;6075;p283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6076" name="Google Shape;6076;p283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6077" name="Google Shape;6077;p28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8" name="Google Shape;6078;p28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79" name="Google Shape;6079;p283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6080" name="Google Shape;6080;p283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6081" name="Google Shape;6081;p28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2" name="Google Shape;6082;p28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83" name="Google Shape;6083;p283"/>
          <p:cNvGrpSpPr/>
          <p:nvPr/>
        </p:nvGrpSpPr>
        <p:grpSpPr>
          <a:xfrm>
            <a:off x="2782050" y="1065625"/>
            <a:ext cx="4535100" cy="609000"/>
            <a:chOff x="2782050" y="1065625"/>
            <a:chExt cx="4535100" cy="609000"/>
          </a:xfrm>
        </p:grpSpPr>
        <p:sp>
          <p:nvSpPr>
            <p:cNvPr id="6084" name="Google Shape;6084;p283"/>
            <p:cNvSpPr txBox="1"/>
            <p:nvPr/>
          </p:nvSpPr>
          <p:spPr>
            <a:xfrm>
              <a:off x="3663450" y="10656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 with 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PLD</a:t>
              </a:r>
              <a:r>
                <a:rPr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6085" name="Google Shape;6085;p283"/>
            <p:cNvCxnSpPr>
              <a:endCxn id="6084" idx="1"/>
            </p:cNvCxnSpPr>
            <p:nvPr/>
          </p:nvCxnSpPr>
          <p:spPr>
            <a:xfrm flipH="1" rot="10800000">
              <a:off x="2782050" y="1300225"/>
              <a:ext cx="881400" cy="374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86" name="Google Shape;6086;p283"/>
            <p:cNvCxnSpPr>
              <a:stCxn id="6084" idx="3"/>
            </p:cNvCxnSpPr>
            <p:nvPr/>
          </p:nvCxnSpPr>
          <p:spPr>
            <a:xfrm>
              <a:off x="5725350" y="13002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87" name="Google Shape;6087;p283"/>
            <p:cNvSpPr txBox="1"/>
            <p:nvPr/>
          </p:nvSpPr>
          <p:spPr>
            <a:xfrm>
              <a:off x="6376050" y="1065625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6088" name="Google Shape;6088;p283"/>
          <p:cNvGrpSpPr/>
          <p:nvPr/>
        </p:nvGrpSpPr>
        <p:grpSpPr>
          <a:xfrm>
            <a:off x="2782050" y="1776950"/>
            <a:ext cx="4598700" cy="1696975"/>
            <a:chOff x="2782050" y="1776950"/>
            <a:chExt cx="4598700" cy="1696975"/>
          </a:xfrm>
        </p:grpSpPr>
        <p:sp>
          <p:nvSpPr>
            <p:cNvPr id="6089" name="Google Shape;6089;p283"/>
            <p:cNvSpPr txBox="1"/>
            <p:nvPr/>
          </p:nvSpPr>
          <p:spPr>
            <a:xfrm>
              <a:off x="3663450" y="1776950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Algo with </a:t>
              </a:r>
              <a:r>
                <a:rPr lang="en" sz="1600">
                  <a:latin typeface="Cambria Math"/>
                  <a:ea typeface="Cambria Math"/>
                  <a:cs typeface="Cambria Math"/>
                  <a:sym typeface="Cambria Math"/>
                </a:rPr>
                <a:t>PLD</a:t>
              </a:r>
              <a:r>
                <a:rPr baseline="-25000" lang="en" sz="1600"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6090" name="Google Shape;6090;p283"/>
            <p:cNvSpPr txBox="1"/>
            <p:nvPr/>
          </p:nvSpPr>
          <p:spPr>
            <a:xfrm>
              <a:off x="3663450" y="3004725"/>
              <a:ext cx="2061900" cy="4692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 with </a:t>
              </a:r>
              <a:r>
                <a:rPr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PLD</a:t>
              </a:r>
              <a:r>
                <a:rPr baseline="-25000" lang="en" sz="16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endParaRPr baseline="-25000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60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6091" name="Google Shape;6091;p283"/>
            <p:cNvSpPr txBox="1"/>
            <p:nvPr/>
          </p:nvSpPr>
          <p:spPr>
            <a:xfrm rot="5400000">
              <a:off x="4468353" y="2440356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6092" name="Google Shape;6092;p283"/>
            <p:cNvCxnSpPr>
              <a:endCxn id="6089" idx="1"/>
            </p:cNvCxnSpPr>
            <p:nvPr/>
          </p:nvCxnSpPr>
          <p:spPr>
            <a:xfrm flipH="1" rot="10800000">
              <a:off x="2782050" y="2011550"/>
              <a:ext cx="881400" cy="38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93" name="Google Shape;6093;p283"/>
            <p:cNvCxnSpPr>
              <a:endCxn id="6090" idx="1"/>
            </p:cNvCxnSpPr>
            <p:nvPr/>
          </p:nvCxnSpPr>
          <p:spPr>
            <a:xfrm>
              <a:off x="2782050" y="2750025"/>
              <a:ext cx="881400" cy="48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94" name="Google Shape;6094;p283"/>
            <p:cNvCxnSpPr/>
            <p:nvPr/>
          </p:nvCxnSpPr>
          <p:spPr>
            <a:xfrm>
              <a:off x="5725350" y="2011550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95" name="Google Shape;6095;p283"/>
            <p:cNvCxnSpPr/>
            <p:nvPr/>
          </p:nvCxnSpPr>
          <p:spPr>
            <a:xfrm>
              <a:off x="5725350" y="3239325"/>
              <a:ext cx="650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96" name="Google Shape;6096;p283"/>
            <p:cNvSpPr txBox="1"/>
            <p:nvPr/>
          </p:nvSpPr>
          <p:spPr>
            <a:xfrm>
              <a:off x="6376050" y="1776950"/>
              <a:ext cx="941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2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097" name="Google Shape;6097;p283"/>
            <p:cNvSpPr txBox="1"/>
            <p:nvPr/>
          </p:nvSpPr>
          <p:spPr>
            <a:xfrm>
              <a:off x="6376050" y="3004725"/>
              <a:ext cx="10047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Output k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6098" name="Google Shape;6098;p283"/>
          <p:cNvCxnSpPr/>
          <p:nvPr/>
        </p:nvCxnSpPr>
        <p:spPr>
          <a:xfrm rot="5400000">
            <a:off x="5649450" y="579775"/>
            <a:ext cx="242100" cy="2152200"/>
          </a:xfrm>
          <a:prstGeom prst="bentConnector3">
            <a:avLst>
              <a:gd fmla="val 2856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9" name="Google Shape;6099;p283"/>
          <p:cNvCxnSpPr/>
          <p:nvPr/>
        </p:nvCxnSpPr>
        <p:spPr>
          <a:xfrm rot="5400000">
            <a:off x="5610000" y="1330550"/>
            <a:ext cx="321000" cy="21522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0" name="Google Shape;6100;p283"/>
          <p:cNvSpPr/>
          <p:nvPr/>
        </p:nvSpPr>
        <p:spPr>
          <a:xfrm>
            <a:off x="1580400" y="3900075"/>
            <a:ext cx="5983200" cy="723600"/>
          </a:xfrm>
          <a:prstGeom prst="rect">
            <a:avLst/>
          </a:prstGeom>
          <a:solidFill>
            <a:srgbClr val="A8DAB5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PLD Composition Theorem </a:t>
            </a:r>
            <a:r>
              <a:rPr i="1" lang="en" sz="13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[Dwork et al.]</a:t>
            </a:r>
            <a:endParaRPr i="1" sz="13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PLD of all the outputs combined is the convolution of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, ..., </a:t>
            </a:r>
            <a:r>
              <a:rPr lang="en" sz="1500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endParaRPr baseline="-25000" sz="15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p28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PLD: Examples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06" name="Google Shape;6106;p284"/>
          <p:cNvPicPr preferRelativeResize="0"/>
          <p:nvPr/>
        </p:nvPicPr>
        <p:blipFill rotWithShape="1">
          <a:blip r:embed="rId3">
            <a:alphaModFix/>
          </a:blip>
          <a:srcRect b="0" l="0" r="60516" t="0"/>
          <a:stretch/>
        </p:blipFill>
        <p:spPr>
          <a:xfrm>
            <a:off x="2522630" y="892950"/>
            <a:ext cx="2286075" cy="1710424"/>
          </a:xfrm>
          <a:prstGeom prst="rect">
            <a:avLst/>
          </a:prstGeom>
          <a:noFill/>
          <a:ln>
            <a:noFill/>
          </a:ln>
        </p:spPr>
      </p:pic>
      <p:sp>
        <p:nvSpPr>
          <p:cNvPr id="6107" name="Google Shape;6107;p284"/>
          <p:cNvSpPr txBox="1"/>
          <p:nvPr/>
        </p:nvSpPr>
        <p:spPr>
          <a:xfrm>
            <a:off x="364550" y="1263000"/>
            <a:ext cx="2660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: Gaussian Mechanism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: Also a Gaussian!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08" name="Google Shape;6108;p284"/>
          <p:cNvPicPr preferRelativeResize="0"/>
          <p:nvPr/>
        </p:nvPicPr>
        <p:blipFill rotWithShape="1">
          <a:blip r:embed="rId3">
            <a:alphaModFix/>
          </a:blip>
          <a:srcRect b="0" l="62092" r="0" t="0"/>
          <a:stretch/>
        </p:blipFill>
        <p:spPr>
          <a:xfrm>
            <a:off x="5982968" y="892950"/>
            <a:ext cx="2194801" cy="1710424"/>
          </a:xfrm>
          <a:prstGeom prst="rect">
            <a:avLst/>
          </a:prstGeom>
          <a:noFill/>
          <a:ln>
            <a:noFill/>
          </a:ln>
        </p:spPr>
      </p:pic>
      <p:sp>
        <p:nvSpPr>
          <p:cNvPr id="6109" name="Google Shape;6109;p284"/>
          <p:cNvSpPr txBox="1"/>
          <p:nvPr/>
        </p:nvSpPr>
        <p:spPr>
          <a:xfrm>
            <a:off x="5829225" y="485700"/>
            <a:ext cx="250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after k-fold composition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10" name="Google Shape;6110;p284"/>
          <p:cNvSpPr txBox="1"/>
          <p:nvPr/>
        </p:nvSpPr>
        <p:spPr>
          <a:xfrm>
            <a:off x="334550" y="2848850"/>
            <a:ext cx="2720100" cy="8190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Issue: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can’t represent continuous distributions...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111" name="Google Shape;6111;p284"/>
          <p:cNvGrpSpPr/>
          <p:nvPr/>
        </p:nvGrpSpPr>
        <p:grpSpPr>
          <a:xfrm>
            <a:off x="4745775" y="1193925"/>
            <a:ext cx="1139700" cy="764088"/>
            <a:chOff x="4745775" y="1193925"/>
            <a:chExt cx="1139700" cy="764088"/>
          </a:xfrm>
        </p:grpSpPr>
        <p:sp>
          <p:nvSpPr>
            <p:cNvPr id="6112" name="Google Shape;6112;p284"/>
            <p:cNvSpPr/>
            <p:nvPr/>
          </p:nvSpPr>
          <p:spPr>
            <a:xfrm>
              <a:off x="4981875" y="1538313"/>
              <a:ext cx="667500" cy="419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84"/>
            <p:cNvSpPr txBox="1"/>
            <p:nvPr/>
          </p:nvSpPr>
          <p:spPr>
            <a:xfrm>
              <a:off x="4745775" y="1193925"/>
              <a:ext cx="11397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k-convolution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7" name="Shape 6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8" name="Google Shape;6118;p285"/>
          <p:cNvPicPr preferRelativeResize="0"/>
          <p:nvPr/>
        </p:nvPicPr>
        <p:blipFill rotWithShape="1">
          <a:blip r:embed="rId3">
            <a:alphaModFix/>
          </a:blip>
          <a:srcRect b="0" l="0" r="60236" t="0"/>
          <a:stretch/>
        </p:blipFill>
        <p:spPr>
          <a:xfrm>
            <a:off x="2427400" y="2819675"/>
            <a:ext cx="2554476" cy="18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9" name="Google Shape;6119;p28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PLD: Examples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20" name="Google Shape;6120;p285"/>
          <p:cNvPicPr preferRelativeResize="0"/>
          <p:nvPr/>
        </p:nvPicPr>
        <p:blipFill rotWithShape="1">
          <a:blip r:embed="rId4">
            <a:alphaModFix/>
          </a:blip>
          <a:srcRect b="0" l="0" r="60516" t="0"/>
          <a:stretch/>
        </p:blipFill>
        <p:spPr>
          <a:xfrm>
            <a:off x="2522630" y="892950"/>
            <a:ext cx="2286075" cy="1710424"/>
          </a:xfrm>
          <a:prstGeom prst="rect">
            <a:avLst/>
          </a:prstGeom>
          <a:noFill/>
          <a:ln>
            <a:noFill/>
          </a:ln>
        </p:spPr>
      </p:pic>
      <p:sp>
        <p:nvSpPr>
          <p:cNvPr id="6121" name="Google Shape;6121;p285"/>
          <p:cNvSpPr txBox="1"/>
          <p:nvPr/>
        </p:nvSpPr>
        <p:spPr>
          <a:xfrm>
            <a:off x="364550" y="1263000"/>
            <a:ext cx="2660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M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: Gaussian Mechanism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: Also a Gaussian!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22" name="Google Shape;6122;p285"/>
          <p:cNvPicPr preferRelativeResize="0"/>
          <p:nvPr/>
        </p:nvPicPr>
        <p:blipFill rotWithShape="1">
          <a:blip r:embed="rId4">
            <a:alphaModFix/>
          </a:blip>
          <a:srcRect b="0" l="62092" r="0" t="0"/>
          <a:stretch/>
        </p:blipFill>
        <p:spPr>
          <a:xfrm>
            <a:off x="5982968" y="892950"/>
            <a:ext cx="2194801" cy="1710424"/>
          </a:xfrm>
          <a:prstGeom prst="rect">
            <a:avLst/>
          </a:prstGeom>
          <a:noFill/>
          <a:ln>
            <a:noFill/>
          </a:ln>
        </p:spPr>
      </p:pic>
      <p:sp>
        <p:nvSpPr>
          <p:cNvPr id="6123" name="Google Shape;6123;p285"/>
          <p:cNvSpPr txBox="1"/>
          <p:nvPr/>
        </p:nvSpPr>
        <p:spPr>
          <a:xfrm>
            <a:off x="5829225" y="485700"/>
            <a:ext cx="250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 Math"/>
                <a:ea typeface="Cambria Math"/>
                <a:cs typeface="Cambria Math"/>
                <a:sym typeface="Cambria Math"/>
              </a:rPr>
              <a:t>PLD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after k-fold composition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4" name="Google Shape;6124;p285"/>
          <p:cNvSpPr/>
          <p:nvPr/>
        </p:nvSpPr>
        <p:spPr>
          <a:xfrm>
            <a:off x="4981875" y="1538313"/>
            <a:ext cx="667500" cy="41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5" name="Google Shape;6125;p285"/>
          <p:cNvSpPr txBox="1"/>
          <p:nvPr/>
        </p:nvSpPr>
        <p:spPr>
          <a:xfrm>
            <a:off x="334550" y="2848850"/>
            <a:ext cx="2720100" cy="8190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Issue: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can’t represent continuous distributions...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Solution: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discretize!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6" name="Google Shape;6126;p285"/>
          <p:cNvSpPr txBox="1"/>
          <p:nvPr/>
        </p:nvSpPr>
        <p:spPr>
          <a:xfrm>
            <a:off x="4745775" y="1193925"/>
            <a:ext cx="1139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k-convolution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127" name="Google Shape;6127;p285"/>
          <p:cNvGrpSpPr/>
          <p:nvPr/>
        </p:nvGrpSpPr>
        <p:grpSpPr>
          <a:xfrm>
            <a:off x="4745775" y="2819688"/>
            <a:ext cx="3585750" cy="1898300"/>
            <a:chOff x="4745775" y="2819688"/>
            <a:chExt cx="3585750" cy="1898300"/>
          </a:xfrm>
        </p:grpSpPr>
        <p:pic>
          <p:nvPicPr>
            <p:cNvPr id="6128" name="Google Shape;6128;p285"/>
            <p:cNvPicPr preferRelativeResize="0"/>
            <p:nvPr/>
          </p:nvPicPr>
          <p:blipFill rotWithShape="1">
            <a:blip r:embed="rId3">
              <a:alphaModFix/>
            </a:blip>
            <a:srcRect b="0" l="64414" r="0" t="0"/>
            <a:stretch/>
          </p:blipFill>
          <p:spPr>
            <a:xfrm>
              <a:off x="6045449" y="2819688"/>
              <a:ext cx="2286076" cy="189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9" name="Google Shape;6129;p285"/>
            <p:cNvSpPr/>
            <p:nvPr/>
          </p:nvSpPr>
          <p:spPr>
            <a:xfrm>
              <a:off x="4981875" y="3731175"/>
              <a:ext cx="667500" cy="419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85"/>
            <p:cNvSpPr txBox="1"/>
            <p:nvPr/>
          </p:nvSpPr>
          <p:spPr>
            <a:xfrm>
              <a:off x="4745775" y="3386788"/>
              <a:ext cx="11397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k-convolution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131" name="Google Shape;6131;p285"/>
          <p:cNvSpPr txBox="1"/>
          <p:nvPr/>
        </p:nvSpPr>
        <p:spPr>
          <a:xfrm>
            <a:off x="4745775" y="4143353"/>
            <a:ext cx="1139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Fast fourier transform!</a:t>
            </a:r>
            <a:endParaRPr i="1" sz="12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32" name="Google Shape;6132;p285"/>
          <p:cNvSpPr txBox="1"/>
          <p:nvPr/>
        </p:nvSpPr>
        <p:spPr>
          <a:xfrm>
            <a:off x="334550" y="3827450"/>
            <a:ext cx="2502300" cy="819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Active Research: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Discretization methods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Error Bounds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6" name="Shape 6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7" name="Google Shape;6137;p28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PLD vs RDP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38" name="Google Shape;6138;p286"/>
          <p:cNvPicPr preferRelativeResize="0"/>
          <p:nvPr/>
        </p:nvPicPr>
        <p:blipFill rotWithShape="1">
          <a:blip r:embed="rId3">
            <a:alphaModFix/>
          </a:blip>
          <a:srcRect b="0" l="0" r="0" t="7347"/>
          <a:stretch/>
        </p:blipFill>
        <p:spPr>
          <a:xfrm>
            <a:off x="2685775" y="795100"/>
            <a:ext cx="3772475" cy="34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9" name="Google Shape;6139;p286"/>
          <p:cNvSpPr txBox="1"/>
          <p:nvPr/>
        </p:nvSpPr>
        <p:spPr>
          <a:xfrm>
            <a:off x="148200" y="4277425"/>
            <a:ext cx="88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Meiser &amp; Mohammadi: </a:t>
            </a:r>
            <a:r>
              <a:rPr i="1"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Tight on Budget? Tight Bounds for r-Fold Approximate Differential Privacy</a:t>
            </a:r>
            <a:r>
              <a:rPr lang="en" sz="1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. CCS’18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3" name="Shape 6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" name="Google Shape;6144;p287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Advanced Topics:</a:t>
            </a:r>
            <a:endParaRPr sz="40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Side-Channel Attacks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8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88"/>
          <p:cNvSpPr txBox="1"/>
          <p:nvPr/>
        </p:nvSpPr>
        <p:spPr>
          <a:xfrm>
            <a:off x="341200" y="174325"/>
            <a:ext cx="859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Side-Channel Attacks</a:t>
            </a:r>
            <a:endParaRPr i="1" sz="2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50" name="Google Shape;6150;p288"/>
          <p:cNvSpPr txBox="1"/>
          <p:nvPr/>
        </p:nvSpPr>
        <p:spPr>
          <a:xfrm>
            <a:off x="559350" y="918644"/>
            <a:ext cx="810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Laplace distribution sampling in practice: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○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Involves taking log of uniform [0, 1] random variable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○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Taking log creates “holes”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151" name="Google Shape;6151;p288"/>
          <p:cNvGrpSpPr/>
          <p:nvPr/>
        </p:nvGrpSpPr>
        <p:grpSpPr>
          <a:xfrm>
            <a:off x="148200" y="2452150"/>
            <a:ext cx="8847600" cy="2346975"/>
            <a:chOff x="148200" y="2452150"/>
            <a:chExt cx="8847600" cy="2346975"/>
          </a:xfrm>
        </p:grpSpPr>
        <p:sp>
          <p:nvSpPr>
            <p:cNvPr id="6152" name="Google Shape;6152;p288"/>
            <p:cNvSpPr txBox="1"/>
            <p:nvPr/>
          </p:nvSpPr>
          <p:spPr>
            <a:xfrm>
              <a:off x="148200" y="4429825"/>
              <a:ext cx="88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Mironov: </a:t>
              </a:r>
              <a:r>
                <a:rPr i="1"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On Significance of the Least Significant Bits For Differential Privacy</a:t>
              </a:r>
              <a:r>
                <a:rPr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 CCS’12</a:t>
              </a:r>
              <a:endParaRPr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6153" name="Google Shape;6153;p288"/>
            <p:cNvGrpSpPr/>
            <p:nvPr/>
          </p:nvGrpSpPr>
          <p:grpSpPr>
            <a:xfrm>
              <a:off x="640038" y="2452150"/>
              <a:ext cx="4882634" cy="1844325"/>
              <a:chOff x="682888" y="2433100"/>
              <a:chExt cx="4882634" cy="1844325"/>
            </a:xfrm>
          </p:grpSpPr>
          <p:pic>
            <p:nvPicPr>
              <p:cNvPr id="6154" name="Google Shape;6154;p2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2888" y="2433100"/>
                <a:ext cx="4882634" cy="1844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55" name="Google Shape;6155;p288"/>
              <p:cNvSpPr/>
              <p:nvPr/>
            </p:nvSpPr>
            <p:spPr>
              <a:xfrm>
                <a:off x="2428875" y="2800350"/>
                <a:ext cx="693000" cy="2094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56" name="Google Shape;6156;p288"/>
          <p:cNvGrpSpPr/>
          <p:nvPr/>
        </p:nvGrpSpPr>
        <p:grpSpPr>
          <a:xfrm>
            <a:off x="5522675" y="2718050"/>
            <a:ext cx="3271325" cy="1169700"/>
            <a:chOff x="5522675" y="2718050"/>
            <a:chExt cx="3271325" cy="1169700"/>
          </a:xfrm>
        </p:grpSpPr>
        <p:sp>
          <p:nvSpPr>
            <p:cNvPr id="6157" name="Google Shape;6157;p288"/>
            <p:cNvSpPr txBox="1"/>
            <p:nvPr/>
          </p:nvSpPr>
          <p:spPr>
            <a:xfrm>
              <a:off x="6335800" y="2718050"/>
              <a:ext cx="2458200" cy="1169700"/>
            </a:xfrm>
            <a:prstGeom prst="rect">
              <a:avLst/>
            </a:prstGeom>
            <a:solidFill>
              <a:srgbClr val="A8DAB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Can distinguish </a:t>
              </a:r>
              <a:r>
                <a:rPr lang="en" sz="1600">
                  <a:solidFill>
                    <a:srgbClr val="222222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D, D’</a:t>
              </a:r>
              <a:r>
                <a:rPr lang="en" sz="16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if </a:t>
              </a:r>
              <a:r>
                <a:rPr lang="en" sz="1600">
                  <a:solidFill>
                    <a:srgbClr val="222222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g(D), g(D’)</a:t>
              </a:r>
              <a:r>
                <a:rPr lang="en" sz="16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have different least significant bits!</a:t>
              </a:r>
              <a:endParaRPr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158" name="Google Shape;6158;p288"/>
            <p:cNvSpPr/>
            <p:nvPr/>
          </p:nvSpPr>
          <p:spPr>
            <a:xfrm>
              <a:off x="5522675" y="3092150"/>
              <a:ext cx="550200" cy="421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2" name="Shape 6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" name="Google Shape;6163;p289"/>
          <p:cNvSpPr txBox="1"/>
          <p:nvPr/>
        </p:nvSpPr>
        <p:spPr>
          <a:xfrm>
            <a:off x="341200" y="174325"/>
            <a:ext cx="859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Side-Channel Attacks </a:t>
            </a:r>
            <a:r>
              <a:rPr lang="en" sz="34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(cont)</a:t>
            </a:r>
            <a:endParaRPr i="1" sz="1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64" name="Google Shape;6164;p289"/>
          <p:cNvSpPr txBox="1"/>
          <p:nvPr/>
        </p:nvSpPr>
        <p:spPr>
          <a:xfrm>
            <a:off x="406950" y="987700"/>
            <a:ext cx="5119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Timing attack:</a:t>
            </a:r>
            <a:endParaRPr sz="20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○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Laplace noise sampling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■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Longer time ⇒ Larger Noise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165" name="Google Shape;6165;p289"/>
          <p:cNvGrpSpPr/>
          <p:nvPr/>
        </p:nvGrpSpPr>
        <p:grpSpPr>
          <a:xfrm>
            <a:off x="148200" y="1039537"/>
            <a:ext cx="8847600" cy="3683388"/>
            <a:chOff x="148200" y="1039537"/>
            <a:chExt cx="8847600" cy="3683388"/>
          </a:xfrm>
        </p:grpSpPr>
        <p:sp>
          <p:nvSpPr>
            <p:cNvPr id="6166" name="Google Shape;6166;p289"/>
            <p:cNvSpPr txBox="1"/>
            <p:nvPr/>
          </p:nvSpPr>
          <p:spPr>
            <a:xfrm>
              <a:off x="148200" y="4353625"/>
              <a:ext cx="88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Jin et al.:  </a:t>
              </a:r>
              <a:r>
                <a:rPr i="1"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Are We There Yet? Timing and Floating-Point Attacks on Differential Privacy Systems</a:t>
              </a:r>
              <a:r>
                <a:rPr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 S&amp;P’22</a:t>
              </a:r>
              <a:endParaRPr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167" name="Google Shape;6167;p2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81650" y="1039537"/>
              <a:ext cx="3109155" cy="2897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68" name="Google Shape;6168;p289"/>
          <p:cNvSpPr txBox="1"/>
          <p:nvPr/>
        </p:nvSpPr>
        <p:spPr>
          <a:xfrm>
            <a:off x="406950" y="2291950"/>
            <a:ext cx="5119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○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Launching the attack: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■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Observing algorithm running time 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■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⇒ can approximate the noise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■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⇒ subtract the approximate noise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/>
          <p:nvPr/>
        </p:nvSpPr>
        <p:spPr>
          <a:xfrm>
            <a:off x="341200" y="98125"/>
            <a:ext cx="859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Setting II: Adversary </a:t>
            </a:r>
            <a:r>
              <a:rPr i="1"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Cannot</a:t>
            </a: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Select Queries</a:t>
            </a:r>
            <a:endParaRPr i="1" sz="15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9" name="Google Shape;569;p40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70" name="Google Shape;570;p40"/>
          <p:cNvCxnSpPr>
            <a:stCxn id="571" idx="3"/>
            <a:endCxn id="569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40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0"/>
          <p:cNvCxnSpPr>
            <a:stCxn id="569" idx="3"/>
            <a:endCxn id="574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75" name="Google Shape;575;p40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40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7" name="Google Shape;577;p40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0"/>
          <p:cNvSpPr txBox="1"/>
          <p:nvPr/>
        </p:nvSpPr>
        <p:spPr>
          <a:xfrm>
            <a:off x="3263435" y="871440"/>
            <a:ext cx="4533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&lt; 40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zipcode = 10500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!= 41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9" name="Google Shape;579;p40"/>
          <p:cNvSpPr txBox="1"/>
          <p:nvPr/>
        </p:nvSpPr>
        <p:spPr>
          <a:xfrm>
            <a:off x="7027525" y="1900100"/>
            <a:ext cx="7698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170k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80k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50k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230k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1"/>
          <p:cNvSpPr/>
          <p:nvPr/>
        </p:nvSpPr>
        <p:spPr>
          <a:xfrm>
            <a:off x="2397573" y="3633795"/>
            <a:ext cx="2703300" cy="298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1"/>
          <p:cNvSpPr txBox="1"/>
          <p:nvPr/>
        </p:nvSpPr>
        <p:spPr>
          <a:xfrm>
            <a:off x="341200" y="98125"/>
            <a:ext cx="859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Setting II: Adversary </a:t>
            </a:r>
            <a:r>
              <a:rPr i="1"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Cannot</a:t>
            </a: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Select Queries</a:t>
            </a:r>
            <a:endParaRPr i="1" sz="15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87" name="Google Shape;587;p41"/>
          <p:cNvCxnSpPr>
            <a:stCxn id="588" idx="3"/>
            <a:endCxn id="586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41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41"/>
          <p:cNvCxnSpPr>
            <a:stCxn id="586" idx="3"/>
            <a:endCxn id="591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92" name="Google Shape;592;p41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93" name="Google Shape;593;p41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4" name="Google Shape;594;p41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1"/>
          <p:cNvSpPr txBox="1"/>
          <p:nvPr/>
        </p:nvSpPr>
        <p:spPr>
          <a:xfrm>
            <a:off x="3263435" y="871440"/>
            <a:ext cx="4533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&lt; 40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zipcode = 10500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!= 41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6" name="Google Shape;596;p41"/>
          <p:cNvSpPr txBox="1"/>
          <p:nvPr/>
        </p:nvSpPr>
        <p:spPr>
          <a:xfrm>
            <a:off x="7027525" y="1900100"/>
            <a:ext cx="7698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170k</a:t>
            </a:r>
            <a:endParaRPr sz="16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80k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50k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230k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7" name="Google Shape;597;p41"/>
          <p:cNvSpPr txBox="1"/>
          <p:nvPr/>
        </p:nvSpPr>
        <p:spPr>
          <a:xfrm>
            <a:off x="2385400" y="3541150"/>
            <a:ext cx="32043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   		=    170k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1341625" y="1075550"/>
            <a:ext cx="1917300" cy="1690800"/>
            <a:chOff x="587225" y="1351325"/>
            <a:chExt cx="1917300" cy="1690800"/>
          </a:xfrm>
        </p:grpSpPr>
        <p:sp>
          <p:nvSpPr>
            <p:cNvPr id="87" name="Google Shape;87;p15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Sensitive</a:t>
              </a: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9" name="Google Shape;89;p15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90" name="Google Shape;90;p15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" name="Google Shape;93;p15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94" name="Google Shape;94;p15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" name="Google Shape;97;p15"/>
          <p:cNvGrpSpPr/>
          <p:nvPr/>
        </p:nvGrpSpPr>
        <p:grpSpPr>
          <a:xfrm>
            <a:off x="3258925" y="1691750"/>
            <a:ext cx="4086250" cy="458400"/>
            <a:chOff x="3258925" y="1310750"/>
            <a:chExt cx="4086250" cy="458400"/>
          </a:xfrm>
        </p:grpSpPr>
        <p:sp>
          <p:nvSpPr>
            <p:cNvPr id="98" name="Google Shape;98;p15"/>
            <p:cNvSpPr txBox="1"/>
            <p:nvPr/>
          </p:nvSpPr>
          <p:spPr>
            <a:xfrm>
              <a:off x="4028600" y="1310750"/>
              <a:ext cx="13086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Algorithm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6219875" y="1310750"/>
              <a:ext cx="11253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00" name="Google Shape;100;p15"/>
            <p:cNvCxnSpPr>
              <a:stCxn id="87" idx="3"/>
              <a:endCxn id="98" idx="1"/>
            </p:cNvCxnSpPr>
            <p:nvPr/>
          </p:nvCxnSpPr>
          <p:spPr>
            <a:xfrm>
              <a:off x="3258925" y="1539950"/>
              <a:ext cx="769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" name="Google Shape;101;p15"/>
            <p:cNvCxnSpPr>
              <a:stCxn id="98" idx="3"/>
              <a:endCxn id="99" idx="1"/>
            </p:cNvCxnSpPr>
            <p:nvPr/>
          </p:nvCxnSpPr>
          <p:spPr>
            <a:xfrm>
              <a:off x="5337200" y="1539950"/>
              <a:ext cx="882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2" name="Google Shape;102;p15"/>
          <p:cNvSpPr txBox="1"/>
          <p:nvPr/>
        </p:nvSpPr>
        <p:spPr>
          <a:xfrm>
            <a:off x="406800" y="4026125"/>
            <a:ext cx="833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Is it privacy-safe to share the output?</a:t>
            </a:r>
            <a:endParaRPr sz="600"/>
          </a:p>
        </p:txBody>
      </p:sp>
      <p:sp>
        <p:nvSpPr>
          <p:cNvPr id="103" name="Google Shape;103;p15"/>
          <p:cNvSpPr txBox="1"/>
          <p:nvPr/>
        </p:nvSpPr>
        <p:spPr>
          <a:xfrm>
            <a:off x="926700" y="2952750"/>
            <a:ext cx="79290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Face images					⇒			     ML model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Database					⇒			     Aggregated Statistics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Medical datasets				⇒			     Anonymized Dataset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What this tutorial is about...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2"/>
          <p:cNvSpPr/>
          <p:nvPr/>
        </p:nvSpPr>
        <p:spPr>
          <a:xfrm>
            <a:off x="2397573" y="3888727"/>
            <a:ext cx="2703300" cy="298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2"/>
          <p:cNvSpPr txBox="1"/>
          <p:nvPr/>
        </p:nvSpPr>
        <p:spPr>
          <a:xfrm>
            <a:off x="341200" y="98125"/>
            <a:ext cx="859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Setting II: Adversary </a:t>
            </a:r>
            <a:r>
              <a:rPr i="1"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Cannot</a:t>
            </a: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Select Queries</a:t>
            </a:r>
            <a:endParaRPr i="1" sz="15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4" name="Google Shape;604;p42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05" name="Google Shape;605;p42"/>
          <p:cNvCxnSpPr>
            <a:stCxn id="606" idx="3"/>
            <a:endCxn id="604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2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42"/>
          <p:cNvCxnSpPr>
            <a:stCxn id="604" idx="3"/>
            <a:endCxn id="609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10" name="Google Shape;610;p42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1" name="Google Shape;611;p42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" name="Google Shape;612;p42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2"/>
          <p:cNvSpPr txBox="1"/>
          <p:nvPr/>
        </p:nvSpPr>
        <p:spPr>
          <a:xfrm>
            <a:off x="3263435" y="871440"/>
            <a:ext cx="4533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age &lt; 40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zipcode = 10500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!= 41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4" name="Google Shape;614;p42"/>
          <p:cNvSpPr txBox="1"/>
          <p:nvPr/>
        </p:nvSpPr>
        <p:spPr>
          <a:xfrm>
            <a:off x="7027525" y="1900100"/>
            <a:ext cx="7698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170k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80k</a:t>
            </a:r>
            <a:endParaRPr sz="16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50k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230k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5" name="Google Shape;615;p42"/>
          <p:cNvSpPr txBox="1"/>
          <p:nvPr/>
        </p:nvSpPr>
        <p:spPr>
          <a:xfrm>
            <a:off x="2385400" y="3541150"/>
            <a:ext cx="32043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   		=    170k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		=    80k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/>
          <p:nvPr/>
        </p:nvSpPr>
        <p:spPr>
          <a:xfrm>
            <a:off x="341200" y="98125"/>
            <a:ext cx="859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Setting II: Adversary </a:t>
            </a:r>
            <a:r>
              <a:rPr i="1"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Cannot</a:t>
            </a: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Select Queries</a:t>
            </a:r>
            <a:endParaRPr i="1" sz="15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1" name="Google Shape;621;p43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22" name="Google Shape;622;p43"/>
          <p:cNvCxnSpPr>
            <a:stCxn id="623" idx="3"/>
            <a:endCxn id="621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43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43"/>
          <p:cNvCxnSpPr>
            <a:stCxn id="621" idx="3"/>
            <a:endCxn id="626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27" name="Google Shape;627;p43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28" name="Google Shape;628;p43"/>
          <p:cNvSpPr txBox="1"/>
          <p:nvPr/>
        </p:nvSpPr>
        <p:spPr>
          <a:xfrm>
            <a:off x="3263435" y="871440"/>
            <a:ext cx="4533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&lt; 40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zipcode = 10500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!= 41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9" name="Google Shape;629;p43"/>
          <p:cNvSpPr txBox="1"/>
          <p:nvPr/>
        </p:nvSpPr>
        <p:spPr>
          <a:xfrm>
            <a:off x="7027525" y="1900100"/>
            <a:ext cx="7698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170k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80k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50k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230k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0" name="Google Shape;630;p43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1" name="Google Shape;631;p43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43"/>
          <p:cNvGrpSpPr/>
          <p:nvPr/>
        </p:nvGrpSpPr>
        <p:grpSpPr>
          <a:xfrm>
            <a:off x="5379050" y="3576775"/>
            <a:ext cx="949500" cy="1109700"/>
            <a:chOff x="5379050" y="3576775"/>
            <a:chExt cx="949500" cy="1109700"/>
          </a:xfrm>
        </p:grpSpPr>
        <p:sp>
          <p:nvSpPr>
            <p:cNvPr id="633" name="Google Shape;633;p43"/>
            <p:cNvSpPr/>
            <p:nvPr/>
          </p:nvSpPr>
          <p:spPr>
            <a:xfrm>
              <a:off x="5379050" y="3576775"/>
              <a:ext cx="151500" cy="1109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4" name="Google Shape;634;p43"/>
            <p:cNvCxnSpPr/>
            <p:nvPr/>
          </p:nvCxnSpPr>
          <p:spPr>
            <a:xfrm>
              <a:off x="5489600" y="4131625"/>
              <a:ext cx="808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35" name="Google Shape;635;p43"/>
            <p:cNvSpPr txBox="1"/>
            <p:nvPr/>
          </p:nvSpPr>
          <p:spPr>
            <a:xfrm>
              <a:off x="5459450" y="3707450"/>
              <a:ext cx="869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Solve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36" name="Google Shape;636;p43"/>
          <p:cNvSpPr txBox="1"/>
          <p:nvPr/>
        </p:nvSpPr>
        <p:spPr>
          <a:xfrm>
            <a:off x="6374600" y="3490625"/>
            <a:ext cx="17691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	= 	150k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=    	50k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	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=	30k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=   	20k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7" name="Google Shape;637;p43"/>
          <p:cNvSpPr txBox="1"/>
          <p:nvPr/>
        </p:nvSpPr>
        <p:spPr>
          <a:xfrm>
            <a:off x="2385400" y="3541150"/>
            <a:ext cx="32043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   		=    170k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		=    80k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		=    50k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+   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=    230k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"/>
          <p:cNvSpPr txBox="1"/>
          <p:nvPr/>
        </p:nvSpPr>
        <p:spPr>
          <a:xfrm>
            <a:off x="341200" y="98125"/>
            <a:ext cx="859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Setting II: Adversary </a:t>
            </a:r>
            <a:r>
              <a:rPr i="1"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Cannot</a:t>
            </a: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Select Queries</a:t>
            </a:r>
            <a:endParaRPr i="1" sz="15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3" name="Google Shape;643;p44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44" name="Google Shape;644;p44"/>
          <p:cNvCxnSpPr>
            <a:stCxn id="645" idx="3"/>
            <a:endCxn id="643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44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44"/>
          <p:cNvCxnSpPr>
            <a:stCxn id="643" idx="3"/>
            <a:endCxn id="648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49" name="Google Shape;649;p44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0" name="Google Shape;650;p44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1" name="Google Shape;651;p44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4"/>
          <p:cNvSpPr txBox="1"/>
          <p:nvPr/>
        </p:nvSpPr>
        <p:spPr>
          <a:xfrm>
            <a:off x="2385400" y="3541150"/>
            <a:ext cx="32043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     		≈    173k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		≈    79k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		≈    51k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+    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+   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     ≈   232k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3" name="Google Shape;653;p44"/>
          <p:cNvSpPr txBox="1"/>
          <p:nvPr/>
        </p:nvSpPr>
        <p:spPr>
          <a:xfrm>
            <a:off x="3947750" y="2650500"/>
            <a:ext cx="2232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w/ noise addition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4" name="Google Shape;654;p44"/>
          <p:cNvSpPr txBox="1"/>
          <p:nvPr/>
        </p:nvSpPr>
        <p:spPr>
          <a:xfrm>
            <a:off x="3263435" y="871440"/>
            <a:ext cx="4533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&lt; 40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zipcode = 10500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!= 41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5" name="Google Shape;655;p44"/>
          <p:cNvSpPr txBox="1"/>
          <p:nvPr/>
        </p:nvSpPr>
        <p:spPr>
          <a:xfrm>
            <a:off x="7027525" y="1900113"/>
            <a:ext cx="7698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173k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79k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51k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232k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5"/>
          <p:cNvSpPr txBox="1"/>
          <p:nvPr/>
        </p:nvSpPr>
        <p:spPr>
          <a:xfrm>
            <a:off x="341200" y="98125"/>
            <a:ext cx="859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Setting II: Adversary </a:t>
            </a:r>
            <a:r>
              <a:rPr i="1"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Cannot</a:t>
            </a:r>
            <a:r>
              <a:rPr lang="en" sz="3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Select Queries</a:t>
            </a:r>
            <a:endParaRPr i="1" sz="15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1" name="Google Shape;661;p45"/>
          <p:cNvSpPr txBox="1"/>
          <p:nvPr/>
        </p:nvSpPr>
        <p:spPr>
          <a:xfrm>
            <a:off x="4409600" y="23013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62" name="Google Shape;662;p45"/>
          <p:cNvCxnSpPr>
            <a:stCxn id="663" idx="3"/>
            <a:endCxn id="661" idx="1"/>
          </p:cNvCxnSpPr>
          <p:nvPr/>
        </p:nvCxnSpPr>
        <p:spPr>
          <a:xfrm>
            <a:off x="3106400" y="25305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45"/>
          <p:cNvCxnSpPr/>
          <p:nvPr/>
        </p:nvCxnSpPr>
        <p:spPr>
          <a:xfrm>
            <a:off x="5063900" y="1941350"/>
            <a:ext cx="0" cy="36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45"/>
          <p:cNvCxnSpPr>
            <a:stCxn id="661" idx="3"/>
            <a:endCxn id="666" idx="1"/>
          </p:cNvCxnSpPr>
          <p:nvPr/>
        </p:nvCxnSpPr>
        <p:spPr>
          <a:xfrm>
            <a:off x="5718200" y="25305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67" name="Google Shape;667;p45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</a:t>
                      </a:r>
                      <a:r>
                        <a:rPr baseline="-25000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</a:t>
                      </a:r>
                      <a:endParaRPr baseline="-25000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8" name="Google Shape;668;p45"/>
          <p:cNvSpPr txBox="1"/>
          <p:nvPr/>
        </p:nvSpPr>
        <p:spPr>
          <a:xfrm>
            <a:off x="2162202" y="871198"/>
            <a:ext cx="103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Sensitive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9" name="Google Shape;669;p45"/>
          <p:cNvSpPr/>
          <p:nvPr/>
        </p:nvSpPr>
        <p:spPr>
          <a:xfrm rot="5400000">
            <a:off x="2507500" y="1188773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5"/>
          <p:cNvSpPr txBox="1"/>
          <p:nvPr/>
        </p:nvSpPr>
        <p:spPr>
          <a:xfrm>
            <a:off x="3947750" y="2650500"/>
            <a:ext cx="2232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w/ noise addition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1" name="Google Shape;671;p45"/>
          <p:cNvSpPr txBox="1"/>
          <p:nvPr/>
        </p:nvSpPr>
        <p:spPr>
          <a:xfrm>
            <a:off x="825800" y="3535600"/>
            <a:ext cx="4644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minimize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	(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+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- 173k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baseline="30000" lang="en" sz="16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+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+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- 79k)</a:t>
            </a:r>
            <a:r>
              <a:rPr baseline="30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+ 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+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- 51k)</a:t>
            </a:r>
            <a:r>
              <a:rPr baseline="30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+ 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+ 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+x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- 232k)</a:t>
            </a:r>
            <a:r>
              <a:rPr baseline="30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2" name="Google Shape;672;p45"/>
          <p:cNvSpPr txBox="1"/>
          <p:nvPr/>
        </p:nvSpPr>
        <p:spPr>
          <a:xfrm>
            <a:off x="825800" y="4399372"/>
            <a:ext cx="4035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subject to	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3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≥ 0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73" name="Google Shape;673;p45"/>
          <p:cNvGrpSpPr/>
          <p:nvPr/>
        </p:nvGrpSpPr>
        <p:grpSpPr>
          <a:xfrm>
            <a:off x="5379050" y="3490625"/>
            <a:ext cx="3451650" cy="1260900"/>
            <a:chOff x="5379050" y="3490625"/>
            <a:chExt cx="3451650" cy="1260900"/>
          </a:xfrm>
        </p:grpSpPr>
        <p:sp>
          <p:nvSpPr>
            <p:cNvPr id="674" name="Google Shape;674;p45"/>
            <p:cNvSpPr/>
            <p:nvPr/>
          </p:nvSpPr>
          <p:spPr>
            <a:xfrm>
              <a:off x="5379050" y="3576775"/>
              <a:ext cx="151500" cy="1109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p45"/>
            <p:cNvCxnSpPr/>
            <p:nvPr/>
          </p:nvCxnSpPr>
          <p:spPr>
            <a:xfrm>
              <a:off x="5489600" y="4131625"/>
              <a:ext cx="808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6" name="Google Shape;676;p45"/>
            <p:cNvSpPr txBox="1"/>
            <p:nvPr/>
          </p:nvSpPr>
          <p:spPr>
            <a:xfrm>
              <a:off x="5459450" y="3707450"/>
              <a:ext cx="869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Solve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77" name="Google Shape;677;p45"/>
            <p:cNvSpPr txBox="1"/>
            <p:nvPr/>
          </p:nvSpPr>
          <p:spPr>
            <a:xfrm>
              <a:off x="6374600" y="3490625"/>
              <a:ext cx="2456100" cy="12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	= 	153k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=    	48k</a:t>
              </a:r>
              <a:endParaRPr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3	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=	31k</a:t>
              </a:r>
              <a:endParaRPr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=   	20k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78" name="Google Shape;678;p45"/>
          <p:cNvSpPr txBox="1"/>
          <p:nvPr/>
        </p:nvSpPr>
        <p:spPr>
          <a:xfrm>
            <a:off x="3263435" y="871440"/>
            <a:ext cx="4533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age &gt;= 40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&lt; 40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zipcode = 10500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SUM(income)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!= 41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9" name="Google Shape;679;p45"/>
          <p:cNvSpPr txBox="1"/>
          <p:nvPr/>
        </p:nvSpPr>
        <p:spPr>
          <a:xfrm>
            <a:off x="7027525" y="1900113"/>
            <a:ext cx="7698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173k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79k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51k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232k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Attacks Against</a:t>
            </a:r>
            <a:r>
              <a:rPr lang="en" sz="56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5800">
                <a:solidFill>
                  <a:srgbClr val="1967D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Anonymized Dataset</a:t>
            </a:r>
            <a:endParaRPr sz="5800">
              <a:solidFill>
                <a:srgbClr val="1967D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Data Anonymization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0" name="Google Shape;690;p47"/>
          <p:cNvSpPr txBox="1"/>
          <p:nvPr/>
        </p:nvSpPr>
        <p:spPr>
          <a:xfrm>
            <a:off x="3917700" y="2301363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91" name="Google Shape;691;p47"/>
          <p:cNvCxnSpPr>
            <a:endCxn id="690" idx="1"/>
          </p:cNvCxnSpPr>
          <p:nvPr/>
        </p:nvCxnSpPr>
        <p:spPr>
          <a:xfrm>
            <a:off x="3057000" y="2530563"/>
            <a:ext cx="86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92" name="Google Shape;692;p47"/>
          <p:cNvGrpSpPr/>
          <p:nvPr/>
        </p:nvGrpSpPr>
        <p:grpSpPr>
          <a:xfrm>
            <a:off x="5226300" y="2161100"/>
            <a:ext cx="2680925" cy="738900"/>
            <a:chOff x="5226300" y="2161100"/>
            <a:chExt cx="2680925" cy="738900"/>
          </a:xfrm>
        </p:grpSpPr>
        <p:sp>
          <p:nvSpPr>
            <p:cNvPr id="693" name="Google Shape;693;p47"/>
            <p:cNvSpPr txBox="1"/>
            <p:nvPr/>
          </p:nvSpPr>
          <p:spPr>
            <a:xfrm>
              <a:off x="6172325" y="2161100"/>
              <a:ext cx="1734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“Anonymized” Dataset</a:t>
              </a:r>
              <a:endParaRPr b="1" sz="1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694" name="Google Shape;694;p47"/>
            <p:cNvCxnSpPr>
              <a:stCxn id="690" idx="3"/>
            </p:cNvCxnSpPr>
            <p:nvPr/>
          </p:nvCxnSpPr>
          <p:spPr>
            <a:xfrm>
              <a:off x="5226300" y="2530563"/>
              <a:ext cx="900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aphicFrame>
        <p:nvGraphicFramePr>
          <p:cNvPr id="695" name="Google Shape;695;p47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96" name="Google Shape;696;p47"/>
          <p:cNvSpPr txBox="1"/>
          <p:nvPr/>
        </p:nvSpPr>
        <p:spPr>
          <a:xfrm>
            <a:off x="876775" y="1175275"/>
            <a:ext cx="173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Raw dataset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Data Anonymization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>
            <a:off x="3917700" y="2301363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03" name="Google Shape;703;p48"/>
          <p:cNvCxnSpPr>
            <a:endCxn id="702" idx="1"/>
          </p:cNvCxnSpPr>
          <p:nvPr/>
        </p:nvCxnSpPr>
        <p:spPr>
          <a:xfrm>
            <a:off x="3057000" y="2530563"/>
            <a:ext cx="86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p48"/>
          <p:cNvCxnSpPr>
            <a:stCxn id="702" idx="3"/>
          </p:cNvCxnSpPr>
          <p:nvPr/>
        </p:nvCxnSpPr>
        <p:spPr>
          <a:xfrm>
            <a:off x="5226300" y="2530563"/>
            <a:ext cx="90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705" name="Google Shape;705;p48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06" name="Google Shape;706;p48"/>
          <p:cNvGraphicFramePr/>
          <p:nvPr/>
        </p:nvGraphicFramePr>
        <p:xfrm>
          <a:off x="615577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7" name="Google Shape;707;p48"/>
          <p:cNvSpPr txBox="1"/>
          <p:nvPr/>
        </p:nvSpPr>
        <p:spPr>
          <a:xfrm>
            <a:off x="1747500" y="3606250"/>
            <a:ext cx="5649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Common techniques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b="1" i="1" lang="en" sz="1500">
                <a:latin typeface="Google Sans"/>
                <a:ea typeface="Google Sans"/>
                <a:cs typeface="Google Sans"/>
                <a:sym typeface="Google Sans"/>
              </a:rPr>
              <a:t>Suppression: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erasing the entries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>
            <a:off x="876775" y="1175275"/>
            <a:ext cx="173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Raw dataset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Data Anonymization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49"/>
          <p:cNvSpPr txBox="1"/>
          <p:nvPr/>
        </p:nvSpPr>
        <p:spPr>
          <a:xfrm>
            <a:off x="3917700" y="2301363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15" name="Google Shape;715;p49"/>
          <p:cNvCxnSpPr>
            <a:endCxn id="714" idx="1"/>
          </p:cNvCxnSpPr>
          <p:nvPr/>
        </p:nvCxnSpPr>
        <p:spPr>
          <a:xfrm>
            <a:off x="3057000" y="2530563"/>
            <a:ext cx="86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49"/>
          <p:cNvCxnSpPr>
            <a:stCxn id="714" idx="3"/>
          </p:cNvCxnSpPr>
          <p:nvPr/>
        </p:nvCxnSpPr>
        <p:spPr>
          <a:xfrm>
            <a:off x="5226300" y="2530563"/>
            <a:ext cx="90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717" name="Google Shape;717;p49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18" name="Google Shape;718;p49"/>
          <p:cNvGraphicFramePr/>
          <p:nvPr/>
        </p:nvGraphicFramePr>
        <p:xfrm>
          <a:off x="615577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19" name="Google Shape;719;p49"/>
          <p:cNvSpPr txBox="1"/>
          <p:nvPr/>
        </p:nvSpPr>
        <p:spPr>
          <a:xfrm>
            <a:off x="1747500" y="3606250"/>
            <a:ext cx="5649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Common techniques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b="1" i="1" lang="en" sz="1500">
                <a:latin typeface="Google Sans"/>
                <a:ea typeface="Google Sans"/>
                <a:cs typeface="Google Sans"/>
                <a:sym typeface="Google Sans"/>
              </a:rPr>
              <a:t>Suppression: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erasing the entries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0" name="Google Shape;720;p49"/>
          <p:cNvSpPr txBox="1"/>
          <p:nvPr/>
        </p:nvSpPr>
        <p:spPr>
          <a:xfrm>
            <a:off x="876775" y="1175275"/>
            <a:ext cx="173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Raw dataset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Data Anonymization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6" name="Google Shape;726;p50"/>
          <p:cNvSpPr txBox="1"/>
          <p:nvPr/>
        </p:nvSpPr>
        <p:spPr>
          <a:xfrm>
            <a:off x="3917700" y="2301363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27" name="Google Shape;727;p50"/>
          <p:cNvCxnSpPr>
            <a:endCxn id="726" idx="1"/>
          </p:cNvCxnSpPr>
          <p:nvPr/>
        </p:nvCxnSpPr>
        <p:spPr>
          <a:xfrm>
            <a:off x="3057000" y="2530563"/>
            <a:ext cx="86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50"/>
          <p:cNvCxnSpPr>
            <a:stCxn id="726" idx="3"/>
          </p:cNvCxnSpPr>
          <p:nvPr/>
        </p:nvCxnSpPr>
        <p:spPr>
          <a:xfrm>
            <a:off x="5226300" y="2530563"/>
            <a:ext cx="90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729" name="Google Shape;729;p50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30" name="Google Shape;730;p50"/>
          <p:cNvGraphicFramePr/>
          <p:nvPr/>
        </p:nvGraphicFramePr>
        <p:xfrm>
          <a:off x="615577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31" name="Google Shape;731;p50"/>
          <p:cNvSpPr txBox="1"/>
          <p:nvPr/>
        </p:nvSpPr>
        <p:spPr>
          <a:xfrm>
            <a:off x="1747500" y="3606250"/>
            <a:ext cx="5649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Common techniques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b="1" i="1" lang="en" sz="1500">
                <a:latin typeface="Google Sans"/>
                <a:ea typeface="Google Sans"/>
                <a:cs typeface="Google Sans"/>
                <a:sym typeface="Google Sans"/>
              </a:rPr>
              <a:t>Suppression: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erasing the entries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b="1" i="1" lang="en" sz="1500">
                <a:latin typeface="Google Sans"/>
                <a:ea typeface="Google Sans"/>
                <a:cs typeface="Google Sans"/>
                <a:sym typeface="Google Sans"/>
              </a:rPr>
              <a:t>Generalization: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replacing entries with more general value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2" name="Google Shape;732;p50"/>
          <p:cNvSpPr txBox="1"/>
          <p:nvPr/>
        </p:nvSpPr>
        <p:spPr>
          <a:xfrm>
            <a:off x="876775" y="1175275"/>
            <a:ext cx="173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Raw dataset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Data Anonymization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8" name="Google Shape;738;p51"/>
          <p:cNvSpPr txBox="1"/>
          <p:nvPr/>
        </p:nvSpPr>
        <p:spPr>
          <a:xfrm>
            <a:off x="3917700" y="2301363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39" name="Google Shape;739;p51"/>
          <p:cNvCxnSpPr>
            <a:endCxn id="738" idx="1"/>
          </p:cNvCxnSpPr>
          <p:nvPr/>
        </p:nvCxnSpPr>
        <p:spPr>
          <a:xfrm>
            <a:off x="3057000" y="2530563"/>
            <a:ext cx="86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51"/>
          <p:cNvCxnSpPr>
            <a:stCxn id="738" idx="3"/>
          </p:cNvCxnSpPr>
          <p:nvPr/>
        </p:nvCxnSpPr>
        <p:spPr>
          <a:xfrm>
            <a:off x="5226300" y="2530563"/>
            <a:ext cx="90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741" name="Google Shape;741;p51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42" name="Google Shape;742;p51"/>
          <p:cNvGraphicFramePr/>
          <p:nvPr/>
        </p:nvGraphicFramePr>
        <p:xfrm>
          <a:off x="615577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</a:t>
                      </a: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3" name="Google Shape;743;p51"/>
          <p:cNvSpPr txBox="1"/>
          <p:nvPr/>
        </p:nvSpPr>
        <p:spPr>
          <a:xfrm>
            <a:off x="1747500" y="3606250"/>
            <a:ext cx="5649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Common techniques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b="1" i="1" lang="en" sz="1500">
                <a:latin typeface="Google Sans"/>
                <a:ea typeface="Google Sans"/>
                <a:cs typeface="Google Sans"/>
                <a:sym typeface="Google Sans"/>
              </a:rPr>
              <a:t>Suppression: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erasing the entries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b="1" i="1" lang="en" sz="1500">
                <a:latin typeface="Google Sans"/>
                <a:ea typeface="Google Sans"/>
                <a:cs typeface="Google Sans"/>
                <a:sym typeface="Google Sans"/>
              </a:rPr>
              <a:t>Generalization: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replacing entries with more general value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4" name="Google Shape;744;p51"/>
          <p:cNvSpPr txBox="1"/>
          <p:nvPr/>
        </p:nvSpPr>
        <p:spPr>
          <a:xfrm>
            <a:off x="3408575" y="1645950"/>
            <a:ext cx="2326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Is this privacy-preserving?</a:t>
            </a:r>
            <a:endParaRPr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5" name="Google Shape;745;p51"/>
          <p:cNvSpPr txBox="1"/>
          <p:nvPr/>
        </p:nvSpPr>
        <p:spPr>
          <a:xfrm>
            <a:off x="876775" y="1175275"/>
            <a:ext cx="173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Raw dataset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6" name="Google Shape;746;p51"/>
          <p:cNvSpPr txBox="1"/>
          <p:nvPr/>
        </p:nvSpPr>
        <p:spPr>
          <a:xfrm>
            <a:off x="6227500" y="1175275"/>
            <a:ext cx="24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Anonymized dataset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254950" y="864950"/>
            <a:ext cx="237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32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What this </a:t>
            </a: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tutorial</a:t>
            </a: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is </a:t>
            </a:r>
            <a:r>
              <a:rPr i="1" lang="en" sz="36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about...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02300" y="1588250"/>
            <a:ext cx="40257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Char char="●"/>
            </a:pPr>
            <a:r>
              <a:rPr lang="en" sz="2300">
                <a:latin typeface="Google Sans"/>
                <a:ea typeface="Google Sans"/>
                <a:cs typeface="Google Sans"/>
                <a:sym typeface="Google Sans"/>
              </a:rPr>
              <a:t>Cryptography Primitives &amp; Attacks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Char char="○"/>
            </a:pPr>
            <a:r>
              <a:rPr lang="en" sz="2300">
                <a:latin typeface="Google Sans"/>
                <a:ea typeface="Google Sans"/>
                <a:cs typeface="Google Sans"/>
                <a:sym typeface="Google Sans"/>
              </a:rPr>
              <a:t>Encryptions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oogle Sans"/>
              <a:buChar char="○"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Secure Multiparty Computation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Google Sans"/>
              <a:buChar char="○"/>
            </a:pPr>
            <a:r>
              <a:rPr lang="en" sz="23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5246625" y="874088"/>
            <a:ext cx="294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Legislations</a:t>
            </a:r>
            <a:endParaRPr sz="32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4707525" y="1588238"/>
            <a:ext cx="40257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Google Sans"/>
              <a:buChar char="●"/>
            </a:pPr>
            <a:r>
              <a:rPr lang="en" sz="2300">
                <a:latin typeface="Google Sans"/>
                <a:ea typeface="Google Sans"/>
                <a:cs typeface="Google Sans"/>
                <a:sym typeface="Google Sans"/>
              </a:rPr>
              <a:t>Information flow &amp; rights to data privacy: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Google Sans"/>
              <a:buChar char="○"/>
            </a:pPr>
            <a:r>
              <a:rPr lang="en" sz="2300">
                <a:latin typeface="Google Sans"/>
                <a:ea typeface="Google Sans"/>
                <a:cs typeface="Google Sans"/>
                <a:sym typeface="Google Sans"/>
              </a:rPr>
              <a:t>PDPA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Google Sans"/>
              <a:buChar char="○"/>
            </a:pPr>
            <a:r>
              <a:rPr lang="en" sz="2300">
                <a:latin typeface="Google Sans"/>
                <a:ea typeface="Google Sans"/>
                <a:cs typeface="Google Sans"/>
                <a:sym typeface="Google Sans"/>
              </a:rPr>
              <a:t>GDPR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Google Sans"/>
              <a:buChar char="○"/>
            </a:pPr>
            <a:r>
              <a:rPr lang="en" sz="2300">
                <a:latin typeface="Google Sans"/>
                <a:ea typeface="Google Sans"/>
                <a:cs typeface="Google Sans"/>
                <a:sym typeface="Google Sans"/>
              </a:rPr>
              <a:t>DMA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Google Sans"/>
              <a:buChar char="○"/>
            </a:pPr>
            <a:r>
              <a:rPr lang="en" sz="23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559150" y="4214100"/>
            <a:ext cx="40257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Char char="●"/>
            </a:pPr>
            <a:r>
              <a:rPr lang="en" sz="2300">
                <a:latin typeface="Google Sans"/>
                <a:ea typeface="Google Sans"/>
                <a:cs typeface="Google Sans"/>
                <a:sym typeface="Google Sans"/>
              </a:rPr>
              <a:t>Company’s trade secret</a:t>
            </a:r>
            <a:endParaRPr sz="2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Linkage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752" name="Google Shape;752;p52"/>
          <p:cNvGraphicFramePr/>
          <p:nvPr/>
        </p:nvGraphicFramePr>
        <p:xfrm>
          <a:off x="615577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</a:t>
                      </a: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3" name="Google Shape;753;p52"/>
          <p:cNvSpPr txBox="1"/>
          <p:nvPr/>
        </p:nvSpPr>
        <p:spPr>
          <a:xfrm>
            <a:off x="6227500" y="1175275"/>
            <a:ext cx="24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Anonymized dataset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754" name="Google Shape;754;p52"/>
          <p:cNvGraphicFramePr/>
          <p:nvPr/>
        </p:nvGraphicFramePr>
        <p:xfrm>
          <a:off x="118092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5" name="Google Shape;755;p52"/>
          <p:cNvSpPr txBox="1"/>
          <p:nvPr/>
        </p:nvSpPr>
        <p:spPr>
          <a:xfrm>
            <a:off x="614375" y="1175275"/>
            <a:ext cx="301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Adversary’s Auxiliary data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6" name="Google Shape;756;p52"/>
          <p:cNvSpPr txBox="1"/>
          <p:nvPr/>
        </p:nvSpPr>
        <p:spPr>
          <a:xfrm>
            <a:off x="1680450" y="3912400"/>
            <a:ext cx="5783100" cy="73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Linkage Attack (aka De-Anonymization Attack)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Adversary links record of anonymized dataset to auxiliary dataset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57" name="Google Shape;757;p52"/>
          <p:cNvCxnSpPr/>
          <p:nvPr/>
        </p:nvCxnSpPr>
        <p:spPr>
          <a:xfrm>
            <a:off x="3062050" y="2294375"/>
            <a:ext cx="309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758" name="Google Shape;758;p52"/>
          <p:cNvGrpSpPr/>
          <p:nvPr/>
        </p:nvGrpSpPr>
        <p:grpSpPr>
          <a:xfrm>
            <a:off x="3062050" y="2616806"/>
            <a:ext cx="3093600" cy="708369"/>
            <a:chOff x="3062050" y="2616806"/>
            <a:chExt cx="3093600" cy="708369"/>
          </a:xfrm>
        </p:grpSpPr>
        <p:cxnSp>
          <p:nvCxnSpPr>
            <p:cNvPr id="759" name="Google Shape;759;p52"/>
            <p:cNvCxnSpPr/>
            <p:nvPr/>
          </p:nvCxnSpPr>
          <p:spPr>
            <a:xfrm>
              <a:off x="3062050" y="2616806"/>
              <a:ext cx="3093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760" name="Google Shape;760;p52"/>
            <p:cNvCxnSpPr/>
            <p:nvPr/>
          </p:nvCxnSpPr>
          <p:spPr>
            <a:xfrm>
              <a:off x="3062050" y="2978775"/>
              <a:ext cx="3093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761" name="Google Shape;761;p52"/>
            <p:cNvCxnSpPr/>
            <p:nvPr/>
          </p:nvCxnSpPr>
          <p:spPr>
            <a:xfrm>
              <a:off x="3062050" y="3325175"/>
              <a:ext cx="3093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Linkage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767" name="Google Shape;767;p53"/>
          <p:cNvGraphicFramePr/>
          <p:nvPr/>
        </p:nvGraphicFramePr>
        <p:xfrm>
          <a:off x="615577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8" name="Google Shape;768;p53"/>
          <p:cNvSpPr txBox="1"/>
          <p:nvPr/>
        </p:nvSpPr>
        <p:spPr>
          <a:xfrm>
            <a:off x="6227500" y="1175275"/>
            <a:ext cx="24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Anonymized dataset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769" name="Google Shape;769;p53"/>
          <p:cNvGraphicFramePr/>
          <p:nvPr/>
        </p:nvGraphicFramePr>
        <p:xfrm>
          <a:off x="118092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0" name="Google Shape;770;p53"/>
          <p:cNvSpPr txBox="1"/>
          <p:nvPr/>
        </p:nvSpPr>
        <p:spPr>
          <a:xfrm>
            <a:off x="614375" y="1175275"/>
            <a:ext cx="301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Adversary’s Auxiliary data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71" name="Google Shape;771;p53"/>
          <p:cNvCxnSpPr/>
          <p:nvPr/>
        </p:nvCxnSpPr>
        <p:spPr>
          <a:xfrm>
            <a:off x="3062050" y="2294375"/>
            <a:ext cx="309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772" name="Google Shape;772;p53"/>
          <p:cNvGrpSpPr/>
          <p:nvPr/>
        </p:nvGrpSpPr>
        <p:grpSpPr>
          <a:xfrm>
            <a:off x="3062050" y="2978775"/>
            <a:ext cx="3093600" cy="346400"/>
            <a:chOff x="3062050" y="2978775"/>
            <a:chExt cx="3093600" cy="346400"/>
          </a:xfrm>
        </p:grpSpPr>
        <p:cxnSp>
          <p:nvCxnSpPr>
            <p:cNvPr id="773" name="Google Shape;773;p53"/>
            <p:cNvCxnSpPr/>
            <p:nvPr/>
          </p:nvCxnSpPr>
          <p:spPr>
            <a:xfrm>
              <a:off x="3062050" y="2978775"/>
              <a:ext cx="3093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774" name="Google Shape;774;p53"/>
            <p:cNvCxnSpPr/>
            <p:nvPr/>
          </p:nvCxnSpPr>
          <p:spPr>
            <a:xfrm>
              <a:off x="3062050" y="3325175"/>
              <a:ext cx="3093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775" name="Google Shape;775;p53"/>
          <p:cNvGrpSpPr/>
          <p:nvPr/>
        </p:nvGrpSpPr>
        <p:grpSpPr>
          <a:xfrm>
            <a:off x="3062050" y="2303025"/>
            <a:ext cx="3095775" cy="320400"/>
            <a:chOff x="3062050" y="2303025"/>
            <a:chExt cx="3095775" cy="320400"/>
          </a:xfrm>
        </p:grpSpPr>
        <p:cxnSp>
          <p:nvCxnSpPr>
            <p:cNvPr id="776" name="Google Shape;776;p53"/>
            <p:cNvCxnSpPr/>
            <p:nvPr/>
          </p:nvCxnSpPr>
          <p:spPr>
            <a:xfrm>
              <a:off x="3062050" y="2616806"/>
              <a:ext cx="3093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777" name="Google Shape;777;p53"/>
            <p:cNvCxnSpPr/>
            <p:nvPr/>
          </p:nvCxnSpPr>
          <p:spPr>
            <a:xfrm flipH="1" rot="10800000">
              <a:off x="3078925" y="2303025"/>
              <a:ext cx="3078900" cy="320400"/>
            </a:xfrm>
            <a:prstGeom prst="straightConnector1">
              <a:avLst/>
            </a:prstGeom>
            <a:noFill/>
            <a:ln cap="flat" cmpd="sng" w="19050">
              <a:solidFill>
                <a:srgbClr val="E00D0D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sp>
        <p:nvSpPr>
          <p:cNvPr id="778" name="Google Shape;778;p53"/>
          <p:cNvSpPr txBox="1"/>
          <p:nvPr/>
        </p:nvSpPr>
        <p:spPr>
          <a:xfrm>
            <a:off x="3350525" y="1734825"/>
            <a:ext cx="24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Compatibility Graph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79" name="Google Shape;779;p53"/>
          <p:cNvGrpSpPr/>
          <p:nvPr/>
        </p:nvGrpSpPr>
        <p:grpSpPr>
          <a:xfrm>
            <a:off x="3387400" y="800375"/>
            <a:ext cx="2442900" cy="915673"/>
            <a:chOff x="3387400" y="800375"/>
            <a:chExt cx="2442900" cy="915673"/>
          </a:xfrm>
        </p:grpSpPr>
        <p:sp>
          <p:nvSpPr>
            <p:cNvPr id="780" name="Google Shape;780;p53"/>
            <p:cNvSpPr txBox="1"/>
            <p:nvPr/>
          </p:nvSpPr>
          <p:spPr>
            <a:xfrm>
              <a:off x="3387400" y="800375"/>
              <a:ext cx="24429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Adversary computes </a:t>
              </a:r>
              <a:r>
                <a:rPr b="1" lang="en" sz="1500">
                  <a:solidFill>
                    <a:srgbClr val="1967D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maximum matching</a:t>
              </a:r>
              <a:endParaRPr b="1" sz="15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81" name="Google Shape;781;p53"/>
            <p:cNvSpPr/>
            <p:nvPr/>
          </p:nvSpPr>
          <p:spPr>
            <a:xfrm rot="5400000">
              <a:off x="4402050" y="1379298"/>
              <a:ext cx="339900" cy="33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" name="Google Shape;782;p53"/>
          <p:cNvSpPr txBox="1"/>
          <p:nvPr/>
        </p:nvSpPr>
        <p:spPr>
          <a:xfrm>
            <a:off x="1680450" y="3912400"/>
            <a:ext cx="5783100" cy="73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Linkage Attack (aka De-Anonymization Attack)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Adversary links record of anonymized dataset to auxiliary dataset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Linkage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788" name="Google Shape;788;p54"/>
          <p:cNvGraphicFramePr/>
          <p:nvPr/>
        </p:nvGraphicFramePr>
        <p:xfrm>
          <a:off x="615577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9" name="Google Shape;789;p54"/>
          <p:cNvSpPr txBox="1"/>
          <p:nvPr/>
        </p:nvSpPr>
        <p:spPr>
          <a:xfrm>
            <a:off x="6227500" y="1175275"/>
            <a:ext cx="24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Anonymized dataset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790" name="Google Shape;790;p54"/>
          <p:cNvGraphicFramePr/>
          <p:nvPr/>
        </p:nvGraphicFramePr>
        <p:xfrm>
          <a:off x="118092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1" name="Google Shape;791;p54"/>
          <p:cNvSpPr txBox="1"/>
          <p:nvPr/>
        </p:nvSpPr>
        <p:spPr>
          <a:xfrm>
            <a:off x="614375" y="1175275"/>
            <a:ext cx="301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Adversary’s Auxiliary data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92" name="Google Shape;792;p54"/>
          <p:cNvCxnSpPr/>
          <p:nvPr/>
        </p:nvCxnSpPr>
        <p:spPr>
          <a:xfrm flipH="1" rot="10800000">
            <a:off x="3078925" y="2303025"/>
            <a:ext cx="3078900" cy="320400"/>
          </a:xfrm>
          <a:prstGeom prst="straightConnector1">
            <a:avLst/>
          </a:prstGeom>
          <a:noFill/>
          <a:ln cap="flat" cmpd="sng" w="19050">
            <a:solidFill>
              <a:srgbClr val="E00D0D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93" name="Google Shape;793;p54"/>
          <p:cNvSpPr txBox="1"/>
          <p:nvPr/>
        </p:nvSpPr>
        <p:spPr>
          <a:xfrm>
            <a:off x="3350525" y="1734825"/>
            <a:ext cx="24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Compatibility Graph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4" name="Google Shape;794;p54"/>
          <p:cNvSpPr txBox="1"/>
          <p:nvPr/>
        </p:nvSpPr>
        <p:spPr>
          <a:xfrm>
            <a:off x="3387400" y="800375"/>
            <a:ext cx="2442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Adversary computes </a:t>
            </a:r>
            <a:r>
              <a:rPr b="1" lang="en" sz="15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maximum matching</a:t>
            </a:r>
            <a:endParaRPr b="1" sz="15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5" name="Google Shape;795;p54"/>
          <p:cNvSpPr/>
          <p:nvPr/>
        </p:nvSpPr>
        <p:spPr>
          <a:xfrm rot="5400000">
            <a:off x="4402050" y="1379298"/>
            <a:ext cx="3399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6" name="Google Shape;796;p54"/>
          <p:cNvCxnSpPr/>
          <p:nvPr/>
        </p:nvCxnSpPr>
        <p:spPr>
          <a:xfrm>
            <a:off x="3062050" y="2294375"/>
            <a:ext cx="3093600" cy="0"/>
          </a:xfrm>
          <a:prstGeom prst="straightConnector1">
            <a:avLst/>
          </a:prstGeom>
          <a:noFill/>
          <a:ln cap="flat" cmpd="sng" w="28575">
            <a:solidFill>
              <a:srgbClr val="1967D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97" name="Google Shape;797;p54"/>
          <p:cNvCxnSpPr/>
          <p:nvPr/>
        </p:nvCxnSpPr>
        <p:spPr>
          <a:xfrm>
            <a:off x="3062050" y="2616806"/>
            <a:ext cx="3093600" cy="0"/>
          </a:xfrm>
          <a:prstGeom prst="straightConnector1">
            <a:avLst/>
          </a:prstGeom>
          <a:noFill/>
          <a:ln cap="flat" cmpd="sng" w="28575">
            <a:solidFill>
              <a:srgbClr val="1967D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98" name="Google Shape;798;p54"/>
          <p:cNvCxnSpPr/>
          <p:nvPr/>
        </p:nvCxnSpPr>
        <p:spPr>
          <a:xfrm>
            <a:off x="3062050" y="2978775"/>
            <a:ext cx="3093600" cy="0"/>
          </a:xfrm>
          <a:prstGeom prst="straightConnector1">
            <a:avLst/>
          </a:prstGeom>
          <a:noFill/>
          <a:ln cap="flat" cmpd="sng" w="28575">
            <a:solidFill>
              <a:srgbClr val="1967D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99" name="Google Shape;799;p54"/>
          <p:cNvCxnSpPr/>
          <p:nvPr/>
        </p:nvCxnSpPr>
        <p:spPr>
          <a:xfrm>
            <a:off x="3062050" y="3325175"/>
            <a:ext cx="3093600" cy="0"/>
          </a:xfrm>
          <a:prstGeom prst="straightConnector1">
            <a:avLst/>
          </a:prstGeom>
          <a:noFill/>
          <a:ln cap="flat" cmpd="sng" w="28575">
            <a:solidFill>
              <a:srgbClr val="1967D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0" name="Google Shape;800;p54"/>
          <p:cNvSpPr txBox="1"/>
          <p:nvPr/>
        </p:nvSpPr>
        <p:spPr>
          <a:xfrm>
            <a:off x="5678175" y="552300"/>
            <a:ext cx="2361900" cy="5274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Can handle uncertain data with weights &amp; min-weight matching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1" name="Google Shape;801;p54"/>
          <p:cNvSpPr txBox="1"/>
          <p:nvPr/>
        </p:nvSpPr>
        <p:spPr>
          <a:xfrm>
            <a:off x="1680450" y="3912400"/>
            <a:ext cx="5783100" cy="73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Linkage Attack (aka De-Anonymization Attack)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Adversary links record of anonymized dataset to auxiliary dataset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Linkage Attacks: Practical Examples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7" name="Google Shape;807;p55"/>
          <p:cNvSpPr txBox="1"/>
          <p:nvPr/>
        </p:nvSpPr>
        <p:spPr>
          <a:xfrm>
            <a:off x="493600" y="1317325"/>
            <a:ext cx="4005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 I: </a:t>
            </a:r>
            <a:br>
              <a:rPr lang="en" sz="2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Massachusetts Health Data</a:t>
            </a:r>
            <a:endParaRPr sz="100"/>
          </a:p>
        </p:txBody>
      </p:sp>
      <p:sp>
        <p:nvSpPr>
          <p:cNvPr id="808" name="Google Shape;808;p55"/>
          <p:cNvSpPr txBox="1"/>
          <p:nvPr/>
        </p:nvSpPr>
        <p:spPr>
          <a:xfrm>
            <a:off x="4809400" y="1471225"/>
            <a:ext cx="415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 II: </a:t>
            </a:r>
            <a:r>
              <a:rPr lang="en" sz="27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Netflix Prize</a:t>
            </a:r>
            <a:endParaRPr sz="2100"/>
          </a:p>
        </p:txBody>
      </p:sp>
      <p:cxnSp>
        <p:nvCxnSpPr>
          <p:cNvPr id="809" name="Google Shape;809;p55"/>
          <p:cNvCxnSpPr/>
          <p:nvPr/>
        </p:nvCxnSpPr>
        <p:spPr>
          <a:xfrm rot="10800000">
            <a:off x="4572000" y="1248775"/>
            <a:ext cx="0" cy="33204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10" name="Google Shape;810;p55"/>
          <p:cNvSpPr txBox="1"/>
          <p:nvPr/>
        </p:nvSpPr>
        <p:spPr>
          <a:xfrm>
            <a:off x="355775" y="2085650"/>
            <a:ext cx="4094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Medical data of state employees in the state of Massachusetts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Personal identifiers (e.g. name, SSN) are removed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Char char="●"/>
            </a:pPr>
            <a:r>
              <a:rPr i="1" lang="en" sz="18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[Sweeney]</a:t>
            </a: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managed to identify the governor’s medical records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55"/>
          <p:cNvSpPr txBox="1"/>
          <p:nvPr/>
        </p:nvSpPr>
        <p:spPr>
          <a:xfrm>
            <a:off x="4775200" y="2166050"/>
            <a:ext cx="42276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“Anonymized” user rating data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Char char="○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Each row is (user, movie, rating, time stamp)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Char char="○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User id is re-randomized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Re-identification 99% by </a:t>
            </a:r>
            <a:r>
              <a:rPr i="1" lang="en" sz="18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[Narayanan &amp; Shmatikov’08]</a:t>
            </a:r>
            <a:endParaRPr i="1" sz="1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k-Anonymity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7" name="Google Shape;817;p56"/>
          <p:cNvSpPr txBox="1"/>
          <p:nvPr/>
        </p:nvSpPr>
        <p:spPr>
          <a:xfrm>
            <a:off x="3917700" y="2301363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18" name="Google Shape;818;p56"/>
          <p:cNvCxnSpPr>
            <a:endCxn id="817" idx="1"/>
          </p:cNvCxnSpPr>
          <p:nvPr/>
        </p:nvCxnSpPr>
        <p:spPr>
          <a:xfrm>
            <a:off x="3057000" y="2530563"/>
            <a:ext cx="86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9" name="Google Shape;819;p56"/>
          <p:cNvCxnSpPr>
            <a:stCxn id="817" idx="3"/>
          </p:cNvCxnSpPr>
          <p:nvPr/>
        </p:nvCxnSpPr>
        <p:spPr>
          <a:xfrm>
            <a:off x="5226300" y="2530563"/>
            <a:ext cx="90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820" name="Google Shape;820;p56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21" name="Google Shape;821;p56"/>
          <p:cNvGraphicFramePr/>
          <p:nvPr/>
        </p:nvGraphicFramePr>
        <p:xfrm>
          <a:off x="6155775" y="157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2" name="Google Shape;822;p56"/>
          <p:cNvSpPr txBox="1"/>
          <p:nvPr/>
        </p:nvSpPr>
        <p:spPr>
          <a:xfrm>
            <a:off x="3238625" y="1455950"/>
            <a:ext cx="266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No knowledge of unknown columns ⇒ cannot distinguish each row from k - 1 other rows</a:t>
            </a:r>
            <a:endParaRPr sz="1200"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23" name="Google Shape;823;p56"/>
          <p:cNvGrpSpPr/>
          <p:nvPr/>
        </p:nvGrpSpPr>
        <p:grpSpPr>
          <a:xfrm>
            <a:off x="451050" y="989423"/>
            <a:ext cx="1877100" cy="508202"/>
            <a:chOff x="451050" y="989423"/>
            <a:chExt cx="1877100" cy="508202"/>
          </a:xfrm>
        </p:grpSpPr>
        <p:sp>
          <p:nvSpPr>
            <p:cNvPr id="824" name="Google Shape;824;p56"/>
            <p:cNvSpPr txBox="1"/>
            <p:nvPr/>
          </p:nvSpPr>
          <p:spPr>
            <a:xfrm>
              <a:off x="836477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Known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25" name="Google Shape;825;p56"/>
            <p:cNvSpPr/>
            <p:nvPr/>
          </p:nvSpPr>
          <p:spPr>
            <a:xfrm rot="-5400000">
              <a:off x="1313850" y="483325"/>
              <a:ext cx="151500" cy="18771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56"/>
          <p:cNvGrpSpPr/>
          <p:nvPr/>
        </p:nvGrpSpPr>
        <p:grpSpPr>
          <a:xfrm>
            <a:off x="2186702" y="989423"/>
            <a:ext cx="1030500" cy="508202"/>
            <a:chOff x="2186702" y="989423"/>
            <a:chExt cx="1030500" cy="508202"/>
          </a:xfrm>
        </p:grpSpPr>
        <p:sp>
          <p:nvSpPr>
            <p:cNvPr id="827" name="Google Shape;827;p56"/>
            <p:cNvSpPr txBox="1"/>
            <p:nvPr/>
          </p:nvSpPr>
          <p:spPr>
            <a:xfrm>
              <a:off x="2186702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Unknown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28" name="Google Shape;828;p56"/>
            <p:cNvSpPr/>
            <p:nvPr/>
          </p:nvSpPr>
          <p:spPr>
            <a:xfrm rot="-5400000">
              <a:off x="2606100" y="1075375"/>
              <a:ext cx="151500" cy="6930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56"/>
          <p:cNvGrpSpPr/>
          <p:nvPr/>
        </p:nvGrpSpPr>
        <p:grpSpPr>
          <a:xfrm>
            <a:off x="6166050" y="989423"/>
            <a:ext cx="2766152" cy="508202"/>
            <a:chOff x="6166050" y="989423"/>
            <a:chExt cx="2766152" cy="508202"/>
          </a:xfrm>
        </p:grpSpPr>
        <p:grpSp>
          <p:nvGrpSpPr>
            <p:cNvPr id="830" name="Google Shape;830;p56"/>
            <p:cNvGrpSpPr/>
            <p:nvPr/>
          </p:nvGrpSpPr>
          <p:grpSpPr>
            <a:xfrm>
              <a:off x="6166050" y="989423"/>
              <a:ext cx="1877100" cy="508202"/>
              <a:chOff x="6166050" y="989423"/>
              <a:chExt cx="1877100" cy="508202"/>
            </a:xfrm>
          </p:grpSpPr>
          <p:sp>
            <p:nvSpPr>
              <p:cNvPr id="831" name="Google Shape;831;p56"/>
              <p:cNvSpPr txBox="1"/>
              <p:nvPr/>
            </p:nvSpPr>
            <p:spPr>
              <a:xfrm>
                <a:off x="6551477" y="989423"/>
                <a:ext cx="1030500" cy="3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Known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832" name="Google Shape;832;p56"/>
              <p:cNvSpPr/>
              <p:nvPr/>
            </p:nvSpPr>
            <p:spPr>
              <a:xfrm rot="-5400000">
                <a:off x="7028850" y="483325"/>
                <a:ext cx="151500" cy="18771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" name="Google Shape;833;p56"/>
            <p:cNvGrpSpPr/>
            <p:nvPr/>
          </p:nvGrpSpPr>
          <p:grpSpPr>
            <a:xfrm>
              <a:off x="7901702" y="989423"/>
              <a:ext cx="1030500" cy="508202"/>
              <a:chOff x="7901702" y="989423"/>
              <a:chExt cx="1030500" cy="508202"/>
            </a:xfrm>
          </p:grpSpPr>
          <p:sp>
            <p:nvSpPr>
              <p:cNvPr id="834" name="Google Shape;834;p56"/>
              <p:cNvSpPr txBox="1"/>
              <p:nvPr/>
            </p:nvSpPr>
            <p:spPr>
              <a:xfrm>
                <a:off x="7901702" y="989423"/>
                <a:ext cx="1030500" cy="3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Unknown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835" name="Google Shape;835;p56"/>
              <p:cNvSpPr/>
              <p:nvPr/>
            </p:nvSpPr>
            <p:spPr>
              <a:xfrm rot="-5400000">
                <a:off x="8321100" y="1075375"/>
                <a:ext cx="151500" cy="6930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6" name="Google Shape;836;p56"/>
          <p:cNvSpPr txBox="1"/>
          <p:nvPr/>
        </p:nvSpPr>
        <p:spPr>
          <a:xfrm>
            <a:off x="6257850" y="3711650"/>
            <a:ext cx="2586300" cy="904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k-Anonymity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Every combination of known values appear at least k times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7" name="Google Shape;837;p56"/>
          <p:cNvSpPr txBox="1"/>
          <p:nvPr/>
        </p:nvSpPr>
        <p:spPr>
          <a:xfrm>
            <a:off x="484800" y="3606638"/>
            <a:ext cx="58068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Limitations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Requires adversary to know nothing about unknown columns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k-Anonymity does not hold if consider two releases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6706900" y="558325"/>
            <a:ext cx="148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2-Anonymity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k-Anonymity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4" name="Google Shape;844;p57"/>
          <p:cNvSpPr txBox="1"/>
          <p:nvPr/>
        </p:nvSpPr>
        <p:spPr>
          <a:xfrm>
            <a:off x="3917700" y="2301363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45" name="Google Shape;845;p57"/>
          <p:cNvCxnSpPr>
            <a:endCxn id="844" idx="1"/>
          </p:cNvCxnSpPr>
          <p:nvPr/>
        </p:nvCxnSpPr>
        <p:spPr>
          <a:xfrm>
            <a:off x="3057000" y="2530563"/>
            <a:ext cx="86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57"/>
          <p:cNvCxnSpPr>
            <a:stCxn id="844" idx="3"/>
          </p:cNvCxnSpPr>
          <p:nvPr/>
        </p:nvCxnSpPr>
        <p:spPr>
          <a:xfrm flipH="1" rot="10800000">
            <a:off x="5226300" y="1466163"/>
            <a:ext cx="1185300" cy="10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847" name="Google Shape;847;p57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48" name="Google Shape;848;p57"/>
          <p:cNvGraphicFramePr/>
          <p:nvPr/>
        </p:nvGraphicFramePr>
        <p:xfrm>
          <a:off x="6419775" y="817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565600"/>
                <a:gridCol w="673000"/>
                <a:gridCol w="409725"/>
                <a:gridCol w="61412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49" name="Google Shape;849;p57"/>
          <p:cNvSpPr txBox="1"/>
          <p:nvPr/>
        </p:nvSpPr>
        <p:spPr>
          <a:xfrm>
            <a:off x="3238625" y="1455950"/>
            <a:ext cx="266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No knowledge of unknown columns ⇒ cannot distinguish each row from k - 1 other rows</a:t>
            </a:r>
            <a:endParaRPr sz="1200"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50" name="Google Shape;850;p57"/>
          <p:cNvGrpSpPr/>
          <p:nvPr/>
        </p:nvGrpSpPr>
        <p:grpSpPr>
          <a:xfrm>
            <a:off x="451050" y="989423"/>
            <a:ext cx="1877100" cy="508202"/>
            <a:chOff x="451050" y="989423"/>
            <a:chExt cx="1877100" cy="508202"/>
          </a:xfrm>
        </p:grpSpPr>
        <p:sp>
          <p:nvSpPr>
            <p:cNvPr id="851" name="Google Shape;851;p57"/>
            <p:cNvSpPr txBox="1"/>
            <p:nvPr/>
          </p:nvSpPr>
          <p:spPr>
            <a:xfrm>
              <a:off x="836477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Known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52" name="Google Shape;852;p57"/>
            <p:cNvSpPr/>
            <p:nvPr/>
          </p:nvSpPr>
          <p:spPr>
            <a:xfrm rot="-5400000">
              <a:off x="1313850" y="483325"/>
              <a:ext cx="151500" cy="18771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57"/>
          <p:cNvGrpSpPr/>
          <p:nvPr/>
        </p:nvGrpSpPr>
        <p:grpSpPr>
          <a:xfrm>
            <a:off x="2186702" y="989423"/>
            <a:ext cx="1030500" cy="508202"/>
            <a:chOff x="2186702" y="989423"/>
            <a:chExt cx="1030500" cy="508202"/>
          </a:xfrm>
        </p:grpSpPr>
        <p:sp>
          <p:nvSpPr>
            <p:cNvPr id="854" name="Google Shape;854;p57"/>
            <p:cNvSpPr txBox="1"/>
            <p:nvPr/>
          </p:nvSpPr>
          <p:spPr>
            <a:xfrm>
              <a:off x="2186702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Unknown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55" name="Google Shape;855;p57"/>
            <p:cNvSpPr/>
            <p:nvPr/>
          </p:nvSpPr>
          <p:spPr>
            <a:xfrm rot="-5400000">
              <a:off x="2606100" y="1075375"/>
              <a:ext cx="151500" cy="6930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57"/>
          <p:cNvSpPr txBox="1"/>
          <p:nvPr/>
        </p:nvSpPr>
        <p:spPr>
          <a:xfrm>
            <a:off x="6257850" y="3711650"/>
            <a:ext cx="2586300" cy="904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k-Anonymity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Every combination of known values appear at least k times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7" name="Google Shape;857;p57"/>
          <p:cNvSpPr txBox="1"/>
          <p:nvPr/>
        </p:nvSpPr>
        <p:spPr>
          <a:xfrm>
            <a:off x="484800" y="3606638"/>
            <a:ext cx="58068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Limitations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Requires adversary to know nothing about unknown columns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k-Anonymity does not hold if consider two releases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858" name="Google Shape;858;p57"/>
          <p:cNvGraphicFramePr/>
          <p:nvPr/>
        </p:nvGraphicFramePr>
        <p:xfrm>
          <a:off x="6419775" y="18917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565600"/>
                <a:gridCol w="673000"/>
                <a:gridCol w="409725"/>
                <a:gridCol w="61412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859" name="Google Shape;859;p57"/>
          <p:cNvCxnSpPr>
            <a:stCxn id="844" idx="3"/>
          </p:cNvCxnSpPr>
          <p:nvPr/>
        </p:nvCxnSpPr>
        <p:spPr>
          <a:xfrm>
            <a:off x="5226300" y="2530563"/>
            <a:ext cx="1201200" cy="44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k-Anonymity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5" name="Google Shape;865;p58"/>
          <p:cNvSpPr txBox="1"/>
          <p:nvPr/>
        </p:nvSpPr>
        <p:spPr>
          <a:xfrm>
            <a:off x="3917700" y="2301363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66" name="Google Shape;866;p58"/>
          <p:cNvCxnSpPr>
            <a:endCxn id="865" idx="1"/>
          </p:cNvCxnSpPr>
          <p:nvPr/>
        </p:nvCxnSpPr>
        <p:spPr>
          <a:xfrm>
            <a:off x="3057000" y="2530563"/>
            <a:ext cx="86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7" name="Google Shape;867;p58"/>
          <p:cNvCxnSpPr>
            <a:stCxn id="865" idx="3"/>
          </p:cNvCxnSpPr>
          <p:nvPr/>
        </p:nvCxnSpPr>
        <p:spPr>
          <a:xfrm flipH="1" rot="10800000">
            <a:off x="5226300" y="1466163"/>
            <a:ext cx="1185300" cy="10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868" name="Google Shape;868;p58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69" name="Google Shape;869;p58"/>
          <p:cNvGraphicFramePr/>
          <p:nvPr/>
        </p:nvGraphicFramePr>
        <p:xfrm>
          <a:off x="6419775" y="817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565600"/>
                <a:gridCol w="673000"/>
                <a:gridCol w="409725"/>
                <a:gridCol w="61412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70" name="Google Shape;870;p58"/>
          <p:cNvSpPr txBox="1"/>
          <p:nvPr/>
        </p:nvSpPr>
        <p:spPr>
          <a:xfrm>
            <a:off x="3238625" y="1455950"/>
            <a:ext cx="266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No knowledge of unknown columns ⇒ cannot distinguish each row from k - 1 other rows</a:t>
            </a:r>
            <a:endParaRPr sz="1200"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71" name="Google Shape;871;p58"/>
          <p:cNvGrpSpPr/>
          <p:nvPr/>
        </p:nvGrpSpPr>
        <p:grpSpPr>
          <a:xfrm>
            <a:off x="451050" y="989423"/>
            <a:ext cx="1877100" cy="508202"/>
            <a:chOff x="451050" y="989423"/>
            <a:chExt cx="1877100" cy="508202"/>
          </a:xfrm>
        </p:grpSpPr>
        <p:sp>
          <p:nvSpPr>
            <p:cNvPr id="872" name="Google Shape;872;p58"/>
            <p:cNvSpPr txBox="1"/>
            <p:nvPr/>
          </p:nvSpPr>
          <p:spPr>
            <a:xfrm>
              <a:off x="836477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Known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73" name="Google Shape;873;p58"/>
            <p:cNvSpPr/>
            <p:nvPr/>
          </p:nvSpPr>
          <p:spPr>
            <a:xfrm rot="-5400000">
              <a:off x="1313850" y="483325"/>
              <a:ext cx="151500" cy="18771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58"/>
          <p:cNvGrpSpPr/>
          <p:nvPr/>
        </p:nvGrpSpPr>
        <p:grpSpPr>
          <a:xfrm>
            <a:off x="2186702" y="989423"/>
            <a:ext cx="1030500" cy="508202"/>
            <a:chOff x="2186702" y="989423"/>
            <a:chExt cx="1030500" cy="508202"/>
          </a:xfrm>
        </p:grpSpPr>
        <p:sp>
          <p:nvSpPr>
            <p:cNvPr id="875" name="Google Shape;875;p58"/>
            <p:cNvSpPr txBox="1"/>
            <p:nvPr/>
          </p:nvSpPr>
          <p:spPr>
            <a:xfrm>
              <a:off x="2186702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Unknown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76" name="Google Shape;876;p58"/>
            <p:cNvSpPr/>
            <p:nvPr/>
          </p:nvSpPr>
          <p:spPr>
            <a:xfrm rot="-5400000">
              <a:off x="2606100" y="1075375"/>
              <a:ext cx="151500" cy="6930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" name="Google Shape;877;p58"/>
          <p:cNvSpPr txBox="1"/>
          <p:nvPr/>
        </p:nvSpPr>
        <p:spPr>
          <a:xfrm>
            <a:off x="6257850" y="3711650"/>
            <a:ext cx="2586300" cy="904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k-Anonymity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Every combination of known values appear at least k times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8" name="Google Shape;878;p58"/>
          <p:cNvSpPr txBox="1"/>
          <p:nvPr/>
        </p:nvSpPr>
        <p:spPr>
          <a:xfrm>
            <a:off x="484800" y="3606638"/>
            <a:ext cx="58068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Limitations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Requires adversary to know nothing about unknown columns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k-Anonymity does not hold if consider two releases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Vulnerability to sybil attacks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879" name="Google Shape;879;p58"/>
          <p:cNvGraphicFramePr/>
          <p:nvPr/>
        </p:nvGraphicFramePr>
        <p:xfrm>
          <a:off x="6419775" y="18917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565600"/>
                <a:gridCol w="673000"/>
                <a:gridCol w="409725"/>
                <a:gridCol w="61412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cxnSp>
        <p:nvCxnSpPr>
          <p:cNvPr id="880" name="Google Shape;880;p58"/>
          <p:cNvCxnSpPr>
            <a:stCxn id="865" idx="3"/>
          </p:cNvCxnSpPr>
          <p:nvPr/>
        </p:nvCxnSpPr>
        <p:spPr>
          <a:xfrm>
            <a:off x="5226300" y="2530563"/>
            <a:ext cx="1201200" cy="44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k-Anonymity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6" name="Google Shape;886;p59"/>
          <p:cNvSpPr txBox="1"/>
          <p:nvPr/>
        </p:nvSpPr>
        <p:spPr>
          <a:xfrm>
            <a:off x="3917700" y="2301363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887" name="Google Shape;887;p59"/>
          <p:cNvCxnSpPr>
            <a:endCxn id="886" idx="1"/>
          </p:cNvCxnSpPr>
          <p:nvPr/>
        </p:nvCxnSpPr>
        <p:spPr>
          <a:xfrm>
            <a:off x="3057000" y="2530563"/>
            <a:ext cx="860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8" name="Google Shape;888;p59"/>
          <p:cNvCxnSpPr>
            <a:stCxn id="886" idx="3"/>
          </p:cNvCxnSpPr>
          <p:nvPr/>
        </p:nvCxnSpPr>
        <p:spPr>
          <a:xfrm flipH="1" rot="10800000">
            <a:off x="5226300" y="1466163"/>
            <a:ext cx="1185300" cy="106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889" name="Google Shape;889;p59"/>
          <p:cNvGraphicFramePr/>
          <p:nvPr/>
        </p:nvGraphicFramePr>
        <p:xfrm>
          <a:off x="451050" y="157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90" name="Google Shape;890;p59"/>
          <p:cNvGraphicFramePr/>
          <p:nvPr/>
        </p:nvGraphicFramePr>
        <p:xfrm>
          <a:off x="6419775" y="817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565600"/>
                <a:gridCol w="673000"/>
                <a:gridCol w="409725"/>
                <a:gridCol w="61412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10520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10500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91" name="Google Shape;891;p59"/>
          <p:cNvSpPr txBox="1"/>
          <p:nvPr/>
        </p:nvSpPr>
        <p:spPr>
          <a:xfrm>
            <a:off x="3238625" y="1455950"/>
            <a:ext cx="266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No knowledge of unknown columns ⇒ cannot distinguish each row from k - 1 other rows</a:t>
            </a:r>
            <a:endParaRPr sz="1200"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92" name="Google Shape;892;p59"/>
          <p:cNvGrpSpPr/>
          <p:nvPr/>
        </p:nvGrpSpPr>
        <p:grpSpPr>
          <a:xfrm>
            <a:off x="451050" y="989423"/>
            <a:ext cx="1877100" cy="508202"/>
            <a:chOff x="451050" y="989423"/>
            <a:chExt cx="1877100" cy="508202"/>
          </a:xfrm>
        </p:grpSpPr>
        <p:sp>
          <p:nvSpPr>
            <p:cNvPr id="893" name="Google Shape;893;p59"/>
            <p:cNvSpPr txBox="1"/>
            <p:nvPr/>
          </p:nvSpPr>
          <p:spPr>
            <a:xfrm>
              <a:off x="836477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Known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94" name="Google Shape;894;p59"/>
            <p:cNvSpPr/>
            <p:nvPr/>
          </p:nvSpPr>
          <p:spPr>
            <a:xfrm rot="-5400000">
              <a:off x="1313850" y="483325"/>
              <a:ext cx="151500" cy="18771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59"/>
          <p:cNvGrpSpPr/>
          <p:nvPr/>
        </p:nvGrpSpPr>
        <p:grpSpPr>
          <a:xfrm>
            <a:off x="2186702" y="989423"/>
            <a:ext cx="1030500" cy="508202"/>
            <a:chOff x="2186702" y="989423"/>
            <a:chExt cx="1030500" cy="508202"/>
          </a:xfrm>
        </p:grpSpPr>
        <p:sp>
          <p:nvSpPr>
            <p:cNvPr id="896" name="Google Shape;896;p59"/>
            <p:cNvSpPr txBox="1"/>
            <p:nvPr/>
          </p:nvSpPr>
          <p:spPr>
            <a:xfrm>
              <a:off x="2186702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Unknown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97" name="Google Shape;897;p59"/>
            <p:cNvSpPr/>
            <p:nvPr/>
          </p:nvSpPr>
          <p:spPr>
            <a:xfrm rot="-5400000">
              <a:off x="2606100" y="1075375"/>
              <a:ext cx="151500" cy="6930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8" name="Google Shape;898;p59"/>
          <p:cNvSpPr txBox="1"/>
          <p:nvPr/>
        </p:nvSpPr>
        <p:spPr>
          <a:xfrm>
            <a:off x="6257850" y="3711650"/>
            <a:ext cx="2586300" cy="904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k-Anonymity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Every combination of known values appear at least k times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59"/>
          <p:cNvSpPr txBox="1"/>
          <p:nvPr/>
        </p:nvSpPr>
        <p:spPr>
          <a:xfrm>
            <a:off x="484800" y="3606638"/>
            <a:ext cx="58068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Limitations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Requires adversary to know nothing about unknown columns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k-Anonymity does not hold if consider two releases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Vulnerability to sybil attacks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Computing “optimal” anonymized dataset is NP-hard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900" name="Google Shape;900;p59"/>
          <p:cNvGraphicFramePr/>
          <p:nvPr/>
        </p:nvGraphicFramePr>
        <p:xfrm>
          <a:off x="6419775" y="18917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565600"/>
                <a:gridCol w="673000"/>
                <a:gridCol w="409725"/>
                <a:gridCol w="61412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zipcode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income</a:t>
                      </a:r>
                      <a:endParaRPr b="1"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&lt;40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*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≥40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cxnSp>
        <p:nvCxnSpPr>
          <p:cNvPr id="901" name="Google Shape;901;p59"/>
          <p:cNvCxnSpPr>
            <a:stCxn id="886" idx="3"/>
          </p:cNvCxnSpPr>
          <p:nvPr/>
        </p:nvCxnSpPr>
        <p:spPr>
          <a:xfrm>
            <a:off x="5226300" y="2530563"/>
            <a:ext cx="1201200" cy="44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Attacks Against</a:t>
            </a:r>
            <a:b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5800">
                <a:solidFill>
                  <a:srgbClr val="1967D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ML Models</a:t>
            </a:r>
            <a:endParaRPr sz="5800">
              <a:solidFill>
                <a:srgbClr val="1967D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Interlude: ML Model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2" name="Google Shape;912;p61"/>
          <p:cNvSpPr txBox="1"/>
          <p:nvPr/>
        </p:nvSpPr>
        <p:spPr>
          <a:xfrm>
            <a:off x="820150" y="1141825"/>
            <a:ext cx="1347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Sample x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13" name="Google Shape;913;p61"/>
          <p:cNvGrpSpPr/>
          <p:nvPr/>
        </p:nvGrpSpPr>
        <p:grpSpPr>
          <a:xfrm>
            <a:off x="2241800" y="1091125"/>
            <a:ext cx="2769550" cy="571500"/>
            <a:chOff x="2241800" y="1091125"/>
            <a:chExt cx="2769550" cy="571500"/>
          </a:xfrm>
        </p:grpSpPr>
        <p:sp>
          <p:nvSpPr>
            <p:cNvPr id="914" name="Google Shape;914;p61"/>
            <p:cNvSpPr txBox="1"/>
            <p:nvPr/>
          </p:nvSpPr>
          <p:spPr>
            <a:xfrm>
              <a:off x="3663450" y="1091125"/>
              <a:ext cx="13479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Model with parameter w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15" name="Google Shape;915;p61"/>
            <p:cNvSpPr/>
            <p:nvPr/>
          </p:nvSpPr>
          <p:spPr>
            <a:xfrm>
              <a:off x="2241800" y="1210075"/>
              <a:ext cx="1347900" cy="33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61"/>
          <p:cNvGrpSpPr/>
          <p:nvPr/>
        </p:nvGrpSpPr>
        <p:grpSpPr>
          <a:xfrm>
            <a:off x="5085100" y="1091125"/>
            <a:ext cx="2855950" cy="571500"/>
            <a:chOff x="5085100" y="1091125"/>
            <a:chExt cx="2855950" cy="571500"/>
          </a:xfrm>
        </p:grpSpPr>
        <p:sp>
          <p:nvSpPr>
            <p:cNvPr id="917" name="Google Shape;917;p61"/>
            <p:cNvSpPr txBox="1"/>
            <p:nvPr/>
          </p:nvSpPr>
          <p:spPr>
            <a:xfrm>
              <a:off x="6341450" y="1091125"/>
              <a:ext cx="15996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Prediction f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(x)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18" name="Google Shape;918;p61"/>
            <p:cNvSpPr/>
            <p:nvPr/>
          </p:nvSpPr>
          <p:spPr>
            <a:xfrm>
              <a:off x="5085100" y="1210075"/>
              <a:ext cx="1182600" cy="33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61"/>
          <p:cNvSpPr txBox="1"/>
          <p:nvPr/>
        </p:nvSpPr>
        <p:spPr>
          <a:xfrm>
            <a:off x="1300650" y="1945275"/>
            <a:ext cx="2832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Example: neural network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20" name="Google Shape;920;p61"/>
          <p:cNvGrpSpPr/>
          <p:nvPr/>
        </p:nvGrpSpPr>
        <p:grpSpPr>
          <a:xfrm>
            <a:off x="2763160" y="2793577"/>
            <a:ext cx="363550" cy="1512437"/>
            <a:chOff x="2763160" y="2793577"/>
            <a:chExt cx="363550" cy="1512437"/>
          </a:xfrm>
        </p:grpSpPr>
        <p:sp>
          <p:nvSpPr>
            <p:cNvPr id="921" name="Google Shape;921;p61"/>
            <p:cNvSpPr/>
            <p:nvPr/>
          </p:nvSpPr>
          <p:spPr>
            <a:xfrm>
              <a:off x="2792400" y="2878450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900"/>
            </a:p>
          </p:txBody>
        </p:sp>
        <p:sp>
          <p:nvSpPr>
            <p:cNvPr id="922" name="Google Shape;922;p61"/>
            <p:cNvSpPr/>
            <p:nvPr/>
          </p:nvSpPr>
          <p:spPr>
            <a:xfrm>
              <a:off x="2792400" y="3434288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1"/>
            <p:cNvSpPr/>
            <p:nvPr/>
          </p:nvSpPr>
          <p:spPr>
            <a:xfrm>
              <a:off x="2792400" y="3990150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1"/>
            <p:cNvSpPr txBox="1"/>
            <p:nvPr/>
          </p:nvSpPr>
          <p:spPr>
            <a:xfrm>
              <a:off x="2763160" y="2793577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aseline="-25000" sz="1200"/>
            </a:p>
          </p:txBody>
        </p:sp>
        <p:sp>
          <p:nvSpPr>
            <p:cNvPr id="925" name="Google Shape;925;p61"/>
            <p:cNvSpPr txBox="1"/>
            <p:nvPr/>
          </p:nvSpPr>
          <p:spPr>
            <a:xfrm>
              <a:off x="2773010" y="3354615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aseline="-25000" sz="1200"/>
            </a:p>
          </p:txBody>
        </p:sp>
        <p:sp>
          <p:nvSpPr>
            <p:cNvPr id="926" name="Google Shape;926;p61"/>
            <p:cNvSpPr txBox="1"/>
            <p:nvPr/>
          </p:nvSpPr>
          <p:spPr>
            <a:xfrm>
              <a:off x="2763160" y="3905815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3</a:t>
              </a:r>
              <a:endParaRPr baseline="-25000" sz="1200"/>
            </a:p>
          </p:txBody>
        </p:sp>
      </p:grpSp>
      <p:grpSp>
        <p:nvGrpSpPr>
          <p:cNvPr id="927" name="Google Shape;927;p61"/>
          <p:cNvGrpSpPr/>
          <p:nvPr/>
        </p:nvGrpSpPr>
        <p:grpSpPr>
          <a:xfrm>
            <a:off x="3087600" y="2550475"/>
            <a:ext cx="1518950" cy="1964200"/>
            <a:chOff x="3087600" y="2550475"/>
            <a:chExt cx="1518950" cy="1964200"/>
          </a:xfrm>
        </p:grpSpPr>
        <p:sp>
          <p:nvSpPr>
            <p:cNvPr id="928" name="Google Shape;928;p61"/>
            <p:cNvSpPr/>
            <p:nvPr/>
          </p:nvSpPr>
          <p:spPr>
            <a:xfrm>
              <a:off x="4311350" y="2550475"/>
              <a:ext cx="295200" cy="2952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1"/>
            <p:cNvSpPr/>
            <p:nvPr/>
          </p:nvSpPr>
          <p:spPr>
            <a:xfrm>
              <a:off x="4311350" y="3107775"/>
              <a:ext cx="295200" cy="2952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1"/>
            <p:cNvSpPr/>
            <p:nvPr/>
          </p:nvSpPr>
          <p:spPr>
            <a:xfrm>
              <a:off x="4311350" y="3663613"/>
              <a:ext cx="295200" cy="2952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1"/>
            <p:cNvSpPr/>
            <p:nvPr/>
          </p:nvSpPr>
          <p:spPr>
            <a:xfrm>
              <a:off x="4311350" y="4219475"/>
              <a:ext cx="295200" cy="2952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2" name="Google Shape;932;p61"/>
            <p:cNvCxnSpPr>
              <a:stCxn id="921" idx="6"/>
              <a:endCxn id="929" idx="2"/>
            </p:cNvCxnSpPr>
            <p:nvPr/>
          </p:nvCxnSpPr>
          <p:spPr>
            <a:xfrm>
              <a:off x="3087600" y="3026050"/>
              <a:ext cx="1223700" cy="22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" name="Google Shape;933;p61"/>
            <p:cNvCxnSpPr>
              <a:stCxn id="921" idx="6"/>
              <a:endCxn id="931" idx="2"/>
            </p:cNvCxnSpPr>
            <p:nvPr/>
          </p:nvCxnSpPr>
          <p:spPr>
            <a:xfrm>
              <a:off x="3087600" y="3026050"/>
              <a:ext cx="1223700" cy="1341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4" name="Google Shape;934;p61"/>
            <p:cNvCxnSpPr>
              <a:stCxn id="922" idx="6"/>
              <a:endCxn id="930" idx="2"/>
            </p:cNvCxnSpPr>
            <p:nvPr/>
          </p:nvCxnSpPr>
          <p:spPr>
            <a:xfrm>
              <a:off x="3087600" y="3581888"/>
              <a:ext cx="1223700" cy="22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5" name="Google Shape;935;p61"/>
            <p:cNvCxnSpPr>
              <a:stCxn id="922" idx="6"/>
              <a:endCxn id="931" idx="2"/>
            </p:cNvCxnSpPr>
            <p:nvPr/>
          </p:nvCxnSpPr>
          <p:spPr>
            <a:xfrm>
              <a:off x="3087600" y="3581888"/>
              <a:ext cx="1223700" cy="785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6" name="Google Shape;936;p61"/>
            <p:cNvCxnSpPr>
              <a:stCxn id="923" idx="6"/>
              <a:endCxn id="929" idx="2"/>
            </p:cNvCxnSpPr>
            <p:nvPr/>
          </p:nvCxnSpPr>
          <p:spPr>
            <a:xfrm flipH="1" rot="10800000">
              <a:off x="3087600" y="3255450"/>
              <a:ext cx="1223700" cy="88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7" name="Google Shape;937;p61"/>
            <p:cNvCxnSpPr>
              <a:stCxn id="923" idx="6"/>
              <a:endCxn id="930" idx="2"/>
            </p:cNvCxnSpPr>
            <p:nvPr/>
          </p:nvCxnSpPr>
          <p:spPr>
            <a:xfrm flipH="1" rot="10800000">
              <a:off x="3087600" y="3811350"/>
              <a:ext cx="1223700" cy="326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8" name="Google Shape;938;p61"/>
            <p:cNvCxnSpPr>
              <a:stCxn id="921" idx="6"/>
              <a:endCxn id="928" idx="2"/>
            </p:cNvCxnSpPr>
            <p:nvPr/>
          </p:nvCxnSpPr>
          <p:spPr>
            <a:xfrm flipH="1" rot="10800000">
              <a:off x="3087600" y="2698150"/>
              <a:ext cx="1223700" cy="32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9" name="Google Shape;939;p61"/>
            <p:cNvCxnSpPr>
              <a:stCxn id="923" idx="6"/>
              <a:endCxn id="928" idx="2"/>
            </p:cNvCxnSpPr>
            <p:nvPr/>
          </p:nvCxnSpPr>
          <p:spPr>
            <a:xfrm flipH="1" rot="10800000">
              <a:off x="3087600" y="2698050"/>
              <a:ext cx="1223700" cy="1439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40" name="Google Shape;940;p61"/>
          <p:cNvGrpSpPr/>
          <p:nvPr/>
        </p:nvGrpSpPr>
        <p:grpSpPr>
          <a:xfrm>
            <a:off x="3222350" y="2444813"/>
            <a:ext cx="2619475" cy="1756075"/>
            <a:chOff x="3222350" y="2444813"/>
            <a:chExt cx="2619475" cy="1756075"/>
          </a:xfrm>
        </p:grpSpPr>
        <p:sp>
          <p:nvSpPr>
            <p:cNvPr id="941" name="Google Shape;941;p61"/>
            <p:cNvSpPr txBox="1"/>
            <p:nvPr/>
          </p:nvSpPr>
          <p:spPr>
            <a:xfrm>
              <a:off x="3289825" y="2444813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aseline="-25000"/>
            </a:p>
          </p:txBody>
        </p:sp>
        <p:sp>
          <p:nvSpPr>
            <p:cNvPr id="942" name="Google Shape;942;p61"/>
            <p:cNvSpPr txBox="1"/>
            <p:nvPr/>
          </p:nvSpPr>
          <p:spPr>
            <a:xfrm>
              <a:off x="3400050" y="2734288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aseline="-25000"/>
            </a:p>
          </p:txBody>
        </p:sp>
        <p:sp>
          <p:nvSpPr>
            <p:cNvPr id="943" name="Google Shape;943;p61"/>
            <p:cNvSpPr txBox="1"/>
            <p:nvPr/>
          </p:nvSpPr>
          <p:spPr>
            <a:xfrm>
              <a:off x="3222350" y="3012213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baseline="-25000"/>
            </a:p>
          </p:txBody>
        </p:sp>
        <p:sp>
          <p:nvSpPr>
            <p:cNvPr id="944" name="Google Shape;944;p61"/>
            <p:cNvSpPr txBox="1"/>
            <p:nvPr/>
          </p:nvSpPr>
          <p:spPr>
            <a:xfrm>
              <a:off x="4894875" y="2658088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 baseline="-25000"/>
            </a:p>
          </p:txBody>
        </p:sp>
        <p:sp>
          <p:nvSpPr>
            <p:cNvPr id="945" name="Google Shape;945;p61"/>
            <p:cNvSpPr txBox="1"/>
            <p:nvPr/>
          </p:nvSpPr>
          <p:spPr>
            <a:xfrm>
              <a:off x="4650825" y="2936013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10</a:t>
              </a:r>
              <a:endParaRPr baseline="-25000"/>
            </a:p>
          </p:txBody>
        </p:sp>
        <p:sp>
          <p:nvSpPr>
            <p:cNvPr id="946" name="Google Shape;946;p61"/>
            <p:cNvSpPr txBox="1"/>
            <p:nvPr/>
          </p:nvSpPr>
          <p:spPr>
            <a:xfrm>
              <a:off x="4645940" y="3298846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11</a:t>
              </a:r>
              <a:endParaRPr baseline="-25000"/>
            </a:p>
          </p:txBody>
        </p:sp>
        <p:sp>
          <p:nvSpPr>
            <p:cNvPr id="947" name="Google Shape;947;p61"/>
            <p:cNvSpPr txBox="1"/>
            <p:nvPr/>
          </p:nvSpPr>
          <p:spPr>
            <a:xfrm>
              <a:off x="5108625" y="3769788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12</a:t>
              </a:r>
              <a:endParaRPr baseline="-25000"/>
            </a:p>
          </p:txBody>
        </p:sp>
      </p:grpSp>
      <p:grpSp>
        <p:nvGrpSpPr>
          <p:cNvPr id="948" name="Google Shape;948;p61"/>
          <p:cNvGrpSpPr/>
          <p:nvPr/>
        </p:nvGrpSpPr>
        <p:grpSpPr>
          <a:xfrm>
            <a:off x="4606550" y="2698075"/>
            <a:ext cx="2664100" cy="1669000"/>
            <a:chOff x="4606550" y="2698075"/>
            <a:chExt cx="2664100" cy="1669000"/>
          </a:xfrm>
        </p:grpSpPr>
        <p:sp>
          <p:nvSpPr>
            <p:cNvPr id="949" name="Google Shape;949;p61"/>
            <p:cNvSpPr/>
            <p:nvPr/>
          </p:nvSpPr>
          <p:spPr>
            <a:xfrm>
              <a:off x="5791200" y="3400558"/>
              <a:ext cx="295200" cy="295200"/>
            </a:xfrm>
            <a:prstGeom prst="ellipse">
              <a:avLst/>
            </a:prstGeom>
            <a:solidFill>
              <a:srgbClr val="F6AEA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0" name="Google Shape;950;p61"/>
            <p:cNvCxnSpPr>
              <a:stCxn id="928" idx="6"/>
              <a:endCxn id="949" idx="2"/>
            </p:cNvCxnSpPr>
            <p:nvPr/>
          </p:nvCxnSpPr>
          <p:spPr>
            <a:xfrm>
              <a:off x="4606550" y="2698075"/>
              <a:ext cx="1184700" cy="85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61"/>
            <p:cNvCxnSpPr>
              <a:stCxn id="929" idx="6"/>
              <a:endCxn id="949" idx="2"/>
            </p:cNvCxnSpPr>
            <p:nvPr/>
          </p:nvCxnSpPr>
          <p:spPr>
            <a:xfrm>
              <a:off x="4606550" y="3255375"/>
              <a:ext cx="1184700" cy="292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2" name="Google Shape;952;p61"/>
            <p:cNvCxnSpPr>
              <a:stCxn id="930" idx="6"/>
              <a:endCxn id="949" idx="2"/>
            </p:cNvCxnSpPr>
            <p:nvPr/>
          </p:nvCxnSpPr>
          <p:spPr>
            <a:xfrm flipH="1" rot="10800000">
              <a:off x="4606550" y="3548113"/>
              <a:ext cx="1184700" cy="263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3" name="Google Shape;953;p61"/>
            <p:cNvCxnSpPr>
              <a:stCxn id="931" idx="6"/>
              <a:endCxn id="949" idx="2"/>
            </p:cNvCxnSpPr>
            <p:nvPr/>
          </p:nvCxnSpPr>
          <p:spPr>
            <a:xfrm flipH="1" rot="10800000">
              <a:off x="4606550" y="3548075"/>
              <a:ext cx="1184700" cy="81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4" name="Google Shape;954;p61"/>
            <p:cNvCxnSpPr>
              <a:stCxn id="949" idx="6"/>
            </p:cNvCxnSpPr>
            <p:nvPr/>
          </p:nvCxnSpPr>
          <p:spPr>
            <a:xfrm>
              <a:off x="6086400" y="3548158"/>
              <a:ext cx="501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5" name="Google Shape;955;p61"/>
            <p:cNvSpPr txBox="1"/>
            <p:nvPr/>
          </p:nvSpPr>
          <p:spPr>
            <a:xfrm>
              <a:off x="6537450" y="3332600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(x)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7"/>
          <p:cNvGrpSpPr/>
          <p:nvPr/>
        </p:nvGrpSpPr>
        <p:grpSpPr>
          <a:xfrm>
            <a:off x="960625" y="1837550"/>
            <a:ext cx="1917300" cy="1690800"/>
            <a:chOff x="587225" y="1351325"/>
            <a:chExt cx="1917300" cy="1690800"/>
          </a:xfrm>
        </p:grpSpPr>
        <p:sp>
          <p:nvSpPr>
            <p:cNvPr id="120" name="Google Shape;120;p17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1" name="Google Shape;121;p17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23" name="Google Shape;123;p17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124" name="Google Shape;124;p17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7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" name="Google Shape;126;p17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27" name="Google Shape;127;p17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" name="Google Shape;130;p17"/>
          <p:cNvSpPr txBox="1"/>
          <p:nvPr/>
        </p:nvSpPr>
        <p:spPr>
          <a:xfrm>
            <a:off x="3647600" y="24537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838875" y="2453750"/>
            <a:ext cx="11253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2" name="Google Shape;132;p17"/>
          <p:cNvCxnSpPr>
            <a:stCxn id="120" idx="3"/>
            <a:endCxn id="130" idx="1"/>
          </p:cNvCxnSpPr>
          <p:nvPr/>
        </p:nvCxnSpPr>
        <p:spPr>
          <a:xfrm>
            <a:off x="2877925" y="268295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7"/>
          <p:cNvCxnSpPr>
            <a:stCxn id="130" idx="3"/>
            <a:endCxn id="131" idx="1"/>
          </p:cNvCxnSpPr>
          <p:nvPr/>
        </p:nvCxnSpPr>
        <p:spPr>
          <a:xfrm>
            <a:off x="4956200" y="268295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7"/>
          <p:cNvSpPr txBox="1"/>
          <p:nvPr/>
        </p:nvSpPr>
        <p:spPr>
          <a:xfrm>
            <a:off x="406800" y="4026125"/>
            <a:ext cx="83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Is the algorithm privacy-preserving?</a:t>
            </a:r>
            <a:endParaRPr sz="400"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3700954" y="3580684"/>
            <a:ext cx="1320600" cy="1631412"/>
            <a:chOff x="3891070" y="3580684"/>
            <a:chExt cx="1320600" cy="1631412"/>
          </a:xfrm>
        </p:grpSpPr>
        <p:sp>
          <p:nvSpPr>
            <p:cNvPr id="136" name="Google Shape;136;p17"/>
            <p:cNvSpPr txBox="1"/>
            <p:nvPr/>
          </p:nvSpPr>
          <p:spPr>
            <a:xfrm>
              <a:off x="4018328" y="4365496"/>
              <a:ext cx="525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^</a:t>
              </a:r>
              <a:endParaRPr i="1" sz="1100">
                <a:solidFill>
                  <a:srgbClr val="FF0000"/>
                </a:solidFill>
              </a:endParaRPr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3891070" y="3580684"/>
              <a:ext cx="13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not</a:t>
              </a:r>
              <a:endParaRPr i="1" sz="1100">
                <a:solidFill>
                  <a:srgbClr val="FF0000"/>
                </a:solidFill>
              </a:endParaRPr>
            </a:p>
          </p:txBody>
        </p:sp>
      </p:grpSp>
      <p:sp>
        <p:nvSpPr>
          <p:cNvPr id="138" name="Google Shape;138;p1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What this </a:t>
            </a: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tutorial</a:t>
            </a: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is about...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Interlude: Training Model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61" name="Google Shape;961;p62"/>
          <p:cNvGrpSpPr/>
          <p:nvPr/>
        </p:nvGrpSpPr>
        <p:grpSpPr>
          <a:xfrm>
            <a:off x="544325" y="855483"/>
            <a:ext cx="2592425" cy="1212525"/>
            <a:chOff x="544325" y="855483"/>
            <a:chExt cx="2592425" cy="1212525"/>
          </a:xfrm>
        </p:grpSpPr>
        <p:sp>
          <p:nvSpPr>
            <p:cNvPr id="962" name="Google Shape;962;p62"/>
            <p:cNvSpPr txBox="1"/>
            <p:nvPr/>
          </p:nvSpPr>
          <p:spPr>
            <a:xfrm>
              <a:off x="544325" y="855483"/>
              <a:ext cx="21231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Training data X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63" name="Google Shape;963;p62"/>
            <p:cNvSpPr txBox="1"/>
            <p:nvPr/>
          </p:nvSpPr>
          <p:spPr>
            <a:xfrm>
              <a:off x="769750" y="1267608"/>
              <a:ext cx="2367000" cy="800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Labeled Samples</a:t>
              </a:r>
              <a:endParaRPr b="1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, y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), (x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, y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</a:t>
              </a:r>
              <a:r>
                <a:rPr lang="en">
                  <a:solidFill>
                    <a:schemeClr val="dk1"/>
                  </a:solidFill>
                </a:rPr>
                <a:t>, ..., 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, y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64" name="Google Shape;964;p62"/>
          <p:cNvSpPr txBox="1"/>
          <p:nvPr/>
        </p:nvSpPr>
        <p:spPr>
          <a:xfrm>
            <a:off x="769750" y="3850400"/>
            <a:ext cx="2729700" cy="85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Training Objective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Find w that minimizes 𝓛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965" name="Google Shape;965;p62"/>
          <p:cNvCxnSpPr/>
          <p:nvPr/>
        </p:nvCxnSpPr>
        <p:spPr>
          <a:xfrm rot="10800000">
            <a:off x="4260597" y="1152475"/>
            <a:ext cx="0" cy="3492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966" name="Google Shape;966;p62"/>
          <p:cNvGrpSpPr/>
          <p:nvPr/>
        </p:nvGrpSpPr>
        <p:grpSpPr>
          <a:xfrm>
            <a:off x="4786950" y="2737100"/>
            <a:ext cx="3000000" cy="1878625"/>
            <a:chOff x="4786950" y="2737100"/>
            <a:chExt cx="3000000" cy="1878625"/>
          </a:xfrm>
        </p:grpSpPr>
        <p:sp>
          <p:nvSpPr>
            <p:cNvPr id="967" name="Google Shape;967;p62"/>
            <p:cNvSpPr/>
            <p:nvPr/>
          </p:nvSpPr>
          <p:spPr>
            <a:xfrm>
              <a:off x="4786950" y="2759925"/>
              <a:ext cx="3000000" cy="1855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2"/>
            <p:cNvSpPr txBox="1"/>
            <p:nvPr/>
          </p:nvSpPr>
          <p:spPr>
            <a:xfrm>
              <a:off x="4816800" y="2737100"/>
              <a:ext cx="28224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Gradient Descent (GD)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969" name="Google Shape;969;p62"/>
          <p:cNvSpPr txBox="1"/>
          <p:nvPr/>
        </p:nvSpPr>
        <p:spPr>
          <a:xfrm>
            <a:off x="4816800" y="3207200"/>
            <a:ext cx="28818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t = 1,...,T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← w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- η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⛛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𝓛(X)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endParaRPr baseline="-25000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0" name="Google Shape;970;p62"/>
          <p:cNvSpPr txBox="1"/>
          <p:nvPr/>
        </p:nvSpPr>
        <p:spPr>
          <a:xfrm>
            <a:off x="4698500" y="970075"/>
            <a:ext cx="41622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Gradient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𝓛(X) = [d 𝓛(X) / d w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, ...,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 𝓛(X) / d w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1" name="Google Shape;971;p62"/>
          <p:cNvSpPr txBox="1"/>
          <p:nvPr/>
        </p:nvSpPr>
        <p:spPr>
          <a:xfrm>
            <a:off x="6669250" y="2371675"/>
            <a:ext cx="153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η</a:t>
            </a:r>
            <a:r>
              <a:rPr baseline="-25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learning rate</a:t>
            </a:r>
            <a:endParaRPr sz="1100"/>
          </a:p>
        </p:txBody>
      </p:sp>
      <p:grpSp>
        <p:nvGrpSpPr>
          <p:cNvPr id="972" name="Google Shape;972;p62"/>
          <p:cNvGrpSpPr/>
          <p:nvPr/>
        </p:nvGrpSpPr>
        <p:grpSpPr>
          <a:xfrm>
            <a:off x="621245" y="2084537"/>
            <a:ext cx="2907900" cy="1446988"/>
            <a:chOff x="621245" y="2084537"/>
            <a:chExt cx="2907900" cy="1446988"/>
          </a:xfrm>
        </p:grpSpPr>
        <p:sp>
          <p:nvSpPr>
            <p:cNvPr id="973" name="Google Shape;973;p62"/>
            <p:cNvSpPr txBox="1"/>
            <p:nvPr/>
          </p:nvSpPr>
          <p:spPr>
            <a:xfrm>
              <a:off x="621245" y="2084537"/>
              <a:ext cx="2907900" cy="7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Loss function: 𝓵(ŷ, y) ∈ 𝐑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4" name="Google Shape;974;p62"/>
            <p:cNvSpPr txBox="1"/>
            <p:nvPr/>
          </p:nvSpPr>
          <p:spPr>
            <a:xfrm>
              <a:off x="769750" y="2677125"/>
              <a:ext cx="2597400" cy="8544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Empirical loss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𝓛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(X) := Σ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∈[n]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 𝓵(f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(x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), y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) / n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3"/>
          <p:cNvSpPr/>
          <p:nvPr/>
        </p:nvSpPr>
        <p:spPr>
          <a:xfrm>
            <a:off x="4786950" y="2759925"/>
            <a:ext cx="3000000" cy="185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Interlude: Training Model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1" name="Google Shape;981;p63"/>
          <p:cNvSpPr txBox="1"/>
          <p:nvPr/>
        </p:nvSpPr>
        <p:spPr>
          <a:xfrm>
            <a:off x="544325" y="855483"/>
            <a:ext cx="21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Training data X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2" name="Google Shape;982;p63"/>
          <p:cNvSpPr txBox="1"/>
          <p:nvPr/>
        </p:nvSpPr>
        <p:spPr>
          <a:xfrm>
            <a:off x="769750" y="1267608"/>
            <a:ext cx="2367000" cy="80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Labeled Samples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), 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>
                <a:solidFill>
                  <a:schemeClr val="dk1"/>
                </a:solidFill>
              </a:rPr>
              <a:t>, ...,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3" name="Google Shape;983;p63"/>
          <p:cNvSpPr txBox="1"/>
          <p:nvPr/>
        </p:nvSpPr>
        <p:spPr>
          <a:xfrm>
            <a:off x="621245" y="2084537"/>
            <a:ext cx="29079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Loss function: 𝓵(ŷ, y) ∈ 𝐑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4" name="Google Shape;984;p63"/>
          <p:cNvSpPr txBox="1"/>
          <p:nvPr/>
        </p:nvSpPr>
        <p:spPr>
          <a:xfrm>
            <a:off x="769750" y="3850400"/>
            <a:ext cx="2729700" cy="85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Training Objective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Find w that minimizes 𝓛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985" name="Google Shape;985;p63"/>
          <p:cNvCxnSpPr/>
          <p:nvPr/>
        </p:nvCxnSpPr>
        <p:spPr>
          <a:xfrm rot="10800000">
            <a:off x="4260597" y="1152475"/>
            <a:ext cx="0" cy="3492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86" name="Google Shape;986;p63"/>
          <p:cNvSpPr txBox="1"/>
          <p:nvPr/>
        </p:nvSpPr>
        <p:spPr>
          <a:xfrm>
            <a:off x="4816800" y="2737100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Gradient Descent (GD)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7" name="Google Shape;987;p63"/>
          <p:cNvSpPr txBox="1"/>
          <p:nvPr/>
        </p:nvSpPr>
        <p:spPr>
          <a:xfrm>
            <a:off x="4816800" y="3207200"/>
            <a:ext cx="28818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t = 1,...,T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← w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- η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𝓛(X)</a:t>
            </a:r>
            <a:endParaRPr sz="18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endParaRPr baseline="-25000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8" name="Google Shape;988;p63"/>
          <p:cNvSpPr txBox="1"/>
          <p:nvPr/>
        </p:nvSpPr>
        <p:spPr>
          <a:xfrm>
            <a:off x="4698500" y="970075"/>
            <a:ext cx="41622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Gradient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𝓛(X) = [d 𝓛(X) / d w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, ...,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 𝓛(X) / d w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9" name="Google Shape;989;p63"/>
          <p:cNvSpPr txBox="1"/>
          <p:nvPr/>
        </p:nvSpPr>
        <p:spPr>
          <a:xfrm>
            <a:off x="6669250" y="2371675"/>
            <a:ext cx="153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η</a:t>
            </a:r>
            <a:r>
              <a:rPr baseline="-25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learning rate</a:t>
            </a:r>
            <a:endParaRPr sz="1100"/>
          </a:p>
        </p:txBody>
      </p:sp>
      <p:grpSp>
        <p:nvGrpSpPr>
          <p:cNvPr id="990" name="Google Shape;990;p63"/>
          <p:cNvGrpSpPr/>
          <p:nvPr/>
        </p:nvGrpSpPr>
        <p:grpSpPr>
          <a:xfrm>
            <a:off x="4698500" y="1772875"/>
            <a:ext cx="3688200" cy="2308500"/>
            <a:chOff x="4698500" y="1772875"/>
            <a:chExt cx="3688200" cy="2308500"/>
          </a:xfrm>
        </p:grpSpPr>
        <p:grpSp>
          <p:nvGrpSpPr>
            <p:cNvPr id="991" name="Google Shape;991;p63"/>
            <p:cNvGrpSpPr/>
            <p:nvPr/>
          </p:nvGrpSpPr>
          <p:grpSpPr>
            <a:xfrm>
              <a:off x="4698500" y="1772875"/>
              <a:ext cx="3688200" cy="2308500"/>
              <a:chOff x="4698500" y="1772875"/>
              <a:chExt cx="3688200" cy="2308500"/>
            </a:xfrm>
          </p:grpSpPr>
          <p:sp>
            <p:nvSpPr>
              <p:cNvPr id="992" name="Google Shape;992;p63"/>
              <p:cNvSpPr txBox="1"/>
              <p:nvPr/>
            </p:nvSpPr>
            <p:spPr>
              <a:xfrm>
                <a:off x="4698500" y="1772875"/>
                <a:ext cx="31311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⛛</a:t>
                </a:r>
                <a:r>
                  <a:rPr baseline="-25000"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w</a:t>
                </a:r>
                <a:r>
                  <a:rPr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 𝓛(X) = Σ</a:t>
                </a:r>
                <a:r>
                  <a:rPr baseline="-25000"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i∈[n]</a:t>
                </a:r>
                <a:r>
                  <a:rPr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 ⛛</a:t>
                </a:r>
                <a:r>
                  <a:rPr baseline="-25000"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w</a:t>
                </a:r>
                <a:r>
                  <a:rPr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 𝓵(f</a:t>
                </a:r>
                <a:r>
                  <a:rPr baseline="-25000"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w</a:t>
                </a:r>
                <a:r>
                  <a:rPr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(x</a:t>
                </a:r>
                <a:r>
                  <a:rPr baseline="-25000"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i</a:t>
                </a:r>
                <a:r>
                  <a:rPr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), y</a:t>
                </a:r>
                <a:r>
                  <a:rPr baseline="-25000"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i</a:t>
                </a:r>
                <a:r>
                  <a:rPr lang="en" sz="1700">
                    <a:solidFill>
                      <a:schemeClr val="dk1"/>
                    </a:solidFill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) / n</a:t>
                </a:r>
                <a:endParaRPr sz="1700">
                  <a:solidFill>
                    <a:schemeClr val="dk1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993" name="Google Shape;993;p63"/>
              <p:cNvCxnSpPr>
                <a:endCxn id="992" idx="3"/>
              </p:cNvCxnSpPr>
              <p:nvPr/>
            </p:nvCxnSpPr>
            <p:spPr>
              <a:xfrm flipH="1" rot="5400000">
                <a:off x="7065500" y="2760175"/>
                <a:ext cx="2085300" cy="557100"/>
              </a:xfrm>
              <a:prstGeom prst="bentConnector2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994" name="Google Shape;994;p63"/>
            <p:cNvCxnSpPr/>
            <p:nvPr/>
          </p:nvCxnSpPr>
          <p:spPr>
            <a:xfrm rot="10800000">
              <a:off x="7587688" y="4073875"/>
              <a:ext cx="79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95" name="Google Shape;995;p63"/>
          <p:cNvSpPr txBox="1"/>
          <p:nvPr/>
        </p:nvSpPr>
        <p:spPr>
          <a:xfrm>
            <a:off x="7896050" y="2896563"/>
            <a:ext cx="11526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inefficient!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996" name="Google Shape;996;p63"/>
          <p:cNvSpPr txBox="1"/>
          <p:nvPr/>
        </p:nvSpPr>
        <p:spPr>
          <a:xfrm>
            <a:off x="769750" y="2677125"/>
            <a:ext cx="2597400" cy="85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Empirical loss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𝓛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(X) := Σ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∈[n]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𝓵(f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) / 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4"/>
          <p:cNvSpPr/>
          <p:nvPr/>
        </p:nvSpPr>
        <p:spPr>
          <a:xfrm>
            <a:off x="4786950" y="2455125"/>
            <a:ext cx="3685500" cy="20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4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Interlude: Training Model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3" name="Google Shape;1003;p64"/>
          <p:cNvSpPr txBox="1"/>
          <p:nvPr/>
        </p:nvSpPr>
        <p:spPr>
          <a:xfrm>
            <a:off x="544325" y="855483"/>
            <a:ext cx="21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Training data X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4" name="Google Shape;1004;p64"/>
          <p:cNvSpPr txBox="1"/>
          <p:nvPr/>
        </p:nvSpPr>
        <p:spPr>
          <a:xfrm>
            <a:off x="769750" y="1267608"/>
            <a:ext cx="2367000" cy="80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Labeled Samples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), 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>
                <a:solidFill>
                  <a:schemeClr val="dk1"/>
                </a:solidFill>
              </a:rPr>
              <a:t>, ...,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5" name="Google Shape;1005;p64"/>
          <p:cNvSpPr txBox="1"/>
          <p:nvPr/>
        </p:nvSpPr>
        <p:spPr>
          <a:xfrm>
            <a:off x="621245" y="2084537"/>
            <a:ext cx="29079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Loss function: 𝓵(ŷ, y) ∈ 𝐑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6" name="Google Shape;1006;p64"/>
          <p:cNvSpPr txBox="1"/>
          <p:nvPr/>
        </p:nvSpPr>
        <p:spPr>
          <a:xfrm>
            <a:off x="769750" y="2677125"/>
            <a:ext cx="2597400" cy="85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Empirical loss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𝓛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(X) := Σ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∈[n]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𝓵(f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) / 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7" name="Google Shape;1007;p64"/>
          <p:cNvSpPr txBox="1"/>
          <p:nvPr/>
        </p:nvSpPr>
        <p:spPr>
          <a:xfrm>
            <a:off x="769750" y="3850400"/>
            <a:ext cx="2729700" cy="85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Training Objective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Find w that minimizes 𝓛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008" name="Google Shape;1008;p64"/>
          <p:cNvCxnSpPr/>
          <p:nvPr/>
        </p:nvCxnSpPr>
        <p:spPr>
          <a:xfrm rot="10800000">
            <a:off x="4260597" y="1152475"/>
            <a:ext cx="0" cy="3492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09" name="Google Shape;1009;p64"/>
          <p:cNvSpPr txBox="1"/>
          <p:nvPr/>
        </p:nvSpPr>
        <p:spPr>
          <a:xfrm>
            <a:off x="4816800" y="2432300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Stochastic GD (SGD)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0" name="Google Shape;1010;p64"/>
          <p:cNvSpPr txBox="1"/>
          <p:nvPr/>
        </p:nvSpPr>
        <p:spPr>
          <a:xfrm>
            <a:off x="4816800" y="2902400"/>
            <a:ext cx="34128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t = 1,...,T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i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← random example index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← w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- η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𝓵(f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8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endParaRPr baseline="-25000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1" name="Google Shape;1011;p64"/>
          <p:cNvSpPr txBox="1"/>
          <p:nvPr/>
        </p:nvSpPr>
        <p:spPr>
          <a:xfrm>
            <a:off x="4698500" y="970075"/>
            <a:ext cx="41622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Gradient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𝓛(X) = [d 𝓛(X) / d w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, ...,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 𝓛(X) / d w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2" name="Google Shape;1012;p64"/>
          <p:cNvSpPr txBox="1"/>
          <p:nvPr/>
        </p:nvSpPr>
        <p:spPr>
          <a:xfrm>
            <a:off x="4698500" y="1772875"/>
            <a:ext cx="31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𝓛(X) = Σ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i∈[n]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⛛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𝓵(f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) / n</a:t>
            </a:r>
            <a:endParaRPr sz="17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5"/>
          <p:cNvSpPr/>
          <p:nvPr/>
        </p:nvSpPr>
        <p:spPr>
          <a:xfrm>
            <a:off x="4786950" y="2455125"/>
            <a:ext cx="4040700" cy="20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6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Interlude: Training Model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9" name="Google Shape;1019;p65"/>
          <p:cNvSpPr txBox="1"/>
          <p:nvPr/>
        </p:nvSpPr>
        <p:spPr>
          <a:xfrm>
            <a:off x="544325" y="855483"/>
            <a:ext cx="21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Training data X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0" name="Google Shape;1020;p65"/>
          <p:cNvSpPr txBox="1"/>
          <p:nvPr/>
        </p:nvSpPr>
        <p:spPr>
          <a:xfrm>
            <a:off x="769750" y="1267608"/>
            <a:ext cx="2367000" cy="800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Labeled Samples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), 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>
                <a:solidFill>
                  <a:schemeClr val="dk1"/>
                </a:solidFill>
              </a:rPr>
              <a:t>, ...,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1" name="Google Shape;1021;p65"/>
          <p:cNvSpPr txBox="1"/>
          <p:nvPr/>
        </p:nvSpPr>
        <p:spPr>
          <a:xfrm>
            <a:off x="621245" y="2084537"/>
            <a:ext cx="29079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Loss function: 𝓵(ŷ, y) ∈ 𝐑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2" name="Google Shape;1022;p65"/>
          <p:cNvSpPr txBox="1"/>
          <p:nvPr/>
        </p:nvSpPr>
        <p:spPr>
          <a:xfrm>
            <a:off x="769750" y="2677125"/>
            <a:ext cx="2597400" cy="85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Empirical loss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𝓛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(X) := Σ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∈[n]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 𝓵(f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) / 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3" name="Google Shape;1023;p65"/>
          <p:cNvSpPr txBox="1"/>
          <p:nvPr/>
        </p:nvSpPr>
        <p:spPr>
          <a:xfrm>
            <a:off x="769750" y="3850400"/>
            <a:ext cx="2729700" cy="854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Training Objective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Find w that minimizes 𝓛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(X)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 rot="10800000">
            <a:off x="4260597" y="1152475"/>
            <a:ext cx="0" cy="3492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25" name="Google Shape;1025;p65"/>
          <p:cNvSpPr txBox="1"/>
          <p:nvPr/>
        </p:nvSpPr>
        <p:spPr>
          <a:xfrm>
            <a:off x="4816800" y="2432300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Mini-batch SGD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6" name="Google Shape;1026;p65"/>
          <p:cNvSpPr txBox="1"/>
          <p:nvPr/>
        </p:nvSpPr>
        <p:spPr>
          <a:xfrm>
            <a:off x="4816800" y="2902400"/>
            <a:ext cx="40110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←initial parameter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For t = 1,...,T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S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← random index set of size B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	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← w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t-1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- η</a:t>
            </a:r>
            <a:r>
              <a:rPr baseline="-25000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Σ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i∈S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𝓵(f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) / B</a:t>
            </a:r>
            <a:endParaRPr sz="18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Return w</a:t>
            </a:r>
            <a:r>
              <a:rPr baseline="-25000" lang="en" sz="1800">
                <a:latin typeface="Google Sans"/>
                <a:ea typeface="Google Sans"/>
                <a:cs typeface="Google Sans"/>
                <a:sym typeface="Google Sans"/>
              </a:rPr>
              <a:t>T</a:t>
            </a:r>
            <a:endParaRPr baseline="-25000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7" name="Google Shape;1027;p65"/>
          <p:cNvSpPr txBox="1"/>
          <p:nvPr/>
        </p:nvSpPr>
        <p:spPr>
          <a:xfrm>
            <a:off x="4698500" y="970075"/>
            <a:ext cx="41622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Gradient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 𝓛(X) = [d 𝓛(X) / d w</a:t>
            </a:r>
            <a:r>
              <a:rPr baseline="-25000" lang="en" sz="17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, ...,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 𝓛(X) / d w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8" name="Google Shape;1028;p65"/>
          <p:cNvSpPr txBox="1"/>
          <p:nvPr/>
        </p:nvSpPr>
        <p:spPr>
          <a:xfrm>
            <a:off x="4698500" y="1772875"/>
            <a:ext cx="313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⛛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𝓛(X) = Σ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i∈[n]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⛛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𝓵(f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7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) / n</a:t>
            </a:r>
            <a:endParaRPr sz="1700">
              <a:solidFill>
                <a:schemeClr val="dk1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6"/>
          <p:cNvSpPr/>
          <p:nvPr/>
        </p:nvSpPr>
        <p:spPr>
          <a:xfrm>
            <a:off x="5830975" y="3908547"/>
            <a:ext cx="1755600" cy="298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Types of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035" name="Google Shape;1035;p66"/>
          <p:cNvGraphicFramePr/>
          <p:nvPr/>
        </p:nvGraphicFramePr>
        <p:xfrm>
          <a:off x="952500" y="105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2043250"/>
                <a:gridCol w="2782750"/>
                <a:gridCol w="2413000"/>
              </a:tblGrid>
              <a:tr h="83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Adversary’s requirement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Examples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Black-box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Only access the prediction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Membership Inference,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Model Inversion*,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Secret Sharer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White-box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Knows the architecture &amp; weights of the model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Model Inversion*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“Beyond White-box”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Knows additional information leaked during training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Gradient Inversion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6" name="Google Shape;1036;p66"/>
          <p:cNvSpPr/>
          <p:nvPr/>
        </p:nvSpPr>
        <p:spPr>
          <a:xfrm>
            <a:off x="1009125" y="2028575"/>
            <a:ext cx="1462200" cy="6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6"/>
          <p:cNvSpPr/>
          <p:nvPr/>
        </p:nvSpPr>
        <p:spPr>
          <a:xfrm>
            <a:off x="3066525" y="2028575"/>
            <a:ext cx="2524800" cy="6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66"/>
          <p:cNvSpPr/>
          <p:nvPr/>
        </p:nvSpPr>
        <p:spPr>
          <a:xfrm>
            <a:off x="5830975" y="1974425"/>
            <a:ext cx="21906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6"/>
          <p:cNvSpPr/>
          <p:nvPr/>
        </p:nvSpPr>
        <p:spPr>
          <a:xfrm>
            <a:off x="1009125" y="2959450"/>
            <a:ext cx="1462200" cy="5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66"/>
          <p:cNvSpPr/>
          <p:nvPr/>
        </p:nvSpPr>
        <p:spPr>
          <a:xfrm>
            <a:off x="3066525" y="2885297"/>
            <a:ext cx="2401500" cy="6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6"/>
          <p:cNvSpPr/>
          <p:nvPr/>
        </p:nvSpPr>
        <p:spPr>
          <a:xfrm>
            <a:off x="5841272" y="2909936"/>
            <a:ext cx="1675800" cy="5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66"/>
          <p:cNvSpPr/>
          <p:nvPr/>
        </p:nvSpPr>
        <p:spPr>
          <a:xfrm>
            <a:off x="1009125" y="3728250"/>
            <a:ext cx="1462200" cy="6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6"/>
          <p:cNvSpPr/>
          <p:nvPr/>
        </p:nvSpPr>
        <p:spPr>
          <a:xfrm>
            <a:off x="3066525" y="3620550"/>
            <a:ext cx="2401500" cy="8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66"/>
          <p:cNvSpPr/>
          <p:nvPr/>
        </p:nvSpPr>
        <p:spPr>
          <a:xfrm>
            <a:off x="5841275" y="3728250"/>
            <a:ext cx="1840500" cy="6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Gradient Inversion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0" name="Google Shape;1050;p67"/>
          <p:cNvSpPr txBox="1"/>
          <p:nvPr/>
        </p:nvSpPr>
        <p:spPr>
          <a:xfrm>
            <a:off x="2150250" y="992450"/>
            <a:ext cx="4843500" cy="876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Adversary knows the gradient used in each update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1" name="Google Shape;1051;p67"/>
          <p:cNvSpPr txBox="1"/>
          <p:nvPr/>
        </p:nvSpPr>
        <p:spPr>
          <a:xfrm>
            <a:off x="528125" y="2143350"/>
            <a:ext cx="3631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Example: 1-layer NN &amp; hinge loss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052" name="Google Shape;1052;p67"/>
          <p:cNvGrpSpPr/>
          <p:nvPr/>
        </p:nvGrpSpPr>
        <p:grpSpPr>
          <a:xfrm>
            <a:off x="1305109" y="2677446"/>
            <a:ext cx="2983216" cy="2055592"/>
            <a:chOff x="1305109" y="2677446"/>
            <a:chExt cx="2983216" cy="2055592"/>
          </a:xfrm>
        </p:grpSpPr>
        <p:sp>
          <p:nvSpPr>
            <p:cNvPr id="1053" name="Google Shape;1053;p67"/>
            <p:cNvSpPr/>
            <p:nvPr/>
          </p:nvSpPr>
          <p:spPr>
            <a:xfrm>
              <a:off x="1329025" y="2748550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7"/>
            <p:cNvSpPr/>
            <p:nvPr/>
          </p:nvSpPr>
          <p:spPr>
            <a:xfrm>
              <a:off x="1329025" y="3305850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7"/>
            <p:cNvSpPr/>
            <p:nvPr/>
          </p:nvSpPr>
          <p:spPr>
            <a:xfrm>
              <a:off x="1329025" y="3861688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7"/>
            <p:cNvSpPr/>
            <p:nvPr/>
          </p:nvSpPr>
          <p:spPr>
            <a:xfrm>
              <a:off x="1329025" y="4417550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7"/>
            <p:cNvSpPr/>
            <p:nvPr/>
          </p:nvSpPr>
          <p:spPr>
            <a:xfrm>
              <a:off x="2808875" y="3598633"/>
              <a:ext cx="295200" cy="295200"/>
            </a:xfrm>
            <a:prstGeom prst="ellipse">
              <a:avLst/>
            </a:prstGeom>
            <a:solidFill>
              <a:srgbClr val="F6AEA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8" name="Google Shape;1058;p67"/>
            <p:cNvCxnSpPr>
              <a:stCxn id="1053" idx="6"/>
              <a:endCxn id="1057" idx="2"/>
            </p:cNvCxnSpPr>
            <p:nvPr/>
          </p:nvCxnSpPr>
          <p:spPr>
            <a:xfrm>
              <a:off x="1624225" y="2896150"/>
              <a:ext cx="1184700" cy="85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9" name="Google Shape;1059;p67"/>
            <p:cNvCxnSpPr>
              <a:stCxn id="1054" idx="6"/>
              <a:endCxn id="1057" idx="2"/>
            </p:cNvCxnSpPr>
            <p:nvPr/>
          </p:nvCxnSpPr>
          <p:spPr>
            <a:xfrm>
              <a:off x="1624225" y="3453450"/>
              <a:ext cx="1184700" cy="292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0" name="Google Shape;1060;p67"/>
            <p:cNvCxnSpPr>
              <a:stCxn id="1055" idx="6"/>
              <a:endCxn id="1057" idx="2"/>
            </p:cNvCxnSpPr>
            <p:nvPr/>
          </p:nvCxnSpPr>
          <p:spPr>
            <a:xfrm flipH="1" rot="10800000">
              <a:off x="1624225" y="3746188"/>
              <a:ext cx="1184700" cy="263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1" name="Google Shape;1061;p67"/>
            <p:cNvCxnSpPr>
              <a:stCxn id="1056" idx="6"/>
              <a:endCxn id="1057" idx="2"/>
            </p:cNvCxnSpPr>
            <p:nvPr/>
          </p:nvCxnSpPr>
          <p:spPr>
            <a:xfrm flipH="1" rot="10800000">
              <a:off x="1624225" y="3746150"/>
              <a:ext cx="1184700" cy="81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2" name="Google Shape;1062;p67"/>
            <p:cNvCxnSpPr>
              <a:stCxn id="1057" idx="6"/>
            </p:cNvCxnSpPr>
            <p:nvPr/>
          </p:nvCxnSpPr>
          <p:spPr>
            <a:xfrm>
              <a:off x="3104075" y="3746233"/>
              <a:ext cx="501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63" name="Google Shape;1063;p67"/>
            <p:cNvSpPr txBox="1"/>
            <p:nvPr/>
          </p:nvSpPr>
          <p:spPr>
            <a:xfrm>
              <a:off x="1305109" y="2677446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aseline="-25000" sz="1200"/>
            </a:p>
          </p:txBody>
        </p:sp>
        <p:sp>
          <p:nvSpPr>
            <p:cNvPr id="1064" name="Google Shape;1064;p67"/>
            <p:cNvSpPr txBox="1"/>
            <p:nvPr/>
          </p:nvSpPr>
          <p:spPr>
            <a:xfrm>
              <a:off x="1912550" y="2856163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aseline="-25000"/>
            </a:p>
          </p:txBody>
        </p:sp>
        <p:sp>
          <p:nvSpPr>
            <p:cNvPr id="1065" name="Google Shape;1065;p67"/>
            <p:cNvSpPr txBox="1"/>
            <p:nvPr/>
          </p:nvSpPr>
          <p:spPr>
            <a:xfrm>
              <a:off x="1668500" y="3134088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aseline="-25000"/>
            </a:p>
          </p:txBody>
        </p:sp>
        <p:sp>
          <p:nvSpPr>
            <p:cNvPr id="1066" name="Google Shape;1066;p67"/>
            <p:cNvSpPr txBox="1"/>
            <p:nvPr/>
          </p:nvSpPr>
          <p:spPr>
            <a:xfrm>
              <a:off x="1663615" y="3496921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3</a:t>
              </a:r>
              <a:endParaRPr baseline="-25000"/>
            </a:p>
          </p:txBody>
        </p:sp>
        <p:sp>
          <p:nvSpPr>
            <p:cNvPr id="1067" name="Google Shape;1067;p67"/>
            <p:cNvSpPr txBox="1"/>
            <p:nvPr/>
          </p:nvSpPr>
          <p:spPr>
            <a:xfrm>
              <a:off x="2126300" y="3967863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baseline="-25000"/>
            </a:p>
          </p:txBody>
        </p:sp>
        <p:sp>
          <p:nvSpPr>
            <p:cNvPr id="1068" name="Google Shape;1068;p67"/>
            <p:cNvSpPr txBox="1"/>
            <p:nvPr/>
          </p:nvSpPr>
          <p:spPr>
            <a:xfrm>
              <a:off x="3555125" y="3530675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(x)</a:t>
              </a:r>
              <a:endParaRPr/>
            </a:p>
          </p:txBody>
        </p:sp>
        <p:sp>
          <p:nvSpPr>
            <p:cNvPr id="1069" name="Google Shape;1069;p67"/>
            <p:cNvSpPr txBox="1"/>
            <p:nvPr/>
          </p:nvSpPr>
          <p:spPr>
            <a:xfrm>
              <a:off x="1318314" y="3224051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aseline="-25000" sz="1200"/>
            </a:p>
          </p:txBody>
        </p:sp>
        <p:sp>
          <p:nvSpPr>
            <p:cNvPr id="1070" name="Google Shape;1070;p67"/>
            <p:cNvSpPr txBox="1"/>
            <p:nvPr/>
          </p:nvSpPr>
          <p:spPr>
            <a:xfrm>
              <a:off x="1318334" y="3771007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3</a:t>
              </a:r>
              <a:endParaRPr baseline="-25000" sz="1200"/>
            </a:p>
          </p:txBody>
        </p:sp>
        <p:sp>
          <p:nvSpPr>
            <p:cNvPr id="1071" name="Google Shape;1071;p67"/>
            <p:cNvSpPr txBox="1"/>
            <p:nvPr/>
          </p:nvSpPr>
          <p:spPr>
            <a:xfrm>
              <a:off x="1319592" y="4332838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4</a:t>
              </a:r>
              <a:endParaRPr baseline="-25000" sz="1200"/>
            </a:p>
          </p:txBody>
        </p:sp>
      </p:grpSp>
      <p:grpSp>
        <p:nvGrpSpPr>
          <p:cNvPr id="1072" name="Google Shape;1072;p67"/>
          <p:cNvGrpSpPr/>
          <p:nvPr/>
        </p:nvGrpSpPr>
        <p:grpSpPr>
          <a:xfrm>
            <a:off x="3449825" y="3898269"/>
            <a:ext cx="943800" cy="634421"/>
            <a:chOff x="3449825" y="3898269"/>
            <a:chExt cx="943800" cy="634421"/>
          </a:xfrm>
        </p:grpSpPr>
        <p:sp>
          <p:nvSpPr>
            <p:cNvPr id="1073" name="Google Shape;1073;p67"/>
            <p:cNvSpPr txBox="1"/>
            <p:nvPr/>
          </p:nvSpPr>
          <p:spPr>
            <a:xfrm>
              <a:off x="3449825" y="4101590"/>
              <a:ext cx="943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&lt;w, x&gt;</a:t>
              </a:r>
              <a:endParaRPr/>
            </a:p>
          </p:txBody>
        </p:sp>
        <p:sp>
          <p:nvSpPr>
            <p:cNvPr id="1074" name="Google Shape;1074;p67"/>
            <p:cNvSpPr txBox="1"/>
            <p:nvPr/>
          </p:nvSpPr>
          <p:spPr>
            <a:xfrm rot="5400000">
              <a:off x="3774125" y="3830319"/>
              <a:ext cx="295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=</a:t>
              </a:r>
              <a:endParaRPr/>
            </a:p>
          </p:txBody>
        </p:sp>
      </p:grpSp>
      <p:grpSp>
        <p:nvGrpSpPr>
          <p:cNvPr id="1075" name="Google Shape;1075;p67"/>
          <p:cNvGrpSpPr/>
          <p:nvPr/>
        </p:nvGrpSpPr>
        <p:grpSpPr>
          <a:xfrm>
            <a:off x="4356750" y="2005375"/>
            <a:ext cx="3030000" cy="1280200"/>
            <a:chOff x="4356750" y="2005375"/>
            <a:chExt cx="3030000" cy="1280200"/>
          </a:xfrm>
        </p:grpSpPr>
        <p:sp>
          <p:nvSpPr>
            <p:cNvPr id="1076" name="Google Shape;1076;p67"/>
            <p:cNvSpPr txBox="1"/>
            <p:nvPr/>
          </p:nvSpPr>
          <p:spPr>
            <a:xfrm>
              <a:off x="4356750" y="2409575"/>
              <a:ext cx="3030000" cy="8760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Hinge Loss 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𝓵</a:t>
              </a:r>
              <a:r>
                <a:rPr baseline="-25000" lang="en" sz="1800">
                  <a:latin typeface="Google Sans"/>
                  <a:ea typeface="Google Sans"/>
                  <a:cs typeface="Google Sans"/>
                  <a:sym typeface="Google Sans"/>
                </a:rPr>
                <a:t>hinge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(ŷ, y) = max(0, 1 - y・</a:t>
              </a:r>
              <a:r>
                <a:rPr lang="en" sz="18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ŷ)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077" name="Google Shape;1077;p67"/>
            <p:cNvSpPr txBox="1"/>
            <p:nvPr/>
          </p:nvSpPr>
          <p:spPr>
            <a:xfrm>
              <a:off x="6291350" y="2005375"/>
              <a:ext cx="996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y ∈ {-1,1}</a:t>
              </a:r>
              <a:endParaRPr sz="1200"/>
            </a:p>
          </p:txBody>
        </p:sp>
      </p:grpSp>
      <p:grpSp>
        <p:nvGrpSpPr>
          <p:cNvPr id="1078" name="Google Shape;1078;p67"/>
          <p:cNvGrpSpPr/>
          <p:nvPr/>
        </p:nvGrpSpPr>
        <p:grpSpPr>
          <a:xfrm>
            <a:off x="6369050" y="2601250"/>
            <a:ext cx="2774925" cy="1353420"/>
            <a:chOff x="6369050" y="2601250"/>
            <a:chExt cx="2774925" cy="1353420"/>
          </a:xfrm>
        </p:grpSpPr>
        <p:sp>
          <p:nvSpPr>
            <p:cNvPr id="1079" name="Google Shape;1079;p67"/>
            <p:cNvSpPr/>
            <p:nvPr/>
          </p:nvSpPr>
          <p:spPr>
            <a:xfrm>
              <a:off x="6369050" y="3656170"/>
              <a:ext cx="662700" cy="2985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  <p:sp>
          <p:nvSpPr>
            <p:cNvPr id="1080" name="Google Shape;1080;p67"/>
            <p:cNvSpPr txBox="1"/>
            <p:nvPr/>
          </p:nvSpPr>
          <p:spPr>
            <a:xfrm>
              <a:off x="7616075" y="2601250"/>
              <a:ext cx="152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Adversary can* recover (x</a:t>
              </a:r>
              <a:r>
                <a:rPr baseline="-25000" lang="en">
                  <a:solidFill>
                    <a:schemeClr val="dk1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>
                  <a:solidFill>
                    <a:schemeClr val="dk1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, y</a:t>
              </a:r>
              <a:r>
                <a:rPr baseline="-25000" lang="en">
                  <a:solidFill>
                    <a:schemeClr val="dk1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>
                  <a:solidFill>
                    <a:schemeClr val="dk1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)</a:t>
              </a:r>
              <a:endParaRPr sz="1000">
                <a:highlight>
                  <a:srgbClr val="FFFF00"/>
                </a:highlight>
              </a:endParaRPr>
            </a:p>
          </p:txBody>
        </p:sp>
        <p:cxnSp>
          <p:nvCxnSpPr>
            <p:cNvPr id="1081" name="Google Shape;1081;p67"/>
            <p:cNvCxnSpPr>
              <a:stCxn id="1079" idx="0"/>
              <a:endCxn id="1080" idx="2"/>
            </p:cNvCxnSpPr>
            <p:nvPr/>
          </p:nvCxnSpPr>
          <p:spPr>
            <a:xfrm rot="-5400000">
              <a:off x="7320650" y="2596720"/>
              <a:ext cx="439200" cy="1679700"/>
            </a:xfrm>
            <a:prstGeom prst="bentConnector3">
              <a:avLst>
                <a:gd fmla="val 50014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082" name="Google Shape;1082;p67"/>
          <p:cNvGrpSpPr/>
          <p:nvPr/>
        </p:nvGrpSpPr>
        <p:grpSpPr>
          <a:xfrm>
            <a:off x="4538000" y="3547435"/>
            <a:ext cx="4424475" cy="985265"/>
            <a:chOff x="4538000" y="3547435"/>
            <a:chExt cx="4424475" cy="985265"/>
          </a:xfrm>
        </p:grpSpPr>
        <p:sp>
          <p:nvSpPr>
            <p:cNvPr id="1083" name="Google Shape;1083;p67"/>
            <p:cNvSpPr txBox="1"/>
            <p:nvPr/>
          </p:nvSpPr>
          <p:spPr>
            <a:xfrm>
              <a:off x="4538000" y="3747900"/>
              <a:ext cx="167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⛛</a:t>
              </a:r>
              <a:r>
                <a:rPr baseline="-25000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𝓵(f</a:t>
              </a:r>
              <a:r>
                <a:rPr baseline="-25000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</a:t>
              </a:r>
              <a:r>
                <a:rPr baseline="-25000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), y</a:t>
              </a:r>
              <a:r>
                <a:rPr baseline="-25000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 =</a:t>
              </a:r>
              <a:endParaRPr/>
            </a:p>
          </p:txBody>
        </p:sp>
        <p:sp>
          <p:nvSpPr>
            <p:cNvPr id="1084" name="Google Shape;1084;p67"/>
            <p:cNvSpPr/>
            <p:nvPr/>
          </p:nvSpPr>
          <p:spPr>
            <a:xfrm flipH="1">
              <a:off x="6113600" y="3547435"/>
              <a:ext cx="94800" cy="910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7"/>
            <p:cNvSpPr txBox="1"/>
            <p:nvPr/>
          </p:nvSpPr>
          <p:spPr>
            <a:xfrm>
              <a:off x="6315275" y="4101600"/>
              <a:ext cx="2647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		otherwise</a:t>
              </a:r>
              <a:endParaRPr sz="1200"/>
            </a:p>
          </p:txBody>
        </p:sp>
        <p:sp>
          <p:nvSpPr>
            <p:cNvPr id="1086" name="Google Shape;1086;p67"/>
            <p:cNvSpPr txBox="1"/>
            <p:nvPr/>
          </p:nvSpPr>
          <p:spPr>
            <a:xfrm>
              <a:off x="6315275" y="3565200"/>
              <a:ext cx="2455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-y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・x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if y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・f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</a:t>
              </a: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) &lt; 1</a:t>
              </a:r>
              <a:endParaRPr sz="16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Gradient Inversion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2" name="Google Shape;1092;p68"/>
          <p:cNvSpPr txBox="1"/>
          <p:nvPr/>
        </p:nvSpPr>
        <p:spPr>
          <a:xfrm>
            <a:off x="2150250" y="992450"/>
            <a:ext cx="4843500" cy="876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Assumption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Adversary knows the gradient used in each update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3" name="Google Shape;1093;p68"/>
          <p:cNvSpPr txBox="1"/>
          <p:nvPr/>
        </p:nvSpPr>
        <p:spPr>
          <a:xfrm>
            <a:off x="528125" y="2143350"/>
            <a:ext cx="3631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General Formulation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4" name="Google Shape;1094;p68"/>
          <p:cNvSpPr txBox="1"/>
          <p:nvPr/>
        </p:nvSpPr>
        <p:spPr>
          <a:xfrm>
            <a:off x="655625" y="2930500"/>
            <a:ext cx="2910000" cy="8388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Given: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	g = ⛛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𝓵(f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), y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Goal: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	Recover x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y</a:t>
            </a:r>
            <a:r>
              <a:rPr baseline="-25000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</a:t>
            </a:r>
            <a:endParaRPr baseline="-25000"/>
          </a:p>
        </p:txBody>
      </p:sp>
      <p:grpSp>
        <p:nvGrpSpPr>
          <p:cNvPr id="1095" name="Google Shape;1095;p68"/>
          <p:cNvGrpSpPr/>
          <p:nvPr/>
        </p:nvGrpSpPr>
        <p:grpSpPr>
          <a:xfrm>
            <a:off x="4721825" y="2646700"/>
            <a:ext cx="2910000" cy="1305438"/>
            <a:chOff x="4721825" y="2646700"/>
            <a:chExt cx="2910000" cy="1305438"/>
          </a:xfrm>
        </p:grpSpPr>
        <p:sp>
          <p:nvSpPr>
            <p:cNvPr id="1096" name="Google Shape;1096;p68"/>
            <p:cNvSpPr txBox="1"/>
            <p:nvPr/>
          </p:nvSpPr>
          <p:spPr>
            <a:xfrm>
              <a:off x="4721825" y="3505738"/>
              <a:ext cx="2910000" cy="446400"/>
            </a:xfrm>
            <a:prstGeom prst="rect">
              <a:avLst/>
            </a:prstGeom>
            <a:solidFill>
              <a:srgbClr val="F6AEA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Minimize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𝓵*(⛛</a:t>
              </a:r>
              <a:r>
                <a:rPr baseline="-25000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𝓵(f</a:t>
              </a:r>
              <a:r>
                <a:rPr baseline="-25000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(x), y), g)</a:t>
              </a:r>
              <a:endParaRPr baseline="-25000"/>
            </a:p>
          </p:txBody>
        </p:sp>
        <p:sp>
          <p:nvSpPr>
            <p:cNvPr id="1097" name="Google Shape;1097;p68"/>
            <p:cNvSpPr txBox="1"/>
            <p:nvPr/>
          </p:nvSpPr>
          <p:spPr>
            <a:xfrm>
              <a:off x="5034875" y="3149800"/>
              <a:ext cx="228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𝓵* = another loss function</a:t>
              </a:r>
              <a:endParaRPr sz="1100"/>
            </a:p>
          </p:txBody>
        </p:sp>
        <p:sp>
          <p:nvSpPr>
            <p:cNvPr id="1098" name="Google Shape;1098;p68"/>
            <p:cNvSpPr/>
            <p:nvPr/>
          </p:nvSpPr>
          <p:spPr>
            <a:xfrm rot="5400000">
              <a:off x="5889125" y="2640550"/>
              <a:ext cx="575400" cy="587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68"/>
          <p:cNvGrpSpPr/>
          <p:nvPr/>
        </p:nvGrpSpPr>
        <p:grpSpPr>
          <a:xfrm>
            <a:off x="5456225" y="4000350"/>
            <a:ext cx="1441200" cy="933975"/>
            <a:chOff x="5456225" y="4000350"/>
            <a:chExt cx="1441200" cy="933975"/>
          </a:xfrm>
        </p:grpSpPr>
        <p:sp>
          <p:nvSpPr>
            <p:cNvPr id="1100" name="Google Shape;1100;p68"/>
            <p:cNvSpPr txBox="1"/>
            <p:nvPr/>
          </p:nvSpPr>
          <p:spPr>
            <a:xfrm>
              <a:off x="5456225" y="4534125"/>
              <a:ext cx="14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Solve using GD</a:t>
              </a:r>
              <a:endParaRPr sz="1100"/>
            </a:p>
          </p:txBody>
        </p:sp>
        <p:sp>
          <p:nvSpPr>
            <p:cNvPr id="1101" name="Google Shape;1101;p68"/>
            <p:cNvSpPr/>
            <p:nvPr/>
          </p:nvSpPr>
          <p:spPr>
            <a:xfrm rot="-5400000">
              <a:off x="5889125" y="3994200"/>
              <a:ext cx="575400" cy="587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68"/>
          <p:cNvGrpSpPr/>
          <p:nvPr/>
        </p:nvGrpSpPr>
        <p:grpSpPr>
          <a:xfrm>
            <a:off x="3693125" y="2145975"/>
            <a:ext cx="4158748" cy="1447669"/>
            <a:chOff x="3693125" y="2145975"/>
            <a:chExt cx="4158748" cy="1447669"/>
          </a:xfrm>
        </p:grpSpPr>
        <p:sp>
          <p:nvSpPr>
            <p:cNvPr id="1103" name="Google Shape;1103;p68"/>
            <p:cNvSpPr txBox="1"/>
            <p:nvPr/>
          </p:nvSpPr>
          <p:spPr>
            <a:xfrm>
              <a:off x="5114225" y="2145975"/>
              <a:ext cx="2392500" cy="446400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Solve: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⛛</a:t>
              </a:r>
              <a:r>
                <a:rPr baseline="-25000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𝓵(f</a:t>
              </a:r>
              <a:r>
                <a:rPr baseline="-25000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(x), y) = g</a:t>
              </a:r>
              <a:endParaRPr baseline="-25000"/>
            </a:p>
          </p:txBody>
        </p:sp>
        <p:sp>
          <p:nvSpPr>
            <p:cNvPr id="1104" name="Google Shape;1104;p68"/>
            <p:cNvSpPr/>
            <p:nvPr/>
          </p:nvSpPr>
          <p:spPr>
            <a:xfrm rot="-1829350">
              <a:off x="3776328" y="2651822"/>
              <a:ext cx="1254692" cy="669845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8"/>
            <p:cNvSpPr txBox="1"/>
            <p:nvPr/>
          </p:nvSpPr>
          <p:spPr>
            <a:xfrm>
              <a:off x="6470672" y="2523571"/>
              <a:ext cx="13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x, y: unknowns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Types of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111" name="Google Shape;1111;p69"/>
          <p:cNvGraphicFramePr/>
          <p:nvPr/>
        </p:nvGraphicFramePr>
        <p:xfrm>
          <a:off x="952500" y="105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2043250"/>
                <a:gridCol w="2782750"/>
                <a:gridCol w="2413000"/>
              </a:tblGrid>
              <a:tr h="83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Adversary’s requirement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Examples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Black-box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Only access the prediction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Membership Inference</a:t>
                      </a: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,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Model Inversion*,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Secret Sharer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White-box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Knows the architecture &amp; weights of the model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Model Inversion*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“Beyond White-box”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Knows additional information leaked during training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Gradient Inversion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0"/>
          <p:cNvSpPr txBox="1"/>
          <p:nvPr/>
        </p:nvSpPr>
        <p:spPr>
          <a:xfrm>
            <a:off x="2475600" y="1600450"/>
            <a:ext cx="41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“Deep NNs sometimes memorize but don’t learn”</a:t>
            </a:r>
            <a:endParaRPr sz="1100"/>
          </a:p>
        </p:txBody>
      </p:sp>
      <p:sp>
        <p:nvSpPr>
          <p:cNvPr id="1117" name="Google Shape;1117;p70"/>
          <p:cNvSpPr txBox="1"/>
          <p:nvPr/>
        </p:nvSpPr>
        <p:spPr>
          <a:xfrm>
            <a:off x="2475588" y="1603147"/>
            <a:ext cx="4192800" cy="400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“Loss on training data is smaller than on test data”</a:t>
            </a:r>
            <a:endParaRPr sz="1100"/>
          </a:p>
        </p:txBody>
      </p:sp>
      <p:sp>
        <p:nvSpPr>
          <p:cNvPr id="1118" name="Google Shape;1118;p7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Membership Inference Attack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9" name="Google Shape;1119;p70"/>
          <p:cNvSpPr txBox="1"/>
          <p:nvPr/>
        </p:nvSpPr>
        <p:spPr>
          <a:xfrm>
            <a:off x="1160550" y="956263"/>
            <a:ext cx="6822900" cy="4383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Adversary can 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tell whether</a:t>
            </a: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a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n individual belongs to the training set</a:t>
            </a:r>
            <a:endParaRPr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20" name="Google Shape;1120;p70"/>
          <p:cNvGrpSpPr/>
          <p:nvPr/>
        </p:nvGrpSpPr>
        <p:grpSpPr>
          <a:xfrm>
            <a:off x="1538975" y="1858475"/>
            <a:ext cx="6516225" cy="3018338"/>
            <a:chOff x="1538975" y="1858475"/>
            <a:chExt cx="6516225" cy="3018338"/>
          </a:xfrm>
        </p:grpSpPr>
        <p:cxnSp>
          <p:nvCxnSpPr>
            <p:cNvPr id="1121" name="Google Shape;1121;p70"/>
            <p:cNvCxnSpPr/>
            <p:nvPr/>
          </p:nvCxnSpPr>
          <p:spPr>
            <a:xfrm>
              <a:off x="1802525" y="2258675"/>
              <a:ext cx="4800300" cy="2343900"/>
            </a:xfrm>
            <a:prstGeom prst="bentConnector3">
              <a:avLst>
                <a:gd fmla="val 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2" name="Google Shape;1122;p70"/>
            <p:cNvSpPr txBox="1"/>
            <p:nvPr/>
          </p:nvSpPr>
          <p:spPr>
            <a:xfrm>
              <a:off x="1538975" y="1858475"/>
              <a:ext cx="57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Loss</a:t>
              </a:r>
              <a:endParaRPr sz="1100"/>
            </a:p>
          </p:txBody>
        </p:sp>
        <p:sp>
          <p:nvSpPr>
            <p:cNvPr id="1123" name="Google Shape;1123;p70"/>
            <p:cNvSpPr txBox="1"/>
            <p:nvPr/>
          </p:nvSpPr>
          <p:spPr>
            <a:xfrm>
              <a:off x="6696200" y="4476613"/>
              <a:ext cx="135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Training Steps</a:t>
              </a:r>
              <a:endParaRPr sz="1100"/>
            </a:p>
          </p:txBody>
        </p:sp>
      </p:grpSp>
      <p:grpSp>
        <p:nvGrpSpPr>
          <p:cNvPr id="1124" name="Google Shape;1124;p70"/>
          <p:cNvGrpSpPr/>
          <p:nvPr/>
        </p:nvGrpSpPr>
        <p:grpSpPr>
          <a:xfrm>
            <a:off x="1986875" y="2297750"/>
            <a:ext cx="5597925" cy="2178875"/>
            <a:chOff x="1986875" y="2297750"/>
            <a:chExt cx="5597925" cy="2178875"/>
          </a:xfrm>
        </p:grpSpPr>
        <p:sp>
          <p:nvSpPr>
            <p:cNvPr id="1125" name="Google Shape;1125;p70"/>
            <p:cNvSpPr/>
            <p:nvPr/>
          </p:nvSpPr>
          <p:spPr>
            <a:xfrm>
              <a:off x="1986875" y="2297750"/>
              <a:ext cx="4397400" cy="2178875"/>
            </a:xfrm>
            <a:custGeom>
              <a:rect b="b" l="l" r="r" t="t"/>
              <a:pathLst>
                <a:path extrusionOk="0" h="87155" w="175896">
                  <a:moveTo>
                    <a:pt x="0" y="0"/>
                  </a:moveTo>
                  <a:cubicBezTo>
                    <a:pt x="9992" y="11049"/>
                    <a:pt x="30636" y="51765"/>
                    <a:pt x="59952" y="66291"/>
                  </a:cubicBezTo>
                  <a:cubicBezTo>
                    <a:pt x="89268" y="80817"/>
                    <a:pt x="156572" y="83678"/>
                    <a:pt x="175896" y="87155"/>
                  </a:cubicBezTo>
                </a:path>
              </a:pathLst>
            </a:custGeom>
            <a:noFill/>
            <a:ln cap="flat" cmpd="sng" w="19050">
              <a:solidFill>
                <a:srgbClr val="1967D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6" name="Google Shape;1126;p70"/>
            <p:cNvSpPr txBox="1"/>
            <p:nvPr/>
          </p:nvSpPr>
          <p:spPr>
            <a:xfrm>
              <a:off x="6225800" y="4076425"/>
              <a:ext cx="135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967D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Training Loss</a:t>
              </a:r>
              <a:endParaRPr sz="1100">
                <a:solidFill>
                  <a:srgbClr val="1967D2"/>
                </a:solidFill>
              </a:endParaRPr>
            </a:p>
          </p:txBody>
        </p:sp>
      </p:grpSp>
      <p:grpSp>
        <p:nvGrpSpPr>
          <p:cNvPr id="1127" name="Google Shape;1127;p70"/>
          <p:cNvGrpSpPr/>
          <p:nvPr/>
        </p:nvGrpSpPr>
        <p:grpSpPr>
          <a:xfrm>
            <a:off x="2000075" y="2304350"/>
            <a:ext cx="5505525" cy="1226275"/>
            <a:chOff x="2000075" y="2304350"/>
            <a:chExt cx="5505525" cy="1226275"/>
          </a:xfrm>
        </p:grpSpPr>
        <p:sp>
          <p:nvSpPr>
            <p:cNvPr id="1128" name="Google Shape;1128;p70"/>
            <p:cNvSpPr/>
            <p:nvPr/>
          </p:nvSpPr>
          <p:spPr>
            <a:xfrm>
              <a:off x="2000075" y="2304350"/>
              <a:ext cx="4252150" cy="1226275"/>
            </a:xfrm>
            <a:custGeom>
              <a:rect b="b" l="l" r="r" t="t"/>
              <a:pathLst>
                <a:path extrusionOk="0" h="49051" w="170086">
                  <a:moveTo>
                    <a:pt x="0" y="0"/>
                  </a:moveTo>
                  <a:cubicBezTo>
                    <a:pt x="11445" y="8099"/>
                    <a:pt x="40320" y="44634"/>
                    <a:pt x="68668" y="48595"/>
                  </a:cubicBezTo>
                  <a:cubicBezTo>
                    <a:pt x="97016" y="52557"/>
                    <a:pt x="153183" y="27907"/>
                    <a:pt x="170086" y="23769"/>
                  </a:cubicBezTo>
                </a:path>
              </a:pathLst>
            </a:custGeom>
            <a:noFill/>
            <a:ln cap="flat" cmpd="sng" w="19050">
              <a:solidFill>
                <a:srgbClr val="E00D0D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9" name="Google Shape;1129;p70"/>
            <p:cNvSpPr txBox="1"/>
            <p:nvPr/>
          </p:nvSpPr>
          <p:spPr>
            <a:xfrm>
              <a:off x="6146600" y="2494825"/>
              <a:ext cx="135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Test Loss</a:t>
              </a:r>
              <a:endParaRPr sz="1100">
                <a:solidFill>
                  <a:srgbClr val="E00D0D"/>
                </a:solidFill>
              </a:endParaRPr>
            </a:p>
          </p:txBody>
        </p:sp>
      </p:grpSp>
      <p:cxnSp>
        <p:nvCxnSpPr>
          <p:cNvPr id="1130" name="Google Shape;1130;p70"/>
          <p:cNvCxnSpPr/>
          <p:nvPr/>
        </p:nvCxnSpPr>
        <p:spPr>
          <a:xfrm>
            <a:off x="3801195" y="2152481"/>
            <a:ext cx="0" cy="259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grpSp>
        <p:nvGrpSpPr>
          <p:cNvPr id="1131" name="Google Shape;1131;p70"/>
          <p:cNvGrpSpPr/>
          <p:nvPr/>
        </p:nvGrpSpPr>
        <p:grpSpPr>
          <a:xfrm>
            <a:off x="3875775" y="3552175"/>
            <a:ext cx="1805495" cy="521700"/>
            <a:chOff x="3875775" y="3552175"/>
            <a:chExt cx="1805495" cy="521700"/>
          </a:xfrm>
        </p:grpSpPr>
        <p:cxnSp>
          <p:nvCxnSpPr>
            <p:cNvPr id="1132" name="Google Shape;1132;p70"/>
            <p:cNvCxnSpPr/>
            <p:nvPr/>
          </p:nvCxnSpPr>
          <p:spPr>
            <a:xfrm rot="10800000">
              <a:off x="3875775" y="3552175"/>
              <a:ext cx="0" cy="5217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133" name="Google Shape;1133;p70"/>
            <p:cNvSpPr txBox="1"/>
            <p:nvPr/>
          </p:nvSpPr>
          <p:spPr>
            <a:xfrm>
              <a:off x="3898670" y="3612925"/>
              <a:ext cx="178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Generalization Gap</a:t>
              </a:r>
              <a:endParaRPr sz="1100">
                <a:solidFill>
                  <a:srgbClr val="38761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Membership Inference Attack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9" name="Google Shape;1139;p71"/>
          <p:cNvSpPr txBox="1"/>
          <p:nvPr/>
        </p:nvSpPr>
        <p:spPr>
          <a:xfrm>
            <a:off x="1160550" y="956263"/>
            <a:ext cx="6822900" cy="4383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Adversary can 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tell whether</a:t>
            </a: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a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n individual belongs to the training set</a:t>
            </a:r>
            <a:endParaRPr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0" name="Google Shape;1140;p71"/>
          <p:cNvSpPr txBox="1"/>
          <p:nvPr/>
        </p:nvSpPr>
        <p:spPr>
          <a:xfrm>
            <a:off x="2475600" y="1600450"/>
            <a:ext cx="41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“Deep NNs sometimes memorize but don’t learn”</a:t>
            </a:r>
            <a:endParaRPr sz="1100"/>
          </a:p>
        </p:txBody>
      </p:sp>
      <p:sp>
        <p:nvSpPr>
          <p:cNvPr id="1141" name="Google Shape;1141;p71"/>
          <p:cNvSpPr txBox="1"/>
          <p:nvPr/>
        </p:nvSpPr>
        <p:spPr>
          <a:xfrm>
            <a:off x="2475588" y="1603147"/>
            <a:ext cx="4192800" cy="400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“Loss on training data is smaller than on test data”</a:t>
            </a:r>
            <a:endParaRPr sz="1100"/>
          </a:p>
        </p:txBody>
      </p:sp>
      <p:grpSp>
        <p:nvGrpSpPr>
          <p:cNvPr id="1142" name="Google Shape;1142;p71"/>
          <p:cNvGrpSpPr/>
          <p:nvPr/>
        </p:nvGrpSpPr>
        <p:grpSpPr>
          <a:xfrm>
            <a:off x="3076850" y="2273913"/>
            <a:ext cx="3000000" cy="1855237"/>
            <a:chOff x="3076850" y="2273913"/>
            <a:chExt cx="3000000" cy="1855237"/>
          </a:xfrm>
        </p:grpSpPr>
        <p:sp>
          <p:nvSpPr>
            <p:cNvPr id="1143" name="Google Shape;1143;p71"/>
            <p:cNvSpPr/>
            <p:nvPr/>
          </p:nvSpPr>
          <p:spPr>
            <a:xfrm>
              <a:off x="3076850" y="2296749"/>
              <a:ext cx="3000000" cy="1832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1"/>
            <p:cNvSpPr txBox="1"/>
            <p:nvPr/>
          </p:nvSpPr>
          <p:spPr>
            <a:xfrm>
              <a:off x="3106700" y="2273913"/>
              <a:ext cx="28224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Membership Inference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145" name="Google Shape;1145;p71"/>
          <p:cNvSpPr txBox="1"/>
          <p:nvPr/>
        </p:nvSpPr>
        <p:spPr>
          <a:xfrm>
            <a:off x="3106700" y="2667825"/>
            <a:ext cx="30273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Compute loss 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𝓵(f</a:t>
            </a:r>
            <a:r>
              <a:rPr baseline="-25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(x), y)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𝓵(x, y) &lt; τ: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○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Return “INSIDE”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Else: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○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Return “OUTSIDE”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8"/>
          <p:cNvGrpSpPr/>
          <p:nvPr/>
        </p:nvGrpSpPr>
        <p:grpSpPr>
          <a:xfrm>
            <a:off x="960625" y="1837550"/>
            <a:ext cx="1917300" cy="1690800"/>
            <a:chOff x="587225" y="1351325"/>
            <a:chExt cx="1917300" cy="1690800"/>
          </a:xfrm>
        </p:grpSpPr>
        <p:sp>
          <p:nvSpPr>
            <p:cNvPr id="144" name="Google Shape;144;p18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6" name="Google Shape;146;p18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47" name="Google Shape;147;p18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148" name="Google Shape;148;p18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" name="Google Shape;150;p18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51" name="Google Shape;151;p18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152" name="Google Shape;152;p18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8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4" name="Google Shape;154;p18"/>
          <p:cNvSpPr txBox="1"/>
          <p:nvPr/>
        </p:nvSpPr>
        <p:spPr>
          <a:xfrm>
            <a:off x="3647600" y="24537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5" name="Google Shape;155;p18"/>
          <p:cNvCxnSpPr>
            <a:stCxn id="144" idx="3"/>
            <a:endCxn id="154" idx="1"/>
          </p:cNvCxnSpPr>
          <p:nvPr/>
        </p:nvCxnSpPr>
        <p:spPr>
          <a:xfrm>
            <a:off x="2877925" y="268295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8"/>
          <p:cNvCxnSpPr>
            <a:stCxn id="154" idx="3"/>
            <a:endCxn id="157" idx="1"/>
          </p:cNvCxnSpPr>
          <p:nvPr/>
        </p:nvCxnSpPr>
        <p:spPr>
          <a:xfrm>
            <a:off x="4956200" y="268295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What this tutorial is about...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9" name="Google Shape;159;p18"/>
          <p:cNvGrpSpPr/>
          <p:nvPr/>
        </p:nvGrpSpPr>
        <p:grpSpPr>
          <a:xfrm>
            <a:off x="5833675" y="1837550"/>
            <a:ext cx="1917300" cy="1690800"/>
            <a:chOff x="587225" y="1351325"/>
            <a:chExt cx="1917300" cy="1690800"/>
          </a:xfrm>
        </p:grpSpPr>
        <p:sp>
          <p:nvSpPr>
            <p:cNvPr id="160" name="Google Shape;160;p18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1" name="Google Shape;161;p18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2" name="Google Shape;162;p18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63" name="Google Shape;163;p18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164" name="Google Shape;164;p18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" name="Google Shape;166;p18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67" name="Google Shape;167;p18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168" name="Google Shape;168;p18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18"/>
          <p:cNvSpPr/>
          <p:nvPr/>
        </p:nvSpPr>
        <p:spPr>
          <a:xfrm>
            <a:off x="4724575" y="860300"/>
            <a:ext cx="4135500" cy="3645300"/>
          </a:xfrm>
          <a:prstGeom prst="mathMultiply">
            <a:avLst>
              <a:gd fmla="val 8966" name="adj1"/>
            </a:avLst>
          </a:prstGeom>
          <a:solidFill>
            <a:srgbClr val="E00D0D"/>
          </a:solidFill>
          <a:ln cap="flat" cmpd="sng" w="9525">
            <a:solidFill>
              <a:srgbClr val="E0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406800" y="4026125"/>
            <a:ext cx="83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Is the algorithm privacy-preserving?</a:t>
            </a:r>
            <a:endParaRPr sz="400"/>
          </a:p>
        </p:txBody>
      </p:sp>
      <p:grpSp>
        <p:nvGrpSpPr>
          <p:cNvPr id="172" name="Google Shape;172;p18"/>
          <p:cNvGrpSpPr/>
          <p:nvPr/>
        </p:nvGrpSpPr>
        <p:grpSpPr>
          <a:xfrm>
            <a:off x="3700954" y="3580684"/>
            <a:ext cx="1320600" cy="1631412"/>
            <a:chOff x="3891070" y="3580684"/>
            <a:chExt cx="1320600" cy="1631412"/>
          </a:xfrm>
        </p:grpSpPr>
        <p:sp>
          <p:nvSpPr>
            <p:cNvPr id="173" name="Google Shape;173;p18"/>
            <p:cNvSpPr txBox="1"/>
            <p:nvPr/>
          </p:nvSpPr>
          <p:spPr>
            <a:xfrm>
              <a:off x="4018328" y="4365496"/>
              <a:ext cx="525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^</a:t>
              </a:r>
              <a:endParaRPr i="1" sz="1100">
                <a:solidFill>
                  <a:srgbClr val="FF0000"/>
                </a:solidFill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>
              <a:off x="3891070" y="3580684"/>
              <a:ext cx="13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not</a:t>
              </a:r>
              <a:endParaRPr i="1" sz="11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Membership Inference Attack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1" name="Google Shape;1151;p72"/>
          <p:cNvSpPr txBox="1"/>
          <p:nvPr/>
        </p:nvSpPr>
        <p:spPr>
          <a:xfrm>
            <a:off x="1160550" y="956263"/>
            <a:ext cx="6822900" cy="4383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Adversary can 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tell whether</a:t>
            </a: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a</a:t>
            </a: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n individual belongs to the training set</a:t>
            </a:r>
            <a:endParaRPr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2" name="Google Shape;1152;p72"/>
          <p:cNvSpPr txBox="1"/>
          <p:nvPr/>
        </p:nvSpPr>
        <p:spPr>
          <a:xfrm>
            <a:off x="2475600" y="1600450"/>
            <a:ext cx="41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“Deep NNs sometimes memorize but don’t learn”</a:t>
            </a:r>
            <a:endParaRPr sz="1100"/>
          </a:p>
        </p:txBody>
      </p:sp>
      <p:sp>
        <p:nvSpPr>
          <p:cNvPr id="1153" name="Google Shape;1153;p72"/>
          <p:cNvSpPr txBox="1"/>
          <p:nvPr/>
        </p:nvSpPr>
        <p:spPr>
          <a:xfrm>
            <a:off x="2475588" y="1603147"/>
            <a:ext cx="4192800" cy="400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“Loss on training data is smaller than on test data”</a:t>
            </a:r>
            <a:endParaRPr sz="1100"/>
          </a:p>
        </p:txBody>
      </p:sp>
      <p:sp>
        <p:nvSpPr>
          <p:cNvPr id="1154" name="Google Shape;1154;p72"/>
          <p:cNvSpPr/>
          <p:nvPr/>
        </p:nvSpPr>
        <p:spPr>
          <a:xfrm>
            <a:off x="3076850" y="2296749"/>
            <a:ext cx="3000000" cy="183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2"/>
          <p:cNvSpPr txBox="1"/>
          <p:nvPr/>
        </p:nvSpPr>
        <p:spPr>
          <a:xfrm>
            <a:off x="3106700" y="2273913"/>
            <a:ext cx="282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Membership Inference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6" name="Google Shape;1156;p72"/>
          <p:cNvSpPr txBox="1"/>
          <p:nvPr/>
        </p:nvSpPr>
        <p:spPr>
          <a:xfrm>
            <a:off x="3106700" y="2667825"/>
            <a:ext cx="30273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Compute loss 𝓵(f</a:t>
            </a:r>
            <a:r>
              <a:rPr baseline="-25000" lang="en" sz="1500"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(x), y)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Char char="●"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If 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𝓵(x, y) &lt; 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τ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○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Return “INSIDE”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Else: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○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Return “OUTSIDE”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7" name="Google Shape;1157;p72"/>
          <p:cNvSpPr txBox="1"/>
          <p:nvPr/>
        </p:nvSpPr>
        <p:spPr>
          <a:xfrm>
            <a:off x="6618053" y="2937914"/>
            <a:ext cx="21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How to pick threshold τ?</a:t>
            </a:r>
            <a:endParaRPr sz="1100">
              <a:highlight>
                <a:srgbClr val="FFFF00"/>
              </a:highlight>
            </a:endParaRPr>
          </a:p>
        </p:txBody>
      </p:sp>
      <p:cxnSp>
        <p:nvCxnSpPr>
          <p:cNvPr id="1158" name="Google Shape;1158;p72"/>
          <p:cNvCxnSpPr/>
          <p:nvPr/>
        </p:nvCxnSpPr>
        <p:spPr>
          <a:xfrm rot="10800000">
            <a:off x="4668053" y="3129614"/>
            <a:ext cx="1950000" cy="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3"/>
          <p:cNvSpPr txBox="1"/>
          <p:nvPr/>
        </p:nvSpPr>
        <p:spPr>
          <a:xfrm>
            <a:off x="341200" y="174325"/>
            <a:ext cx="859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Selecting Threshold via Shadow Models</a:t>
            </a:r>
            <a:endParaRPr i="1" sz="1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4" name="Google Shape;1164;p73"/>
          <p:cNvSpPr txBox="1"/>
          <p:nvPr/>
        </p:nvSpPr>
        <p:spPr>
          <a:xfrm>
            <a:off x="440200" y="9132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Given: target example x, y</a:t>
            </a:r>
            <a:endParaRPr sz="1700"/>
          </a:p>
        </p:txBody>
      </p:sp>
      <p:grpSp>
        <p:nvGrpSpPr>
          <p:cNvPr id="1165" name="Google Shape;1165;p73"/>
          <p:cNvGrpSpPr/>
          <p:nvPr/>
        </p:nvGrpSpPr>
        <p:grpSpPr>
          <a:xfrm>
            <a:off x="610150" y="1759650"/>
            <a:ext cx="1943100" cy="2966025"/>
            <a:chOff x="610150" y="1759650"/>
            <a:chExt cx="1943100" cy="2966025"/>
          </a:xfrm>
        </p:grpSpPr>
        <p:sp>
          <p:nvSpPr>
            <p:cNvPr id="1166" name="Google Shape;1166;p73"/>
            <p:cNvSpPr txBox="1"/>
            <p:nvPr/>
          </p:nvSpPr>
          <p:spPr>
            <a:xfrm>
              <a:off x="610150" y="4011375"/>
              <a:ext cx="19431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Training Sets </a:t>
              </a:r>
              <a:endParaRPr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containing x, y</a:t>
              </a:r>
              <a:endParaRPr sz="1500"/>
            </a:p>
          </p:txBody>
        </p:sp>
        <p:sp>
          <p:nvSpPr>
            <p:cNvPr id="1167" name="Google Shape;1167;p73"/>
            <p:cNvSpPr txBox="1"/>
            <p:nvPr/>
          </p:nvSpPr>
          <p:spPr>
            <a:xfrm>
              <a:off x="1362700" y="1759650"/>
              <a:ext cx="438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aseline="-25000" sz="1500"/>
            </a:p>
          </p:txBody>
        </p:sp>
        <p:sp>
          <p:nvSpPr>
            <p:cNvPr id="1168" name="Google Shape;1168;p73"/>
            <p:cNvSpPr txBox="1"/>
            <p:nvPr/>
          </p:nvSpPr>
          <p:spPr>
            <a:xfrm>
              <a:off x="1362700" y="2271313"/>
              <a:ext cx="438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aseline="-25000" sz="1500"/>
            </a:p>
          </p:txBody>
        </p:sp>
        <p:sp>
          <p:nvSpPr>
            <p:cNvPr id="1169" name="Google Shape;1169;p73"/>
            <p:cNvSpPr txBox="1"/>
            <p:nvPr/>
          </p:nvSpPr>
          <p:spPr>
            <a:xfrm>
              <a:off x="1362700" y="3476175"/>
              <a:ext cx="438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</a:t>
              </a:r>
              <a:endParaRPr baseline="-25000" sz="1500"/>
            </a:p>
          </p:txBody>
        </p:sp>
        <p:sp>
          <p:nvSpPr>
            <p:cNvPr id="1170" name="Google Shape;1170;p73"/>
            <p:cNvSpPr txBox="1"/>
            <p:nvPr/>
          </p:nvSpPr>
          <p:spPr>
            <a:xfrm rot="-5400000">
              <a:off x="1234925" y="2746500"/>
              <a:ext cx="438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baseline="-25000" sz="1500"/>
            </a:p>
          </p:txBody>
        </p:sp>
      </p:grpSp>
      <p:grpSp>
        <p:nvGrpSpPr>
          <p:cNvPr id="1171" name="Google Shape;1171;p73"/>
          <p:cNvGrpSpPr/>
          <p:nvPr/>
        </p:nvGrpSpPr>
        <p:grpSpPr>
          <a:xfrm>
            <a:off x="1996425" y="1405300"/>
            <a:ext cx="770400" cy="2475725"/>
            <a:chOff x="1996425" y="1405300"/>
            <a:chExt cx="770400" cy="2475725"/>
          </a:xfrm>
        </p:grpSpPr>
        <p:sp>
          <p:nvSpPr>
            <p:cNvPr id="1172" name="Google Shape;1172;p73"/>
            <p:cNvSpPr/>
            <p:nvPr/>
          </p:nvSpPr>
          <p:spPr>
            <a:xfrm>
              <a:off x="2068575" y="1785900"/>
              <a:ext cx="626100" cy="37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3"/>
            <p:cNvSpPr/>
            <p:nvPr/>
          </p:nvSpPr>
          <p:spPr>
            <a:xfrm>
              <a:off x="2068575" y="2297575"/>
              <a:ext cx="626100" cy="37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3"/>
            <p:cNvSpPr/>
            <p:nvPr/>
          </p:nvSpPr>
          <p:spPr>
            <a:xfrm>
              <a:off x="2068575" y="3502425"/>
              <a:ext cx="626100" cy="37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3"/>
            <p:cNvSpPr txBox="1"/>
            <p:nvPr/>
          </p:nvSpPr>
          <p:spPr>
            <a:xfrm>
              <a:off x="1996425" y="1405300"/>
              <a:ext cx="77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</a:t>
              </a:r>
              <a:endParaRPr/>
            </a:p>
          </p:txBody>
        </p:sp>
      </p:grpSp>
      <p:grpSp>
        <p:nvGrpSpPr>
          <p:cNvPr id="1176" name="Google Shape;1176;p73"/>
          <p:cNvGrpSpPr/>
          <p:nvPr/>
        </p:nvGrpSpPr>
        <p:grpSpPr>
          <a:xfrm>
            <a:off x="2962550" y="1759650"/>
            <a:ext cx="1070100" cy="2121375"/>
            <a:chOff x="2962550" y="1759650"/>
            <a:chExt cx="1070100" cy="2121375"/>
          </a:xfrm>
        </p:grpSpPr>
        <p:sp>
          <p:nvSpPr>
            <p:cNvPr id="1177" name="Google Shape;1177;p73"/>
            <p:cNvSpPr txBox="1"/>
            <p:nvPr/>
          </p:nvSpPr>
          <p:spPr>
            <a:xfrm>
              <a:off x="2962550" y="1759650"/>
              <a:ext cx="1070100" cy="431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Model 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aseline="-25000" sz="1500"/>
            </a:p>
          </p:txBody>
        </p:sp>
        <p:sp>
          <p:nvSpPr>
            <p:cNvPr id="1178" name="Google Shape;1178;p73"/>
            <p:cNvSpPr txBox="1"/>
            <p:nvPr/>
          </p:nvSpPr>
          <p:spPr>
            <a:xfrm>
              <a:off x="2962550" y="2271325"/>
              <a:ext cx="1070100" cy="431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Model 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aseline="-25000" sz="1500"/>
            </a:p>
          </p:txBody>
        </p:sp>
        <p:sp>
          <p:nvSpPr>
            <p:cNvPr id="1179" name="Google Shape;1179;p73"/>
            <p:cNvSpPr txBox="1"/>
            <p:nvPr/>
          </p:nvSpPr>
          <p:spPr>
            <a:xfrm>
              <a:off x="2962550" y="3449925"/>
              <a:ext cx="1070100" cy="4311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Model w</a:t>
              </a:r>
              <a:r>
                <a:rPr baseline="-25000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</a:t>
              </a:r>
              <a:endParaRPr baseline="-25000" sz="1500"/>
            </a:p>
          </p:txBody>
        </p:sp>
      </p:grpSp>
      <p:grpSp>
        <p:nvGrpSpPr>
          <p:cNvPr id="1180" name="Google Shape;1180;p73"/>
          <p:cNvGrpSpPr/>
          <p:nvPr/>
        </p:nvGrpSpPr>
        <p:grpSpPr>
          <a:xfrm>
            <a:off x="4228375" y="1775100"/>
            <a:ext cx="1952775" cy="2168340"/>
            <a:chOff x="4228375" y="1775100"/>
            <a:chExt cx="1952775" cy="2168340"/>
          </a:xfrm>
        </p:grpSpPr>
        <p:grpSp>
          <p:nvGrpSpPr>
            <p:cNvPr id="1181" name="Google Shape;1181;p73"/>
            <p:cNvGrpSpPr/>
            <p:nvPr/>
          </p:nvGrpSpPr>
          <p:grpSpPr>
            <a:xfrm>
              <a:off x="4228375" y="1775100"/>
              <a:ext cx="1952775" cy="503440"/>
              <a:chOff x="4380775" y="1775100"/>
              <a:chExt cx="1952775" cy="503440"/>
            </a:xfrm>
          </p:grpSpPr>
          <p:sp>
            <p:nvSpPr>
              <p:cNvPr id="1182" name="Google Shape;1182;p73"/>
              <p:cNvSpPr/>
              <p:nvPr/>
            </p:nvSpPr>
            <p:spPr>
              <a:xfrm>
                <a:off x="4380775" y="1785900"/>
                <a:ext cx="626100" cy="378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3" name="Google Shape;1183;p73"/>
              <p:cNvGrpSpPr/>
              <p:nvPr/>
            </p:nvGrpSpPr>
            <p:grpSpPr>
              <a:xfrm>
                <a:off x="5069950" y="1775100"/>
                <a:ext cx="1263600" cy="503440"/>
                <a:chOff x="5069950" y="1775100"/>
                <a:chExt cx="1263600" cy="503440"/>
              </a:xfrm>
            </p:grpSpPr>
            <p:sp>
              <p:nvSpPr>
                <p:cNvPr id="1184" name="Google Shape;1184;p73"/>
                <p:cNvSpPr txBox="1"/>
                <p:nvPr/>
              </p:nvSpPr>
              <p:spPr>
                <a:xfrm>
                  <a:off x="5069950" y="1775100"/>
                  <a:ext cx="1263600" cy="41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𝓵(f</a:t>
                  </a:r>
                  <a:r>
                    <a:rPr baseline="-25000" lang="en" sz="15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w </a:t>
                  </a:r>
                  <a:r>
                    <a:rPr lang="en" sz="15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(x), y)</a:t>
                  </a:r>
                  <a:r>
                    <a:rPr lang="en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 </a:t>
                  </a:r>
                  <a:endParaRPr/>
                </a:p>
              </p:txBody>
            </p:sp>
            <p:sp>
              <p:nvSpPr>
                <p:cNvPr id="1185" name="Google Shape;1185;p73"/>
                <p:cNvSpPr txBox="1"/>
                <p:nvPr/>
              </p:nvSpPr>
              <p:spPr>
                <a:xfrm>
                  <a:off x="5510050" y="2001640"/>
                  <a:ext cx="2310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</a:t>
                  </a:r>
                  <a:endParaRPr sz="600"/>
                </a:p>
              </p:txBody>
            </p:sp>
          </p:grpSp>
        </p:grpSp>
        <p:grpSp>
          <p:nvGrpSpPr>
            <p:cNvPr id="1186" name="Google Shape;1186;p73"/>
            <p:cNvGrpSpPr/>
            <p:nvPr/>
          </p:nvGrpSpPr>
          <p:grpSpPr>
            <a:xfrm>
              <a:off x="4228375" y="2320025"/>
              <a:ext cx="1952775" cy="503440"/>
              <a:chOff x="4380775" y="1775100"/>
              <a:chExt cx="1952775" cy="503440"/>
            </a:xfrm>
          </p:grpSpPr>
          <p:sp>
            <p:nvSpPr>
              <p:cNvPr id="1187" name="Google Shape;1187;p73"/>
              <p:cNvSpPr/>
              <p:nvPr/>
            </p:nvSpPr>
            <p:spPr>
              <a:xfrm>
                <a:off x="4380775" y="1785900"/>
                <a:ext cx="626100" cy="378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8" name="Google Shape;1188;p73"/>
              <p:cNvGrpSpPr/>
              <p:nvPr/>
            </p:nvGrpSpPr>
            <p:grpSpPr>
              <a:xfrm>
                <a:off x="5069950" y="1775100"/>
                <a:ext cx="1263600" cy="503440"/>
                <a:chOff x="5069950" y="1775100"/>
                <a:chExt cx="1263600" cy="503440"/>
              </a:xfrm>
            </p:grpSpPr>
            <p:sp>
              <p:nvSpPr>
                <p:cNvPr id="1189" name="Google Shape;1189;p73"/>
                <p:cNvSpPr txBox="1"/>
                <p:nvPr/>
              </p:nvSpPr>
              <p:spPr>
                <a:xfrm>
                  <a:off x="5069950" y="1775100"/>
                  <a:ext cx="1263600" cy="41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𝓵(f</a:t>
                  </a:r>
                  <a:r>
                    <a:rPr baseline="-25000" lang="en" sz="15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w </a:t>
                  </a:r>
                  <a:r>
                    <a:rPr lang="en" sz="15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(x), y)</a:t>
                  </a:r>
                  <a:r>
                    <a:rPr lang="en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 </a:t>
                  </a:r>
                  <a:endParaRPr/>
                </a:p>
              </p:txBody>
            </p:sp>
            <p:sp>
              <p:nvSpPr>
                <p:cNvPr id="1190" name="Google Shape;1190;p73"/>
                <p:cNvSpPr txBox="1"/>
                <p:nvPr/>
              </p:nvSpPr>
              <p:spPr>
                <a:xfrm>
                  <a:off x="5510050" y="2001640"/>
                  <a:ext cx="2310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2</a:t>
                  </a:r>
                  <a:endParaRPr sz="600"/>
                </a:p>
              </p:txBody>
            </p:sp>
          </p:grpSp>
        </p:grpSp>
        <p:grpSp>
          <p:nvGrpSpPr>
            <p:cNvPr id="1191" name="Google Shape;1191;p73"/>
            <p:cNvGrpSpPr/>
            <p:nvPr/>
          </p:nvGrpSpPr>
          <p:grpSpPr>
            <a:xfrm>
              <a:off x="4228375" y="3440000"/>
              <a:ext cx="1952775" cy="503440"/>
              <a:chOff x="4380775" y="1775100"/>
              <a:chExt cx="1952775" cy="503440"/>
            </a:xfrm>
          </p:grpSpPr>
          <p:sp>
            <p:nvSpPr>
              <p:cNvPr id="1192" name="Google Shape;1192;p73"/>
              <p:cNvSpPr/>
              <p:nvPr/>
            </p:nvSpPr>
            <p:spPr>
              <a:xfrm>
                <a:off x="4380775" y="1785900"/>
                <a:ext cx="626100" cy="378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93" name="Google Shape;1193;p73"/>
              <p:cNvGrpSpPr/>
              <p:nvPr/>
            </p:nvGrpSpPr>
            <p:grpSpPr>
              <a:xfrm>
                <a:off x="5069950" y="1775100"/>
                <a:ext cx="1263600" cy="503440"/>
                <a:chOff x="5069950" y="1775100"/>
                <a:chExt cx="1263600" cy="503440"/>
              </a:xfrm>
            </p:grpSpPr>
            <p:sp>
              <p:nvSpPr>
                <p:cNvPr id="1194" name="Google Shape;1194;p73"/>
                <p:cNvSpPr txBox="1"/>
                <p:nvPr/>
              </p:nvSpPr>
              <p:spPr>
                <a:xfrm>
                  <a:off x="5069950" y="1775100"/>
                  <a:ext cx="1263600" cy="41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𝓵(f</a:t>
                  </a:r>
                  <a:r>
                    <a:rPr baseline="-25000" lang="en" sz="15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w </a:t>
                  </a:r>
                  <a:r>
                    <a:rPr lang="en" sz="15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(x), y)</a:t>
                  </a:r>
                  <a:r>
                    <a:rPr lang="en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 </a:t>
                  </a:r>
                  <a:endParaRPr/>
                </a:p>
              </p:txBody>
            </p:sp>
            <p:sp>
              <p:nvSpPr>
                <p:cNvPr id="1195" name="Google Shape;1195;p73"/>
                <p:cNvSpPr txBox="1"/>
                <p:nvPr/>
              </p:nvSpPr>
              <p:spPr>
                <a:xfrm>
                  <a:off x="5510050" y="2001640"/>
                  <a:ext cx="2310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chemeClr val="dk1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r</a:t>
                  </a:r>
                  <a:endParaRPr sz="600"/>
                </a:p>
              </p:txBody>
            </p:sp>
          </p:grpSp>
        </p:grpSp>
      </p:grpSp>
      <p:sp>
        <p:nvSpPr>
          <p:cNvPr id="1196" name="Google Shape;1196;p73"/>
          <p:cNvSpPr/>
          <p:nvPr/>
        </p:nvSpPr>
        <p:spPr>
          <a:xfrm>
            <a:off x="6297525" y="1713775"/>
            <a:ext cx="151500" cy="2229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3"/>
          <p:cNvSpPr txBox="1"/>
          <p:nvPr/>
        </p:nvSpPr>
        <p:spPr>
          <a:xfrm>
            <a:off x="6653375" y="2504575"/>
            <a:ext cx="2116200" cy="648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Estimate distribution of loss for “INSIDE” case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4"/>
          <p:cNvSpPr txBox="1"/>
          <p:nvPr/>
        </p:nvSpPr>
        <p:spPr>
          <a:xfrm>
            <a:off x="341200" y="174325"/>
            <a:ext cx="859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Selecting Threshold via Shadow Models</a:t>
            </a:r>
            <a:endParaRPr i="1" sz="1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3" name="Google Shape;1203;p74"/>
          <p:cNvSpPr txBox="1"/>
          <p:nvPr/>
        </p:nvSpPr>
        <p:spPr>
          <a:xfrm>
            <a:off x="440200" y="9132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Given: target example x, y</a:t>
            </a:r>
            <a:endParaRPr sz="1700"/>
          </a:p>
        </p:txBody>
      </p:sp>
      <p:sp>
        <p:nvSpPr>
          <p:cNvPr id="1204" name="Google Shape;1204;p74"/>
          <p:cNvSpPr txBox="1"/>
          <p:nvPr/>
        </p:nvSpPr>
        <p:spPr>
          <a:xfrm>
            <a:off x="610150" y="4011375"/>
            <a:ext cx="1943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Sets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containing x, y</a:t>
            </a:r>
            <a:endParaRPr sz="1500"/>
          </a:p>
        </p:txBody>
      </p:sp>
      <p:sp>
        <p:nvSpPr>
          <p:cNvPr id="1205" name="Google Shape;1205;p74"/>
          <p:cNvSpPr txBox="1"/>
          <p:nvPr/>
        </p:nvSpPr>
        <p:spPr>
          <a:xfrm>
            <a:off x="1362700" y="1759650"/>
            <a:ext cx="43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aseline="-25000" sz="1500"/>
          </a:p>
        </p:txBody>
      </p:sp>
      <p:sp>
        <p:nvSpPr>
          <p:cNvPr id="1206" name="Google Shape;1206;p74"/>
          <p:cNvSpPr txBox="1"/>
          <p:nvPr/>
        </p:nvSpPr>
        <p:spPr>
          <a:xfrm>
            <a:off x="1362700" y="2271313"/>
            <a:ext cx="43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aseline="-25000" sz="1500"/>
          </a:p>
        </p:txBody>
      </p:sp>
      <p:sp>
        <p:nvSpPr>
          <p:cNvPr id="1207" name="Google Shape;1207;p74"/>
          <p:cNvSpPr txBox="1"/>
          <p:nvPr/>
        </p:nvSpPr>
        <p:spPr>
          <a:xfrm>
            <a:off x="1362700" y="3476175"/>
            <a:ext cx="43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endParaRPr baseline="-25000" sz="1500"/>
          </a:p>
        </p:txBody>
      </p:sp>
      <p:sp>
        <p:nvSpPr>
          <p:cNvPr id="1208" name="Google Shape;1208;p74"/>
          <p:cNvSpPr txBox="1"/>
          <p:nvPr/>
        </p:nvSpPr>
        <p:spPr>
          <a:xfrm rot="-5400000">
            <a:off x="1234925" y="2746500"/>
            <a:ext cx="43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baseline="-25000" sz="1500"/>
          </a:p>
        </p:txBody>
      </p:sp>
      <p:sp>
        <p:nvSpPr>
          <p:cNvPr id="1209" name="Google Shape;1209;p74"/>
          <p:cNvSpPr/>
          <p:nvPr/>
        </p:nvSpPr>
        <p:spPr>
          <a:xfrm>
            <a:off x="2068575" y="1785900"/>
            <a:ext cx="6261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4"/>
          <p:cNvSpPr/>
          <p:nvPr/>
        </p:nvSpPr>
        <p:spPr>
          <a:xfrm>
            <a:off x="2068575" y="2297575"/>
            <a:ext cx="6261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4"/>
          <p:cNvSpPr/>
          <p:nvPr/>
        </p:nvSpPr>
        <p:spPr>
          <a:xfrm>
            <a:off x="2068575" y="3502425"/>
            <a:ext cx="6261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4"/>
          <p:cNvSpPr txBox="1"/>
          <p:nvPr/>
        </p:nvSpPr>
        <p:spPr>
          <a:xfrm>
            <a:off x="1996425" y="1405300"/>
            <a:ext cx="7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/>
          </a:p>
        </p:txBody>
      </p:sp>
      <p:sp>
        <p:nvSpPr>
          <p:cNvPr id="1213" name="Google Shape;1213;p74"/>
          <p:cNvSpPr txBox="1"/>
          <p:nvPr/>
        </p:nvSpPr>
        <p:spPr>
          <a:xfrm>
            <a:off x="2962550" y="1759650"/>
            <a:ext cx="1070100" cy="4311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Model w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aseline="-25000" sz="1500"/>
          </a:p>
        </p:txBody>
      </p:sp>
      <p:sp>
        <p:nvSpPr>
          <p:cNvPr id="1214" name="Google Shape;1214;p74"/>
          <p:cNvSpPr txBox="1"/>
          <p:nvPr/>
        </p:nvSpPr>
        <p:spPr>
          <a:xfrm>
            <a:off x="2962550" y="2271325"/>
            <a:ext cx="1070100" cy="4311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Model w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aseline="-25000" sz="1500"/>
          </a:p>
        </p:txBody>
      </p:sp>
      <p:sp>
        <p:nvSpPr>
          <p:cNvPr id="1215" name="Google Shape;1215;p74"/>
          <p:cNvSpPr txBox="1"/>
          <p:nvPr/>
        </p:nvSpPr>
        <p:spPr>
          <a:xfrm>
            <a:off x="2962550" y="3449925"/>
            <a:ext cx="1070100" cy="431100"/>
          </a:xfrm>
          <a:prstGeom prst="rect">
            <a:avLst/>
          </a:prstGeom>
          <a:solidFill>
            <a:srgbClr val="F6AE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Model w</a:t>
            </a:r>
            <a:r>
              <a:rPr baseline="-25000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</a:t>
            </a:r>
            <a:endParaRPr baseline="-25000" sz="1500"/>
          </a:p>
        </p:txBody>
      </p:sp>
      <p:grpSp>
        <p:nvGrpSpPr>
          <p:cNvPr id="1216" name="Google Shape;1216;p74"/>
          <p:cNvGrpSpPr/>
          <p:nvPr/>
        </p:nvGrpSpPr>
        <p:grpSpPr>
          <a:xfrm>
            <a:off x="4228375" y="1775100"/>
            <a:ext cx="1952775" cy="503440"/>
            <a:chOff x="4380775" y="1775100"/>
            <a:chExt cx="1952775" cy="503440"/>
          </a:xfrm>
        </p:grpSpPr>
        <p:sp>
          <p:nvSpPr>
            <p:cNvPr id="1217" name="Google Shape;1217;p74"/>
            <p:cNvSpPr/>
            <p:nvPr/>
          </p:nvSpPr>
          <p:spPr>
            <a:xfrm>
              <a:off x="4380775" y="1785900"/>
              <a:ext cx="626100" cy="37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8" name="Google Shape;1218;p74"/>
            <p:cNvGrpSpPr/>
            <p:nvPr/>
          </p:nvGrpSpPr>
          <p:grpSpPr>
            <a:xfrm>
              <a:off x="5069950" y="1775100"/>
              <a:ext cx="1263600" cy="503440"/>
              <a:chOff x="5069950" y="1775100"/>
              <a:chExt cx="1263600" cy="503440"/>
            </a:xfrm>
          </p:grpSpPr>
          <p:sp>
            <p:nvSpPr>
              <p:cNvPr id="1219" name="Google Shape;1219;p74"/>
              <p:cNvSpPr txBox="1"/>
              <p:nvPr/>
            </p:nvSpPr>
            <p:spPr>
              <a:xfrm>
                <a:off x="5069950" y="1775100"/>
                <a:ext cx="12636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𝓵(f</a:t>
                </a:r>
                <a:r>
                  <a:rPr baseline="-25000" lang="en" sz="15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w </a:t>
                </a:r>
                <a:r>
                  <a:rPr lang="en" sz="15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(x), y)</a:t>
                </a:r>
                <a:r>
                  <a:rPr lang="en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 </a:t>
                </a:r>
                <a:endParaRPr/>
              </a:p>
            </p:txBody>
          </p:sp>
          <p:sp>
            <p:nvSpPr>
              <p:cNvPr id="1220" name="Google Shape;1220;p74"/>
              <p:cNvSpPr txBox="1"/>
              <p:nvPr/>
            </p:nvSpPr>
            <p:spPr>
              <a:xfrm>
                <a:off x="5510050" y="2001640"/>
                <a:ext cx="2310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1</a:t>
                </a:r>
                <a:endParaRPr sz="600"/>
              </a:p>
            </p:txBody>
          </p:sp>
        </p:grpSp>
      </p:grpSp>
      <p:grpSp>
        <p:nvGrpSpPr>
          <p:cNvPr id="1221" name="Google Shape;1221;p74"/>
          <p:cNvGrpSpPr/>
          <p:nvPr/>
        </p:nvGrpSpPr>
        <p:grpSpPr>
          <a:xfrm>
            <a:off x="4228375" y="2320025"/>
            <a:ext cx="1952775" cy="503440"/>
            <a:chOff x="4380775" y="1775100"/>
            <a:chExt cx="1952775" cy="503440"/>
          </a:xfrm>
        </p:grpSpPr>
        <p:sp>
          <p:nvSpPr>
            <p:cNvPr id="1222" name="Google Shape;1222;p74"/>
            <p:cNvSpPr/>
            <p:nvPr/>
          </p:nvSpPr>
          <p:spPr>
            <a:xfrm>
              <a:off x="4380775" y="1785900"/>
              <a:ext cx="626100" cy="37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3" name="Google Shape;1223;p74"/>
            <p:cNvGrpSpPr/>
            <p:nvPr/>
          </p:nvGrpSpPr>
          <p:grpSpPr>
            <a:xfrm>
              <a:off x="5069950" y="1775100"/>
              <a:ext cx="1263600" cy="503440"/>
              <a:chOff x="5069950" y="1775100"/>
              <a:chExt cx="1263600" cy="503440"/>
            </a:xfrm>
          </p:grpSpPr>
          <p:sp>
            <p:nvSpPr>
              <p:cNvPr id="1224" name="Google Shape;1224;p74"/>
              <p:cNvSpPr txBox="1"/>
              <p:nvPr/>
            </p:nvSpPr>
            <p:spPr>
              <a:xfrm>
                <a:off x="5069950" y="1775100"/>
                <a:ext cx="12636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𝓵(f</a:t>
                </a:r>
                <a:r>
                  <a:rPr baseline="-25000" lang="en" sz="15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w </a:t>
                </a:r>
                <a:r>
                  <a:rPr lang="en" sz="15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(x), y)</a:t>
                </a:r>
                <a:r>
                  <a:rPr lang="en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 </a:t>
                </a:r>
                <a:endParaRPr/>
              </a:p>
            </p:txBody>
          </p:sp>
          <p:sp>
            <p:nvSpPr>
              <p:cNvPr id="1225" name="Google Shape;1225;p74"/>
              <p:cNvSpPr txBox="1"/>
              <p:nvPr/>
            </p:nvSpPr>
            <p:spPr>
              <a:xfrm>
                <a:off x="5510050" y="2001640"/>
                <a:ext cx="2310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2</a:t>
                </a:r>
                <a:endParaRPr sz="600"/>
              </a:p>
            </p:txBody>
          </p:sp>
        </p:grpSp>
      </p:grpSp>
      <p:grpSp>
        <p:nvGrpSpPr>
          <p:cNvPr id="1226" name="Google Shape;1226;p74"/>
          <p:cNvGrpSpPr/>
          <p:nvPr/>
        </p:nvGrpSpPr>
        <p:grpSpPr>
          <a:xfrm>
            <a:off x="4228375" y="3440000"/>
            <a:ext cx="1952775" cy="503440"/>
            <a:chOff x="4380775" y="1775100"/>
            <a:chExt cx="1952775" cy="503440"/>
          </a:xfrm>
        </p:grpSpPr>
        <p:sp>
          <p:nvSpPr>
            <p:cNvPr id="1227" name="Google Shape;1227;p74"/>
            <p:cNvSpPr/>
            <p:nvPr/>
          </p:nvSpPr>
          <p:spPr>
            <a:xfrm>
              <a:off x="4380775" y="1785900"/>
              <a:ext cx="626100" cy="37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8" name="Google Shape;1228;p74"/>
            <p:cNvGrpSpPr/>
            <p:nvPr/>
          </p:nvGrpSpPr>
          <p:grpSpPr>
            <a:xfrm>
              <a:off x="5069950" y="1775100"/>
              <a:ext cx="1263600" cy="503440"/>
              <a:chOff x="5069950" y="1775100"/>
              <a:chExt cx="1263600" cy="503440"/>
            </a:xfrm>
          </p:grpSpPr>
          <p:sp>
            <p:nvSpPr>
              <p:cNvPr id="1229" name="Google Shape;1229;p74"/>
              <p:cNvSpPr txBox="1"/>
              <p:nvPr/>
            </p:nvSpPr>
            <p:spPr>
              <a:xfrm>
                <a:off x="5069950" y="1775100"/>
                <a:ext cx="12636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𝓵(f</a:t>
                </a:r>
                <a:r>
                  <a:rPr baseline="-25000" lang="en" sz="15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w </a:t>
                </a:r>
                <a:r>
                  <a:rPr lang="en" sz="15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(x), y)</a:t>
                </a:r>
                <a:r>
                  <a:rPr lang="en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 </a:t>
                </a:r>
                <a:endParaRPr/>
              </a:p>
            </p:txBody>
          </p:sp>
          <p:sp>
            <p:nvSpPr>
              <p:cNvPr id="1230" name="Google Shape;1230;p74"/>
              <p:cNvSpPr txBox="1"/>
              <p:nvPr/>
            </p:nvSpPr>
            <p:spPr>
              <a:xfrm>
                <a:off x="5510050" y="2001640"/>
                <a:ext cx="2310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r</a:t>
                </a:r>
                <a:endParaRPr sz="600"/>
              </a:p>
            </p:txBody>
          </p:sp>
        </p:grpSp>
      </p:grpSp>
      <p:sp>
        <p:nvSpPr>
          <p:cNvPr id="1231" name="Google Shape;1231;p74"/>
          <p:cNvSpPr/>
          <p:nvPr/>
        </p:nvSpPr>
        <p:spPr>
          <a:xfrm>
            <a:off x="6297525" y="1713775"/>
            <a:ext cx="151500" cy="2229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4"/>
          <p:cNvSpPr txBox="1"/>
          <p:nvPr/>
        </p:nvSpPr>
        <p:spPr>
          <a:xfrm>
            <a:off x="6653375" y="2504575"/>
            <a:ext cx="2116200" cy="6480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Estimate distribution of loss for “OUTSIDE” case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5"/>
          <p:cNvSpPr/>
          <p:nvPr/>
        </p:nvSpPr>
        <p:spPr>
          <a:xfrm>
            <a:off x="4701900" y="1936748"/>
            <a:ext cx="312900" cy="854700"/>
          </a:xfrm>
          <a:prstGeom prst="rect">
            <a:avLst/>
          </a:prstGeom>
          <a:solidFill>
            <a:srgbClr val="E00D0D"/>
          </a:solidFill>
          <a:ln cap="flat" cmpd="sng" w="9525">
            <a:solidFill>
              <a:srgbClr val="E0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5"/>
          <p:cNvSpPr txBox="1"/>
          <p:nvPr/>
        </p:nvSpPr>
        <p:spPr>
          <a:xfrm>
            <a:off x="7505100" y="2591375"/>
            <a:ext cx="5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Loss</a:t>
            </a:r>
            <a:endParaRPr sz="1100"/>
          </a:p>
        </p:txBody>
      </p:sp>
      <p:sp>
        <p:nvSpPr>
          <p:cNvPr id="1239" name="Google Shape;1239;p75"/>
          <p:cNvSpPr txBox="1"/>
          <p:nvPr/>
        </p:nvSpPr>
        <p:spPr>
          <a:xfrm>
            <a:off x="341200" y="174325"/>
            <a:ext cx="859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Selecting Threshold via Shadow Models</a:t>
            </a:r>
            <a:endParaRPr i="1" sz="1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0" name="Google Shape;1240;p75"/>
          <p:cNvSpPr/>
          <p:nvPr/>
        </p:nvSpPr>
        <p:spPr>
          <a:xfrm>
            <a:off x="-25" y="4934300"/>
            <a:ext cx="9144000" cy="209400"/>
          </a:xfrm>
          <a:prstGeom prst="rect">
            <a:avLst/>
          </a:prstGeom>
          <a:solidFill>
            <a:srgbClr val="1967D2"/>
          </a:solidFill>
          <a:ln cap="flat" cmpd="sng" w="9525">
            <a:solidFill>
              <a:srgbClr val="1967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Algorithmic Privacy							                                                                                   Pasin  Manurangsi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41" name="Google Shape;1241;p75"/>
          <p:cNvSpPr txBox="1"/>
          <p:nvPr/>
        </p:nvSpPr>
        <p:spPr>
          <a:xfrm>
            <a:off x="1549050" y="3145800"/>
            <a:ext cx="6045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Threshold τ can be selected to optimize certain objective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Max threshold with False Positive &lt; 10%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Min threshold with False Negative &lt; 10%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Threshold that maximize (True Positive - False Positive)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42" name="Google Shape;1242;p75"/>
          <p:cNvGrpSpPr/>
          <p:nvPr/>
        </p:nvGrpSpPr>
        <p:grpSpPr>
          <a:xfrm>
            <a:off x="4418475" y="949000"/>
            <a:ext cx="285600" cy="2190313"/>
            <a:chOff x="4304175" y="949000"/>
            <a:chExt cx="285600" cy="2190313"/>
          </a:xfrm>
        </p:grpSpPr>
        <p:cxnSp>
          <p:nvCxnSpPr>
            <p:cNvPr id="1243" name="Google Shape;1243;p75"/>
            <p:cNvCxnSpPr/>
            <p:nvPr/>
          </p:nvCxnSpPr>
          <p:spPr>
            <a:xfrm>
              <a:off x="4446975" y="949000"/>
              <a:ext cx="0" cy="184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sp>
          <p:nvSpPr>
            <p:cNvPr id="1244" name="Google Shape;1244;p75"/>
            <p:cNvSpPr txBox="1"/>
            <p:nvPr/>
          </p:nvSpPr>
          <p:spPr>
            <a:xfrm>
              <a:off x="4304175" y="2708213"/>
              <a:ext cx="285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τ</a:t>
              </a:r>
              <a:endParaRPr/>
            </a:p>
          </p:txBody>
        </p:sp>
      </p:grpSp>
      <p:grpSp>
        <p:nvGrpSpPr>
          <p:cNvPr id="1245" name="Google Shape;1245;p75"/>
          <p:cNvGrpSpPr/>
          <p:nvPr/>
        </p:nvGrpSpPr>
        <p:grpSpPr>
          <a:xfrm>
            <a:off x="2408440" y="1375497"/>
            <a:ext cx="2606360" cy="1416004"/>
            <a:chOff x="2408440" y="1375497"/>
            <a:chExt cx="2606360" cy="1416004"/>
          </a:xfrm>
        </p:grpSpPr>
        <p:sp>
          <p:nvSpPr>
            <p:cNvPr id="1246" name="Google Shape;1246;p75"/>
            <p:cNvSpPr/>
            <p:nvPr/>
          </p:nvSpPr>
          <p:spPr>
            <a:xfrm>
              <a:off x="2408440" y="1658042"/>
              <a:ext cx="312900" cy="11334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5"/>
            <p:cNvSpPr/>
            <p:nvPr/>
          </p:nvSpPr>
          <p:spPr>
            <a:xfrm>
              <a:off x="2999225" y="1375497"/>
              <a:ext cx="312900" cy="14160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5"/>
            <p:cNvSpPr/>
            <p:nvPr/>
          </p:nvSpPr>
          <p:spPr>
            <a:xfrm>
              <a:off x="3584309" y="2035698"/>
              <a:ext cx="312900" cy="7557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5"/>
            <p:cNvSpPr/>
            <p:nvPr/>
          </p:nvSpPr>
          <p:spPr>
            <a:xfrm>
              <a:off x="4143100" y="2222701"/>
              <a:ext cx="312900" cy="5688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5"/>
            <p:cNvSpPr/>
            <p:nvPr/>
          </p:nvSpPr>
          <p:spPr>
            <a:xfrm>
              <a:off x="4701900" y="2582076"/>
              <a:ext cx="312900" cy="2094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1" name="Google Shape;1251;p75"/>
          <p:cNvGrpSpPr/>
          <p:nvPr/>
        </p:nvGrpSpPr>
        <p:grpSpPr>
          <a:xfrm>
            <a:off x="4143100" y="1625601"/>
            <a:ext cx="2471900" cy="1165899"/>
            <a:chOff x="4143100" y="1625601"/>
            <a:chExt cx="2471900" cy="1165899"/>
          </a:xfrm>
        </p:grpSpPr>
        <p:sp>
          <p:nvSpPr>
            <p:cNvPr id="1252" name="Google Shape;1252;p75"/>
            <p:cNvSpPr/>
            <p:nvPr/>
          </p:nvSpPr>
          <p:spPr>
            <a:xfrm>
              <a:off x="5184500" y="1625601"/>
              <a:ext cx="312900" cy="1165800"/>
            </a:xfrm>
            <a:prstGeom prst="rect">
              <a:avLst/>
            </a:prstGeom>
            <a:solidFill>
              <a:srgbClr val="E00D0D"/>
            </a:solidFill>
            <a:ln cap="flat" cmpd="sng" w="9525">
              <a:solidFill>
                <a:srgbClr val="E0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5"/>
            <p:cNvSpPr/>
            <p:nvPr/>
          </p:nvSpPr>
          <p:spPr>
            <a:xfrm>
              <a:off x="5743300" y="2120900"/>
              <a:ext cx="312900" cy="670500"/>
            </a:xfrm>
            <a:prstGeom prst="rect">
              <a:avLst/>
            </a:prstGeom>
            <a:solidFill>
              <a:srgbClr val="E00D0D"/>
            </a:solidFill>
            <a:ln cap="flat" cmpd="sng" w="9525">
              <a:solidFill>
                <a:srgbClr val="E0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5"/>
            <p:cNvSpPr/>
            <p:nvPr/>
          </p:nvSpPr>
          <p:spPr>
            <a:xfrm>
              <a:off x="6302100" y="1752600"/>
              <a:ext cx="312900" cy="1038900"/>
            </a:xfrm>
            <a:prstGeom prst="rect">
              <a:avLst/>
            </a:prstGeom>
            <a:solidFill>
              <a:srgbClr val="E00D0D"/>
            </a:solidFill>
            <a:ln cap="flat" cmpd="sng" w="9525">
              <a:solidFill>
                <a:srgbClr val="E0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5"/>
            <p:cNvSpPr/>
            <p:nvPr/>
          </p:nvSpPr>
          <p:spPr>
            <a:xfrm>
              <a:off x="4143100" y="2582073"/>
              <a:ext cx="312900" cy="209400"/>
            </a:xfrm>
            <a:prstGeom prst="rect">
              <a:avLst/>
            </a:prstGeom>
            <a:solidFill>
              <a:srgbClr val="E00D0D"/>
            </a:solidFill>
            <a:ln cap="flat" cmpd="sng" w="9525">
              <a:solidFill>
                <a:srgbClr val="E00D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56" name="Google Shape;1256;p75"/>
          <p:cNvCxnSpPr/>
          <p:nvPr/>
        </p:nvCxnSpPr>
        <p:spPr>
          <a:xfrm>
            <a:off x="1661250" y="2791475"/>
            <a:ext cx="567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7" name="Google Shape;1257;p75"/>
          <p:cNvSpPr txBox="1"/>
          <p:nvPr/>
        </p:nvSpPr>
        <p:spPr>
          <a:xfrm>
            <a:off x="851550" y="1009650"/>
            <a:ext cx="80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INSIDE</a:t>
            </a:r>
            <a:endParaRPr b="1">
              <a:solidFill>
                <a:srgbClr val="4285F4"/>
              </a:solidFill>
            </a:endParaRPr>
          </a:p>
        </p:txBody>
      </p:sp>
      <p:sp>
        <p:nvSpPr>
          <p:cNvPr id="1258" name="Google Shape;1258;p75"/>
          <p:cNvSpPr txBox="1"/>
          <p:nvPr/>
        </p:nvSpPr>
        <p:spPr>
          <a:xfrm>
            <a:off x="851550" y="1375500"/>
            <a:ext cx="10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r>
              <a:rPr b="1" lang="en" sz="15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SIDE</a:t>
            </a:r>
            <a:endParaRPr b="1">
              <a:solidFill>
                <a:srgbClr val="E00D0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Types of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264" name="Google Shape;1264;p76"/>
          <p:cNvGraphicFramePr/>
          <p:nvPr/>
        </p:nvGraphicFramePr>
        <p:xfrm>
          <a:off x="952500" y="105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2043250"/>
                <a:gridCol w="2782750"/>
                <a:gridCol w="2413000"/>
              </a:tblGrid>
              <a:tr h="83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Adversary’s requirement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Examples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Black-box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Only access the prediction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Membership Inference,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Model Inversion*</a:t>
                      </a: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,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Secret Sharer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White-box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Knows the architecture &amp; weights of the model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Model Inversion*</a:t>
                      </a:r>
                      <a:endParaRPr sz="16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“Beyond White-box”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Knows additional information leaked during training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Gradient Inversion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Model Inversion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0" name="Google Shape;1270;p77"/>
          <p:cNvSpPr txBox="1"/>
          <p:nvPr/>
        </p:nvSpPr>
        <p:spPr>
          <a:xfrm>
            <a:off x="1160550" y="956263"/>
            <a:ext cx="6822900" cy="4383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Adversary can reconstruct* individual’s data given access to model</a:t>
            </a:r>
            <a:endParaRPr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1" name="Google Shape;1271;p77"/>
          <p:cNvSpPr txBox="1"/>
          <p:nvPr/>
        </p:nvSpPr>
        <p:spPr>
          <a:xfrm>
            <a:off x="1668600" y="1437606"/>
            <a:ext cx="58068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*Caveats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only construct a “representative data” for each class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Requires a large number of classes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72" name="Google Shape;1272;p77"/>
          <p:cNvGrpSpPr/>
          <p:nvPr/>
        </p:nvGrpSpPr>
        <p:grpSpPr>
          <a:xfrm>
            <a:off x="442250" y="2267863"/>
            <a:ext cx="5009450" cy="2475413"/>
            <a:chOff x="442250" y="2267863"/>
            <a:chExt cx="5009450" cy="2475413"/>
          </a:xfrm>
        </p:grpSpPr>
        <p:sp>
          <p:nvSpPr>
            <p:cNvPr id="1273" name="Google Shape;1273;p77"/>
            <p:cNvSpPr/>
            <p:nvPr/>
          </p:nvSpPr>
          <p:spPr>
            <a:xfrm>
              <a:off x="963600" y="3107050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900"/>
            </a:p>
          </p:txBody>
        </p:sp>
        <p:sp>
          <p:nvSpPr>
            <p:cNvPr id="1274" name="Google Shape;1274;p77"/>
            <p:cNvSpPr/>
            <p:nvPr/>
          </p:nvSpPr>
          <p:spPr>
            <a:xfrm>
              <a:off x="963600" y="3662888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7"/>
            <p:cNvSpPr/>
            <p:nvPr/>
          </p:nvSpPr>
          <p:spPr>
            <a:xfrm>
              <a:off x="963600" y="4218750"/>
              <a:ext cx="295200" cy="295200"/>
            </a:xfrm>
            <a:prstGeom prst="ellipse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7"/>
            <p:cNvSpPr/>
            <p:nvPr/>
          </p:nvSpPr>
          <p:spPr>
            <a:xfrm>
              <a:off x="2482550" y="2779075"/>
              <a:ext cx="295200" cy="2952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7"/>
            <p:cNvSpPr/>
            <p:nvPr/>
          </p:nvSpPr>
          <p:spPr>
            <a:xfrm>
              <a:off x="2482550" y="3336375"/>
              <a:ext cx="295200" cy="2952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7"/>
            <p:cNvSpPr/>
            <p:nvPr/>
          </p:nvSpPr>
          <p:spPr>
            <a:xfrm>
              <a:off x="2482550" y="3892213"/>
              <a:ext cx="295200" cy="2952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7"/>
            <p:cNvSpPr/>
            <p:nvPr/>
          </p:nvSpPr>
          <p:spPr>
            <a:xfrm>
              <a:off x="2482550" y="4448075"/>
              <a:ext cx="295200" cy="295200"/>
            </a:xfrm>
            <a:prstGeom prst="ellipse">
              <a:avLst/>
            </a:prstGeom>
            <a:solidFill>
              <a:srgbClr val="D9EAD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0" name="Google Shape;1280;p77"/>
            <p:cNvCxnSpPr>
              <a:stCxn id="1273" idx="6"/>
              <a:endCxn id="1277" idx="2"/>
            </p:cNvCxnSpPr>
            <p:nvPr/>
          </p:nvCxnSpPr>
          <p:spPr>
            <a:xfrm>
              <a:off x="1258800" y="3254650"/>
              <a:ext cx="1223700" cy="22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1" name="Google Shape;1281;p77"/>
            <p:cNvCxnSpPr>
              <a:stCxn id="1273" idx="6"/>
              <a:endCxn id="1279" idx="2"/>
            </p:cNvCxnSpPr>
            <p:nvPr/>
          </p:nvCxnSpPr>
          <p:spPr>
            <a:xfrm>
              <a:off x="1258800" y="3254650"/>
              <a:ext cx="1223700" cy="1341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2" name="Google Shape;1282;p77"/>
            <p:cNvCxnSpPr>
              <a:stCxn id="1274" idx="6"/>
              <a:endCxn id="1278" idx="2"/>
            </p:cNvCxnSpPr>
            <p:nvPr/>
          </p:nvCxnSpPr>
          <p:spPr>
            <a:xfrm>
              <a:off x="1258800" y="3810488"/>
              <a:ext cx="1223700" cy="22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3" name="Google Shape;1283;p77"/>
            <p:cNvCxnSpPr>
              <a:stCxn id="1274" idx="6"/>
              <a:endCxn id="1279" idx="2"/>
            </p:cNvCxnSpPr>
            <p:nvPr/>
          </p:nvCxnSpPr>
          <p:spPr>
            <a:xfrm>
              <a:off x="1258800" y="3810488"/>
              <a:ext cx="1223700" cy="785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4" name="Google Shape;1284;p77"/>
            <p:cNvCxnSpPr>
              <a:stCxn id="1275" idx="6"/>
              <a:endCxn id="1277" idx="2"/>
            </p:cNvCxnSpPr>
            <p:nvPr/>
          </p:nvCxnSpPr>
          <p:spPr>
            <a:xfrm flipH="1" rot="10800000">
              <a:off x="1258800" y="3484050"/>
              <a:ext cx="1223700" cy="88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5" name="Google Shape;1285;p77"/>
            <p:cNvCxnSpPr>
              <a:stCxn id="1275" idx="6"/>
              <a:endCxn id="1278" idx="2"/>
            </p:cNvCxnSpPr>
            <p:nvPr/>
          </p:nvCxnSpPr>
          <p:spPr>
            <a:xfrm flipH="1" rot="10800000">
              <a:off x="1258800" y="4039950"/>
              <a:ext cx="1223700" cy="326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6" name="Google Shape;1286;p77"/>
            <p:cNvCxnSpPr>
              <a:stCxn id="1276" idx="6"/>
              <a:endCxn id="1287" idx="2"/>
            </p:cNvCxnSpPr>
            <p:nvPr/>
          </p:nvCxnSpPr>
          <p:spPr>
            <a:xfrm>
              <a:off x="2777750" y="2926675"/>
              <a:ext cx="1185000" cy="365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8" name="Google Shape;1288;p77"/>
            <p:cNvCxnSpPr>
              <a:stCxn id="1277" idx="6"/>
              <a:endCxn id="1287" idx="2"/>
            </p:cNvCxnSpPr>
            <p:nvPr/>
          </p:nvCxnSpPr>
          <p:spPr>
            <a:xfrm flipH="1" rot="10800000">
              <a:off x="2777750" y="3291975"/>
              <a:ext cx="1185000" cy="19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9" name="Google Shape;1289;p77"/>
            <p:cNvCxnSpPr>
              <a:stCxn id="1278" idx="6"/>
              <a:endCxn id="1287" idx="2"/>
            </p:cNvCxnSpPr>
            <p:nvPr/>
          </p:nvCxnSpPr>
          <p:spPr>
            <a:xfrm flipH="1" rot="10800000">
              <a:off x="2777750" y="3291913"/>
              <a:ext cx="1185000" cy="74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90" name="Google Shape;1290;p77"/>
            <p:cNvCxnSpPr>
              <a:stCxn id="1279" idx="6"/>
              <a:endCxn id="1287" idx="2"/>
            </p:cNvCxnSpPr>
            <p:nvPr/>
          </p:nvCxnSpPr>
          <p:spPr>
            <a:xfrm flipH="1" rot="10800000">
              <a:off x="2777750" y="3291875"/>
              <a:ext cx="1185000" cy="130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91" name="Google Shape;1291;p77"/>
            <p:cNvSpPr txBox="1"/>
            <p:nvPr/>
          </p:nvSpPr>
          <p:spPr>
            <a:xfrm>
              <a:off x="442250" y="2267863"/>
              <a:ext cx="35331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Multi-output neural network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92" name="Google Shape;1292;p77"/>
            <p:cNvSpPr txBox="1"/>
            <p:nvPr/>
          </p:nvSpPr>
          <p:spPr>
            <a:xfrm>
              <a:off x="934360" y="3022177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aseline="-25000" sz="1200"/>
            </a:p>
          </p:txBody>
        </p:sp>
        <p:cxnSp>
          <p:nvCxnSpPr>
            <p:cNvPr id="1293" name="Google Shape;1293;p77"/>
            <p:cNvCxnSpPr>
              <a:stCxn id="1273" idx="6"/>
              <a:endCxn id="1276" idx="2"/>
            </p:cNvCxnSpPr>
            <p:nvPr/>
          </p:nvCxnSpPr>
          <p:spPr>
            <a:xfrm flipH="1" rot="10800000">
              <a:off x="1258800" y="2926750"/>
              <a:ext cx="1223700" cy="32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94" name="Google Shape;1294;p77"/>
            <p:cNvCxnSpPr>
              <a:stCxn id="1275" idx="6"/>
              <a:endCxn id="1276" idx="2"/>
            </p:cNvCxnSpPr>
            <p:nvPr/>
          </p:nvCxnSpPr>
          <p:spPr>
            <a:xfrm flipH="1" rot="10800000">
              <a:off x="1258800" y="2926650"/>
              <a:ext cx="1223700" cy="1439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95" name="Google Shape;1295;p77"/>
            <p:cNvSpPr txBox="1"/>
            <p:nvPr/>
          </p:nvSpPr>
          <p:spPr>
            <a:xfrm>
              <a:off x="944210" y="3583215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</a:t>
              </a:r>
              <a:endParaRPr baseline="-25000" sz="1200"/>
            </a:p>
          </p:txBody>
        </p:sp>
        <p:sp>
          <p:nvSpPr>
            <p:cNvPr id="1296" name="Google Shape;1296;p77"/>
            <p:cNvSpPr txBox="1"/>
            <p:nvPr/>
          </p:nvSpPr>
          <p:spPr>
            <a:xfrm>
              <a:off x="934360" y="4134415"/>
              <a:ext cx="3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3</a:t>
              </a:r>
              <a:endParaRPr baseline="-25000" sz="1200"/>
            </a:p>
          </p:txBody>
        </p:sp>
        <p:sp>
          <p:nvSpPr>
            <p:cNvPr id="1297" name="Google Shape;1297;p77"/>
            <p:cNvSpPr txBox="1"/>
            <p:nvPr/>
          </p:nvSpPr>
          <p:spPr>
            <a:xfrm>
              <a:off x="1393550" y="3240813"/>
              <a:ext cx="73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baseline="-25000"/>
            </a:p>
          </p:txBody>
        </p:sp>
        <p:grpSp>
          <p:nvGrpSpPr>
            <p:cNvPr id="1298" name="Google Shape;1298;p77"/>
            <p:cNvGrpSpPr/>
            <p:nvPr/>
          </p:nvGrpSpPr>
          <p:grpSpPr>
            <a:xfrm>
              <a:off x="3962625" y="3076348"/>
              <a:ext cx="1479450" cy="431100"/>
              <a:chOff x="5791200" y="3027800"/>
              <a:chExt cx="1479450" cy="431100"/>
            </a:xfrm>
          </p:grpSpPr>
          <p:sp>
            <p:nvSpPr>
              <p:cNvPr id="1287" name="Google Shape;1287;p77"/>
              <p:cNvSpPr/>
              <p:nvPr/>
            </p:nvSpPr>
            <p:spPr>
              <a:xfrm>
                <a:off x="5791200" y="3095758"/>
                <a:ext cx="295200" cy="295200"/>
              </a:xfrm>
              <a:prstGeom prst="ellipse">
                <a:avLst/>
              </a:prstGeom>
              <a:solidFill>
                <a:srgbClr val="F6AEA9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99" name="Google Shape;1299;p77"/>
              <p:cNvCxnSpPr>
                <a:stCxn id="1287" idx="6"/>
              </p:cNvCxnSpPr>
              <p:nvPr/>
            </p:nvCxnSpPr>
            <p:spPr>
              <a:xfrm>
                <a:off x="6086400" y="3243358"/>
                <a:ext cx="501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300" name="Google Shape;1300;p77"/>
              <p:cNvSpPr txBox="1"/>
              <p:nvPr/>
            </p:nvSpPr>
            <p:spPr>
              <a:xfrm>
                <a:off x="6537450" y="3027800"/>
                <a:ext cx="733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f</a:t>
                </a:r>
                <a:r>
                  <a:rPr baseline="-25000"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w</a:t>
                </a: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(x)</a:t>
                </a:r>
                <a:r>
                  <a:rPr baseline="-25000"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1</a:t>
                </a:r>
                <a:endParaRPr baseline="-25000"/>
              </a:p>
            </p:txBody>
          </p:sp>
        </p:grpSp>
        <p:cxnSp>
          <p:nvCxnSpPr>
            <p:cNvPr id="1301" name="Google Shape;1301;p77"/>
            <p:cNvCxnSpPr>
              <a:stCxn id="1276" idx="6"/>
              <a:endCxn id="1302" idx="2"/>
            </p:cNvCxnSpPr>
            <p:nvPr/>
          </p:nvCxnSpPr>
          <p:spPr>
            <a:xfrm>
              <a:off x="2777750" y="2926675"/>
              <a:ext cx="1185000" cy="867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3" name="Google Shape;1303;p77"/>
            <p:cNvCxnSpPr>
              <a:stCxn id="1277" idx="6"/>
              <a:endCxn id="1302" idx="2"/>
            </p:cNvCxnSpPr>
            <p:nvPr/>
          </p:nvCxnSpPr>
          <p:spPr>
            <a:xfrm>
              <a:off x="2777750" y="3483975"/>
              <a:ext cx="1185000" cy="30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4" name="Google Shape;1304;p77"/>
            <p:cNvCxnSpPr>
              <a:stCxn id="1278" idx="6"/>
              <a:endCxn id="1302" idx="2"/>
            </p:cNvCxnSpPr>
            <p:nvPr/>
          </p:nvCxnSpPr>
          <p:spPr>
            <a:xfrm flipH="1" rot="10800000">
              <a:off x="2777750" y="3793513"/>
              <a:ext cx="1185000" cy="246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5" name="Google Shape;1305;p77"/>
            <p:cNvCxnSpPr>
              <a:stCxn id="1279" idx="6"/>
              <a:endCxn id="1302" idx="2"/>
            </p:cNvCxnSpPr>
            <p:nvPr/>
          </p:nvCxnSpPr>
          <p:spPr>
            <a:xfrm flipH="1" rot="10800000">
              <a:off x="2777750" y="3793475"/>
              <a:ext cx="1185000" cy="802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306" name="Google Shape;1306;p77"/>
            <p:cNvGrpSpPr/>
            <p:nvPr/>
          </p:nvGrpSpPr>
          <p:grpSpPr>
            <a:xfrm>
              <a:off x="3962625" y="3578011"/>
              <a:ext cx="1479450" cy="431100"/>
              <a:chOff x="5791425" y="3627800"/>
              <a:chExt cx="1479450" cy="431100"/>
            </a:xfrm>
          </p:grpSpPr>
          <p:sp>
            <p:nvSpPr>
              <p:cNvPr id="1302" name="Google Shape;1302;p77"/>
              <p:cNvSpPr/>
              <p:nvPr/>
            </p:nvSpPr>
            <p:spPr>
              <a:xfrm>
                <a:off x="5791425" y="3695758"/>
                <a:ext cx="295200" cy="295200"/>
              </a:xfrm>
              <a:prstGeom prst="ellipse">
                <a:avLst/>
              </a:prstGeom>
              <a:solidFill>
                <a:srgbClr val="F6AEA9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07" name="Google Shape;1307;p77"/>
              <p:cNvCxnSpPr>
                <a:stCxn id="1302" idx="6"/>
              </p:cNvCxnSpPr>
              <p:nvPr/>
            </p:nvCxnSpPr>
            <p:spPr>
              <a:xfrm>
                <a:off x="6086625" y="3843358"/>
                <a:ext cx="501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308" name="Google Shape;1308;p77"/>
              <p:cNvSpPr txBox="1"/>
              <p:nvPr/>
            </p:nvSpPr>
            <p:spPr>
              <a:xfrm>
                <a:off x="6537675" y="3627800"/>
                <a:ext cx="733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f</a:t>
                </a:r>
                <a:r>
                  <a:rPr baseline="-25000"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w</a:t>
                </a: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(x)</a:t>
                </a:r>
                <a:r>
                  <a:rPr baseline="-25000"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2</a:t>
                </a:r>
                <a:endParaRPr/>
              </a:p>
            </p:txBody>
          </p:sp>
        </p:grpSp>
        <p:cxnSp>
          <p:nvCxnSpPr>
            <p:cNvPr id="1309" name="Google Shape;1309;p77"/>
            <p:cNvCxnSpPr>
              <a:stCxn id="1276" idx="6"/>
              <a:endCxn id="1310" idx="2"/>
            </p:cNvCxnSpPr>
            <p:nvPr/>
          </p:nvCxnSpPr>
          <p:spPr>
            <a:xfrm>
              <a:off x="2777750" y="2926675"/>
              <a:ext cx="1194600" cy="132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1" name="Google Shape;1311;p77"/>
            <p:cNvCxnSpPr>
              <a:stCxn id="1277" idx="6"/>
              <a:endCxn id="1310" idx="2"/>
            </p:cNvCxnSpPr>
            <p:nvPr/>
          </p:nvCxnSpPr>
          <p:spPr>
            <a:xfrm>
              <a:off x="2777750" y="3483975"/>
              <a:ext cx="1194600" cy="77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2" name="Google Shape;1312;p77"/>
            <p:cNvCxnSpPr>
              <a:stCxn id="1278" idx="6"/>
              <a:endCxn id="1310" idx="2"/>
            </p:cNvCxnSpPr>
            <p:nvPr/>
          </p:nvCxnSpPr>
          <p:spPr>
            <a:xfrm>
              <a:off x="2777750" y="4039813"/>
              <a:ext cx="1194600" cy="215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3" name="Google Shape;1313;p77"/>
            <p:cNvCxnSpPr>
              <a:stCxn id="1279" idx="6"/>
              <a:endCxn id="1310" idx="2"/>
            </p:cNvCxnSpPr>
            <p:nvPr/>
          </p:nvCxnSpPr>
          <p:spPr>
            <a:xfrm flipH="1" rot="10800000">
              <a:off x="2777750" y="4255475"/>
              <a:ext cx="1194600" cy="34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314" name="Google Shape;1314;p77"/>
            <p:cNvGrpSpPr/>
            <p:nvPr/>
          </p:nvGrpSpPr>
          <p:grpSpPr>
            <a:xfrm>
              <a:off x="3972250" y="4040045"/>
              <a:ext cx="1479450" cy="431100"/>
              <a:chOff x="5791425" y="4140950"/>
              <a:chExt cx="1479450" cy="431100"/>
            </a:xfrm>
          </p:grpSpPr>
          <p:sp>
            <p:nvSpPr>
              <p:cNvPr id="1310" name="Google Shape;1310;p77"/>
              <p:cNvSpPr/>
              <p:nvPr/>
            </p:nvSpPr>
            <p:spPr>
              <a:xfrm>
                <a:off x="5791425" y="4208908"/>
                <a:ext cx="295200" cy="295200"/>
              </a:xfrm>
              <a:prstGeom prst="ellipse">
                <a:avLst/>
              </a:prstGeom>
              <a:solidFill>
                <a:srgbClr val="F6AEA9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15" name="Google Shape;1315;p77"/>
              <p:cNvCxnSpPr>
                <a:stCxn id="1310" idx="6"/>
              </p:cNvCxnSpPr>
              <p:nvPr/>
            </p:nvCxnSpPr>
            <p:spPr>
              <a:xfrm>
                <a:off x="6086625" y="4356508"/>
                <a:ext cx="501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316" name="Google Shape;1316;p77"/>
              <p:cNvSpPr txBox="1"/>
              <p:nvPr/>
            </p:nvSpPr>
            <p:spPr>
              <a:xfrm>
                <a:off x="6537675" y="4140950"/>
                <a:ext cx="733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f</a:t>
                </a:r>
                <a:r>
                  <a:rPr baseline="-25000"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w</a:t>
                </a:r>
                <a:r>
                  <a:rPr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(x)</a:t>
                </a:r>
                <a:r>
                  <a:rPr baseline="-25000" lang="en" sz="160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3</a:t>
                </a:r>
                <a:endParaRPr/>
              </a:p>
            </p:txBody>
          </p:sp>
        </p:grpSp>
      </p:grpSp>
      <p:grpSp>
        <p:nvGrpSpPr>
          <p:cNvPr id="1317" name="Google Shape;1317;p77"/>
          <p:cNvGrpSpPr/>
          <p:nvPr/>
        </p:nvGrpSpPr>
        <p:grpSpPr>
          <a:xfrm>
            <a:off x="5075550" y="2282825"/>
            <a:ext cx="3118500" cy="793500"/>
            <a:chOff x="5075550" y="2282825"/>
            <a:chExt cx="3118500" cy="793500"/>
          </a:xfrm>
        </p:grpSpPr>
        <p:sp>
          <p:nvSpPr>
            <p:cNvPr id="1318" name="Google Shape;1318;p77"/>
            <p:cNvSpPr txBox="1"/>
            <p:nvPr/>
          </p:nvSpPr>
          <p:spPr>
            <a:xfrm>
              <a:off x="5500050" y="2282825"/>
              <a:ext cx="269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(x)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= confidence for class c</a:t>
              </a:r>
              <a:endParaRPr baseline="-25000"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19" name="Google Shape;1319;p77"/>
            <p:cNvCxnSpPr>
              <a:stCxn id="1318" idx="1"/>
              <a:endCxn id="1300" idx="0"/>
            </p:cNvCxnSpPr>
            <p:nvPr/>
          </p:nvCxnSpPr>
          <p:spPr>
            <a:xfrm flipH="1">
              <a:off x="5075550" y="2482925"/>
              <a:ext cx="424500" cy="593400"/>
            </a:xfrm>
            <a:prstGeom prst="bent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20" name="Google Shape;1320;p77"/>
          <p:cNvGrpSpPr/>
          <p:nvPr/>
        </p:nvGrpSpPr>
        <p:grpSpPr>
          <a:xfrm>
            <a:off x="5651900" y="3099788"/>
            <a:ext cx="3057150" cy="912031"/>
            <a:chOff x="5651900" y="3099788"/>
            <a:chExt cx="3057150" cy="912031"/>
          </a:xfrm>
        </p:grpSpPr>
        <p:sp>
          <p:nvSpPr>
            <p:cNvPr id="1321" name="Google Shape;1321;p77"/>
            <p:cNvSpPr/>
            <p:nvPr/>
          </p:nvSpPr>
          <p:spPr>
            <a:xfrm>
              <a:off x="5651900" y="3122619"/>
              <a:ext cx="3000000" cy="889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7"/>
            <p:cNvSpPr txBox="1"/>
            <p:nvPr/>
          </p:nvSpPr>
          <p:spPr>
            <a:xfrm>
              <a:off x="5681750" y="3099788"/>
              <a:ext cx="28224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Google Sans"/>
                  <a:ea typeface="Google Sans"/>
                  <a:cs typeface="Google Sans"/>
                  <a:sym typeface="Google Sans"/>
                </a:rPr>
                <a:t>Model Inversion</a:t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23" name="Google Shape;1323;p77"/>
            <p:cNvSpPr txBox="1"/>
            <p:nvPr/>
          </p:nvSpPr>
          <p:spPr>
            <a:xfrm>
              <a:off x="5681750" y="3569900"/>
              <a:ext cx="3027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Solve for x that maximizes f</a:t>
              </a:r>
              <a:r>
                <a:rPr baseline="-25000" lang="en" sz="1500">
                  <a:latin typeface="Google Sans"/>
                  <a:ea typeface="Google Sans"/>
                  <a:cs typeface="Google Sans"/>
                  <a:sym typeface="Google Sans"/>
                </a:rPr>
                <a:t>w</a:t>
              </a: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(x)</a:t>
              </a:r>
              <a:r>
                <a:rPr baseline="-25000" lang="en" sz="1500">
                  <a:latin typeface="Google Sans"/>
                  <a:ea typeface="Google Sans"/>
                  <a:cs typeface="Google Sans"/>
                  <a:sym typeface="Google Sans"/>
                </a:rPr>
                <a:t>c</a:t>
              </a:r>
              <a:endParaRPr baseline="-25000"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324" name="Google Shape;1324;p77"/>
          <p:cNvSpPr txBox="1"/>
          <p:nvPr/>
        </p:nvSpPr>
        <p:spPr>
          <a:xfrm>
            <a:off x="5804900" y="4052000"/>
            <a:ext cx="2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 is “representative” of class c</a:t>
            </a:r>
            <a:endParaRPr baseline="-25000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5" name="Google Shape;1325;p77"/>
          <p:cNvSpPr txBox="1"/>
          <p:nvPr/>
        </p:nvSpPr>
        <p:spPr>
          <a:xfrm>
            <a:off x="7536500" y="2779075"/>
            <a:ext cx="96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Using GD</a:t>
            </a:r>
            <a:endParaRPr baseline="-25000" sz="1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Model Inversion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31" name="Google Shape;1331;p78"/>
          <p:cNvGrpSpPr/>
          <p:nvPr/>
        </p:nvGrpSpPr>
        <p:grpSpPr>
          <a:xfrm>
            <a:off x="148200" y="991925"/>
            <a:ext cx="8847600" cy="3807200"/>
            <a:chOff x="148200" y="991925"/>
            <a:chExt cx="8847600" cy="3807200"/>
          </a:xfrm>
        </p:grpSpPr>
        <p:sp>
          <p:nvSpPr>
            <p:cNvPr id="1332" name="Google Shape;1332;p78"/>
            <p:cNvSpPr txBox="1"/>
            <p:nvPr/>
          </p:nvSpPr>
          <p:spPr>
            <a:xfrm>
              <a:off x="148200" y="4429825"/>
              <a:ext cx="88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r>
                <a:rPr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Fredrikson, Jha, Ristenpart: </a:t>
              </a:r>
              <a:r>
                <a:rPr i="1"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Model Inversion Attacks that Exploit Confidence Information and Basic Countermeasures</a:t>
              </a:r>
              <a:r>
                <a:rPr lang="en" sz="12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 CCS’15</a:t>
              </a:r>
              <a:endParaRPr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33" name="Google Shape;1333;p78"/>
            <p:cNvSpPr txBox="1"/>
            <p:nvPr/>
          </p:nvSpPr>
          <p:spPr>
            <a:xfrm>
              <a:off x="467200" y="991925"/>
              <a:ext cx="7568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Example: Face Recognition Models </a:t>
              </a:r>
              <a:r>
                <a:rPr i="1" lang="en" sz="21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[Fredrikson et al.]</a:t>
              </a:r>
              <a:r>
                <a:rPr baseline="30000" i="1" lang="en" sz="21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baseline="30000" i="1" sz="100">
                <a:solidFill>
                  <a:srgbClr val="38761D"/>
                </a:solidFill>
              </a:endParaRPr>
            </a:p>
          </p:txBody>
        </p:sp>
      </p:grpSp>
      <p:sp>
        <p:nvSpPr>
          <p:cNvPr id="1334" name="Google Shape;1334;p78"/>
          <p:cNvSpPr txBox="1"/>
          <p:nvPr/>
        </p:nvSpPr>
        <p:spPr>
          <a:xfrm>
            <a:off x="610350" y="1576383"/>
            <a:ext cx="2123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Training data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35" name="Google Shape;1335;p78"/>
          <p:cNvGrpSpPr/>
          <p:nvPr/>
        </p:nvGrpSpPr>
        <p:grpSpPr>
          <a:xfrm>
            <a:off x="3953325" y="1576375"/>
            <a:ext cx="4267150" cy="1669925"/>
            <a:chOff x="3953325" y="1576375"/>
            <a:chExt cx="4267150" cy="1669925"/>
          </a:xfrm>
        </p:grpSpPr>
        <p:sp>
          <p:nvSpPr>
            <p:cNvPr id="1336" name="Google Shape;1336;p78"/>
            <p:cNvSpPr txBox="1"/>
            <p:nvPr/>
          </p:nvSpPr>
          <p:spPr>
            <a:xfrm>
              <a:off x="5579275" y="1576375"/>
              <a:ext cx="26412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Reconstructed Images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37" name="Google Shape;1337;p78"/>
            <p:cNvSpPr/>
            <p:nvPr/>
          </p:nvSpPr>
          <p:spPr>
            <a:xfrm>
              <a:off x="3953325" y="2613600"/>
              <a:ext cx="867600" cy="63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78"/>
          <p:cNvGrpSpPr/>
          <p:nvPr/>
        </p:nvGrpSpPr>
        <p:grpSpPr>
          <a:xfrm>
            <a:off x="906199" y="2080387"/>
            <a:ext cx="2124526" cy="895225"/>
            <a:chOff x="906199" y="2080387"/>
            <a:chExt cx="2124526" cy="895225"/>
          </a:xfrm>
        </p:grpSpPr>
        <p:pic>
          <p:nvPicPr>
            <p:cNvPr id="1339" name="Google Shape;1339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6199" y="2080387"/>
              <a:ext cx="734700" cy="895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0" name="Google Shape;1340;p78"/>
            <p:cNvSpPr txBox="1"/>
            <p:nvPr/>
          </p:nvSpPr>
          <p:spPr>
            <a:xfrm>
              <a:off x="1489025" y="2292925"/>
              <a:ext cx="15417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Label = “Bob”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341" name="Google Shape;1341;p78"/>
          <p:cNvSpPr txBox="1"/>
          <p:nvPr/>
        </p:nvSpPr>
        <p:spPr>
          <a:xfrm rot="5400000">
            <a:off x="1065475" y="3833000"/>
            <a:ext cx="154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2" name="Google Shape;134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650" y="2080724"/>
            <a:ext cx="670850" cy="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8"/>
          <p:cNvSpPr txBox="1"/>
          <p:nvPr/>
        </p:nvSpPr>
        <p:spPr>
          <a:xfrm>
            <a:off x="5544250" y="2292925"/>
            <a:ext cx="154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Label = “Bob”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44" name="Google Shape;1344;p78"/>
          <p:cNvGrpSpPr/>
          <p:nvPr/>
        </p:nvGrpSpPr>
        <p:grpSpPr>
          <a:xfrm>
            <a:off x="906200" y="3009499"/>
            <a:ext cx="2124525" cy="879781"/>
            <a:chOff x="906200" y="3009499"/>
            <a:chExt cx="2124525" cy="879781"/>
          </a:xfrm>
        </p:grpSpPr>
        <p:pic>
          <p:nvPicPr>
            <p:cNvPr id="1345" name="Google Shape;1345;p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6200" y="3009499"/>
              <a:ext cx="734700" cy="879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6" name="Google Shape;1346;p78"/>
            <p:cNvSpPr txBox="1"/>
            <p:nvPr/>
          </p:nvSpPr>
          <p:spPr>
            <a:xfrm>
              <a:off x="1489025" y="3138625"/>
              <a:ext cx="15417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Label = “Dale”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347" name="Google Shape;1347;p78"/>
          <p:cNvGrpSpPr/>
          <p:nvPr/>
        </p:nvGrpSpPr>
        <p:grpSpPr>
          <a:xfrm>
            <a:off x="5544250" y="3014426"/>
            <a:ext cx="2348250" cy="815210"/>
            <a:chOff x="5544250" y="3014426"/>
            <a:chExt cx="2348250" cy="815210"/>
          </a:xfrm>
        </p:grpSpPr>
        <p:sp>
          <p:nvSpPr>
            <p:cNvPr id="1348" name="Google Shape;1348;p78"/>
            <p:cNvSpPr txBox="1"/>
            <p:nvPr/>
          </p:nvSpPr>
          <p:spPr>
            <a:xfrm>
              <a:off x="5544250" y="3138613"/>
              <a:ext cx="15417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Label = “Dale”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349" name="Google Shape;1349;p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21650" y="3014426"/>
              <a:ext cx="670850" cy="815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7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Types of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355" name="Google Shape;1355;p79"/>
          <p:cNvGraphicFramePr/>
          <p:nvPr/>
        </p:nvGraphicFramePr>
        <p:xfrm>
          <a:off x="952500" y="105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2043250"/>
                <a:gridCol w="2782750"/>
                <a:gridCol w="2413000"/>
              </a:tblGrid>
              <a:tr h="83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Adversary’s requirement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Examples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Black-box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Only access the prediction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Membership Inference,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Model Inversion*,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Secret Sharer</a:t>
                      </a:r>
                      <a:endParaRPr sz="16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White-box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Knows the architecture &amp; weights of the model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Model Inversion*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“Beyond White-box”</a:t>
                      </a:r>
                      <a:endParaRPr sz="2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Knows additional information leaked during training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Gradient Inversion</a:t>
                      </a:r>
                      <a:endParaRPr sz="16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Sequence Models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61" name="Google Shape;1361;p80"/>
          <p:cNvGrpSpPr/>
          <p:nvPr/>
        </p:nvGrpSpPr>
        <p:grpSpPr>
          <a:xfrm>
            <a:off x="1310825" y="1468150"/>
            <a:ext cx="4189500" cy="852300"/>
            <a:chOff x="1310825" y="1468150"/>
            <a:chExt cx="4189500" cy="852300"/>
          </a:xfrm>
        </p:grpSpPr>
        <p:sp>
          <p:nvSpPr>
            <p:cNvPr id="1362" name="Google Shape;1362;p80"/>
            <p:cNvSpPr txBox="1"/>
            <p:nvPr/>
          </p:nvSpPr>
          <p:spPr>
            <a:xfrm>
              <a:off x="1310825" y="1659250"/>
              <a:ext cx="18678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Sequence x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, ..., x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q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63" name="Google Shape;1363;p80"/>
            <p:cNvSpPr txBox="1"/>
            <p:nvPr/>
          </p:nvSpPr>
          <p:spPr>
            <a:xfrm>
              <a:off x="4157225" y="1468150"/>
              <a:ext cx="1343100" cy="852300"/>
            </a:xfrm>
            <a:prstGeom prst="rect">
              <a:avLst/>
            </a:prstGeom>
            <a:solidFill>
              <a:srgbClr val="EEEEEE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Generative Sequence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Model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64" name="Google Shape;1364;p80"/>
            <p:cNvCxnSpPr>
              <a:stCxn id="1362" idx="3"/>
              <a:endCxn id="1363" idx="1"/>
            </p:cNvCxnSpPr>
            <p:nvPr/>
          </p:nvCxnSpPr>
          <p:spPr>
            <a:xfrm>
              <a:off x="3178625" y="1894300"/>
              <a:ext cx="978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65" name="Google Shape;1365;p80"/>
          <p:cNvGrpSpPr/>
          <p:nvPr/>
        </p:nvGrpSpPr>
        <p:grpSpPr>
          <a:xfrm>
            <a:off x="5500325" y="1659250"/>
            <a:ext cx="1488200" cy="470100"/>
            <a:chOff x="5500325" y="1659250"/>
            <a:chExt cx="1488200" cy="470100"/>
          </a:xfrm>
        </p:grpSpPr>
        <p:sp>
          <p:nvSpPr>
            <p:cNvPr id="1366" name="Google Shape;1366;p80"/>
            <p:cNvSpPr txBox="1"/>
            <p:nvPr/>
          </p:nvSpPr>
          <p:spPr>
            <a:xfrm>
              <a:off x="6422425" y="1659250"/>
              <a:ext cx="5661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x</a:t>
              </a:r>
              <a:r>
                <a:rPr baseline="-25000" lang="en" sz="1600">
                  <a:latin typeface="Google Sans"/>
                  <a:ea typeface="Google Sans"/>
                  <a:cs typeface="Google Sans"/>
                  <a:sym typeface="Google Sans"/>
                </a:rPr>
                <a:t>q+1</a:t>
              </a:r>
              <a:r>
                <a:rPr lang="en" sz="16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endParaRPr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67" name="Google Shape;1367;p80"/>
            <p:cNvCxnSpPr>
              <a:stCxn id="1363" idx="3"/>
              <a:endCxn id="1366" idx="1"/>
            </p:cNvCxnSpPr>
            <p:nvPr/>
          </p:nvCxnSpPr>
          <p:spPr>
            <a:xfrm>
              <a:off x="5500325" y="1894300"/>
              <a:ext cx="922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68" name="Google Shape;1368;p80"/>
          <p:cNvSpPr txBox="1"/>
          <p:nvPr/>
        </p:nvSpPr>
        <p:spPr>
          <a:xfrm>
            <a:off x="2785725" y="3567525"/>
            <a:ext cx="27888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MLRS 2023 is held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 in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9" name="Google Shape;1369;p80"/>
          <p:cNvSpPr txBox="1"/>
          <p:nvPr/>
        </p:nvSpPr>
        <p:spPr>
          <a:xfrm>
            <a:off x="5162073" y="3567550"/>
            <a:ext cx="1285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Bangkok</a:t>
            </a:r>
            <a:endParaRPr sz="2000">
              <a:solidFill>
                <a:srgbClr val="9E9E9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0" name="Google Shape;1370;p80"/>
          <p:cNvSpPr txBox="1"/>
          <p:nvPr/>
        </p:nvSpPr>
        <p:spPr>
          <a:xfrm>
            <a:off x="483750" y="2689738"/>
            <a:ext cx="3983100" cy="470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Example: Language Sequence Models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Sequence Models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6" name="Google Shape;1376;p81"/>
          <p:cNvSpPr txBox="1"/>
          <p:nvPr/>
        </p:nvSpPr>
        <p:spPr>
          <a:xfrm>
            <a:off x="1310825" y="1659250"/>
            <a:ext cx="1867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Sequence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7" name="Google Shape;1377;p81"/>
          <p:cNvSpPr txBox="1"/>
          <p:nvPr/>
        </p:nvSpPr>
        <p:spPr>
          <a:xfrm>
            <a:off x="4157225" y="1468150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78" name="Google Shape;1378;p81"/>
          <p:cNvCxnSpPr>
            <a:stCxn id="1376" idx="3"/>
            <a:endCxn id="1377" idx="1"/>
          </p:cNvCxnSpPr>
          <p:nvPr/>
        </p:nvCxnSpPr>
        <p:spPr>
          <a:xfrm>
            <a:off x="3178625" y="1894300"/>
            <a:ext cx="97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9" name="Google Shape;1379;p81"/>
          <p:cNvSpPr txBox="1"/>
          <p:nvPr/>
        </p:nvSpPr>
        <p:spPr>
          <a:xfrm>
            <a:off x="6422425" y="1659250"/>
            <a:ext cx="2026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Probability distribution over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80" name="Google Shape;1380;p81"/>
          <p:cNvCxnSpPr>
            <a:stCxn id="1377" idx="3"/>
            <a:endCxn id="1379" idx="1"/>
          </p:cNvCxnSpPr>
          <p:nvPr/>
        </p:nvCxnSpPr>
        <p:spPr>
          <a:xfrm>
            <a:off x="5500325" y="1894300"/>
            <a:ext cx="922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1" name="Google Shape;1381;p81"/>
          <p:cNvSpPr txBox="1"/>
          <p:nvPr/>
        </p:nvSpPr>
        <p:spPr>
          <a:xfrm>
            <a:off x="483750" y="2689738"/>
            <a:ext cx="3983100" cy="470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Example: Language Sequence Models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2" name="Google Shape;1382;p81"/>
          <p:cNvSpPr txBox="1"/>
          <p:nvPr/>
        </p:nvSpPr>
        <p:spPr>
          <a:xfrm>
            <a:off x="5162073" y="3567550"/>
            <a:ext cx="1285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Bangkok</a:t>
            </a:r>
            <a:endParaRPr sz="2000">
              <a:solidFill>
                <a:srgbClr val="9E9E9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3" name="Google Shape;1383;p81"/>
          <p:cNvSpPr txBox="1"/>
          <p:nvPr/>
        </p:nvSpPr>
        <p:spPr>
          <a:xfrm>
            <a:off x="2785725" y="3567525"/>
            <a:ext cx="27888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MLRS 2023 is held in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Tutorial Outline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297500" y="1617350"/>
            <a:ext cx="4025700" cy="2805000"/>
          </a:xfrm>
          <a:prstGeom prst="rect">
            <a:avLst/>
          </a:prstGeom>
          <a:noFill/>
          <a:ln cap="flat" cmpd="sng" w="19050">
            <a:solidFill>
              <a:srgbClr val="1967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●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Example of Privacy Attacks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oogle Sans"/>
              <a:buChar char="○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Reconstruction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Membership Inference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Linkage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○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Model / Gradient Inversion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●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What is privacy 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leakage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4719150" y="1719350"/>
            <a:ext cx="4025700" cy="2601000"/>
          </a:xfrm>
          <a:prstGeom prst="rect">
            <a:avLst/>
          </a:prstGeom>
          <a:noFill/>
          <a:ln cap="flat" cmpd="sng" w="19050">
            <a:solidFill>
              <a:srgbClr val="1967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oogle Sans"/>
              <a:buChar char="●"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Differential Privacy (DP)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Char char="○"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Definition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Char char="○"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Basic Noise Addition Algorithms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Char char="○"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Properties of DP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Char char="○"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DP Machine Learning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586750" y="1215950"/>
            <a:ext cx="1447200" cy="615600"/>
          </a:xfrm>
          <a:prstGeom prst="rect">
            <a:avLst/>
          </a:prstGeom>
          <a:solidFill>
            <a:srgbClr val="1967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Part I</a:t>
            </a:r>
            <a:endParaRPr sz="2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6037950" y="1215950"/>
            <a:ext cx="1388100" cy="615600"/>
          </a:xfrm>
          <a:prstGeom prst="rect">
            <a:avLst/>
          </a:prstGeom>
          <a:solidFill>
            <a:srgbClr val="1967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Part II</a:t>
            </a:r>
            <a:endParaRPr sz="2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Sequence Models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9" name="Google Shape;1389;p82"/>
          <p:cNvSpPr txBox="1"/>
          <p:nvPr/>
        </p:nvSpPr>
        <p:spPr>
          <a:xfrm>
            <a:off x="1310825" y="1659250"/>
            <a:ext cx="1867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Sequence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0" name="Google Shape;1390;p82"/>
          <p:cNvSpPr txBox="1"/>
          <p:nvPr/>
        </p:nvSpPr>
        <p:spPr>
          <a:xfrm>
            <a:off x="4157225" y="1468150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91" name="Google Shape;1391;p82"/>
          <p:cNvCxnSpPr>
            <a:stCxn id="1389" idx="3"/>
            <a:endCxn id="1390" idx="1"/>
          </p:cNvCxnSpPr>
          <p:nvPr/>
        </p:nvCxnSpPr>
        <p:spPr>
          <a:xfrm>
            <a:off x="3178625" y="1894300"/>
            <a:ext cx="97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2" name="Google Shape;1392;p82"/>
          <p:cNvSpPr txBox="1"/>
          <p:nvPr/>
        </p:nvSpPr>
        <p:spPr>
          <a:xfrm>
            <a:off x="6422425" y="1659250"/>
            <a:ext cx="2026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Probability distribution over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93" name="Google Shape;1393;p82"/>
          <p:cNvCxnSpPr>
            <a:stCxn id="1390" idx="3"/>
            <a:endCxn id="1392" idx="1"/>
          </p:cNvCxnSpPr>
          <p:nvPr/>
        </p:nvCxnSpPr>
        <p:spPr>
          <a:xfrm>
            <a:off x="5500325" y="1894300"/>
            <a:ext cx="922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4" name="Google Shape;1394;p82"/>
          <p:cNvSpPr txBox="1"/>
          <p:nvPr/>
        </p:nvSpPr>
        <p:spPr>
          <a:xfrm>
            <a:off x="483750" y="2689738"/>
            <a:ext cx="3983100" cy="470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Example: Language Sequence Models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5" name="Google Shape;1395;p82"/>
          <p:cNvSpPr txBox="1"/>
          <p:nvPr/>
        </p:nvSpPr>
        <p:spPr>
          <a:xfrm>
            <a:off x="5315373" y="2875375"/>
            <a:ext cx="1285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Bangkok</a:t>
            </a:r>
            <a:endParaRPr sz="2000">
              <a:solidFill>
                <a:srgbClr val="9E9E9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6" name="Google Shape;1396;p82"/>
          <p:cNvSpPr txBox="1"/>
          <p:nvPr/>
        </p:nvSpPr>
        <p:spPr>
          <a:xfrm>
            <a:off x="5315373" y="3298500"/>
            <a:ext cx="1285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Thailand</a:t>
            </a:r>
            <a:endParaRPr sz="2000">
              <a:solidFill>
                <a:srgbClr val="9E9E9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7" name="Google Shape;1397;p82"/>
          <p:cNvSpPr txBox="1"/>
          <p:nvPr/>
        </p:nvSpPr>
        <p:spPr>
          <a:xfrm>
            <a:off x="5315375" y="3721600"/>
            <a:ext cx="1698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Chatuchak</a:t>
            </a:r>
            <a:endParaRPr sz="2000">
              <a:solidFill>
                <a:srgbClr val="9E9E9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8" name="Google Shape;1398;p82"/>
          <p:cNvSpPr txBox="1"/>
          <p:nvPr/>
        </p:nvSpPr>
        <p:spPr>
          <a:xfrm rot="5400000">
            <a:off x="5942675" y="4214950"/>
            <a:ext cx="44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2000">
              <a:solidFill>
                <a:srgbClr val="9E9E9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9" name="Google Shape;1399;p82"/>
          <p:cNvSpPr txBox="1"/>
          <p:nvPr/>
        </p:nvSpPr>
        <p:spPr>
          <a:xfrm>
            <a:off x="7291525" y="2415125"/>
            <a:ext cx="11004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Probability</a:t>
            </a:r>
            <a:endParaRPr sz="1500"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0" name="Google Shape;1400;p82"/>
          <p:cNvSpPr txBox="1"/>
          <p:nvPr/>
        </p:nvSpPr>
        <p:spPr>
          <a:xfrm>
            <a:off x="7348525" y="3721600"/>
            <a:ext cx="11004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0.05</a:t>
            </a:r>
            <a:endParaRPr sz="1500"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1" name="Google Shape;1401;p82"/>
          <p:cNvSpPr txBox="1"/>
          <p:nvPr/>
        </p:nvSpPr>
        <p:spPr>
          <a:xfrm>
            <a:off x="7348525" y="3298500"/>
            <a:ext cx="11004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0.2</a:t>
            </a:r>
            <a:endParaRPr sz="1500"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2" name="Google Shape;1402;p82"/>
          <p:cNvSpPr txBox="1"/>
          <p:nvPr/>
        </p:nvSpPr>
        <p:spPr>
          <a:xfrm>
            <a:off x="7348525" y="2875375"/>
            <a:ext cx="11004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0.7</a:t>
            </a:r>
            <a:endParaRPr sz="1500"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3" name="Google Shape;1403;p82"/>
          <p:cNvSpPr txBox="1"/>
          <p:nvPr/>
        </p:nvSpPr>
        <p:spPr>
          <a:xfrm>
            <a:off x="2785725" y="3567525"/>
            <a:ext cx="27888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MLRS 2023 is held in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8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Secret Sharer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09" name="Google Shape;1409;p83"/>
          <p:cNvGrpSpPr/>
          <p:nvPr/>
        </p:nvGrpSpPr>
        <p:grpSpPr>
          <a:xfrm>
            <a:off x="840100" y="1565744"/>
            <a:ext cx="2337300" cy="2029056"/>
            <a:chOff x="840100" y="1565744"/>
            <a:chExt cx="2337300" cy="2029056"/>
          </a:xfrm>
        </p:grpSpPr>
        <p:sp>
          <p:nvSpPr>
            <p:cNvPr id="1410" name="Google Shape;1410;p83"/>
            <p:cNvSpPr txBox="1"/>
            <p:nvPr/>
          </p:nvSpPr>
          <p:spPr>
            <a:xfrm>
              <a:off x="840100" y="2563888"/>
              <a:ext cx="23373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Alice’s credit card number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is 1111222233334444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11" name="Google Shape;1411;p83"/>
            <p:cNvSpPr txBox="1"/>
            <p:nvPr/>
          </p:nvSpPr>
          <p:spPr>
            <a:xfrm rot="5400000">
              <a:off x="1786900" y="1958825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12" name="Google Shape;1412;p83"/>
            <p:cNvSpPr txBox="1"/>
            <p:nvPr/>
          </p:nvSpPr>
          <p:spPr>
            <a:xfrm rot="5400000">
              <a:off x="1786900" y="3101450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13" name="Google Shape;1413;p83"/>
            <p:cNvSpPr txBox="1"/>
            <p:nvPr/>
          </p:nvSpPr>
          <p:spPr>
            <a:xfrm>
              <a:off x="973075" y="1565744"/>
              <a:ext cx="1943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Training Set</a:t>
              </a:r>
              <a:endParaRPr sz="1500"/>
            </a:p>
          </p:txBody>
        </p:sp>
      </p:grpSp>
      <p:sp>
        <p:nvSpPr>
          <p:cNvPr id="1414" name="Google Shape;1414;p83"/>
          <p:cNvSpPr txBox="1"/>
          <p:nvPr/>
        </p:nvSpPr>
        <p:spPr>
          <a:xfrm>
            <a:off x="5083350" y="2375500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15" name="Google Shape;1415;p83"/>
          <p:cNvGrpSpPr/>
          <p:nvPr/>
        </p:nvGrpSpPr>
        <p:grpSpPr>
          <a:xfrm>
            <a:off x="3321975" y="2014775"/>
            <a:ext cx="1090200" cy="1103225"/>
            <a:chOff x="3321975" y="2014775"/>
            <a:chExt cx="1090200" cy="1103225"/>
          </a:xfrm>
        </p:grpSpPr>
        <p:sp>
          <p:nvSpPr>
            <p:cNvPr id="1416" name="Google Shape;1416;p83"/>
            <p:cNvSpPr/>
            <p:nvPr/>
          </p:nvSpPr>
          <p:spPr>
            <a:xfrm>
              <a:off x="3433275" y="2485300"/>
              <a:ext cx="867600" cy="63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3"/>
            <p:cNvSpPr txBox="1"/>
            <p:nvPr/>
          </p:nvSpPr>
          <p:spPr>
            <a:xfrm>
              <a:off x="3321975" y="2014775"/>
              <a:ext cx="109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</a:t>
              </a:r>
              <a:endParaRPr sz="1500"/>
            </a:p>
          </p:txBody>
        </p:sp>
      </p:grpSp>
      <p:grpSp>
        <p:nvGrpSpPr>
          <p:cNvPr id="1418" name="Google Shape;1418;p83"/>
          <p:cNvGrpSpPr/>
          <p:nvPr/>
        </p:nvGrpSpPr>
        <p:grpSpPr>
          <a:xfrm>
            <a:off x="4503900" y="1543550"/>
            <a:ext cx="2502000" cy="831900"/>
            <a:chOff x="4503900" y="1543550"/>
            <a:chExt cx="2502000" cy="831900"/>
          </a:xfrm>
        </p:grpSpPr>
        <p:sp>
          <p:nvSpPr>
            <p:cNvPr id="1419" name="Google Shape;1419;p83"/>
            <p:cNvSpPr txBox="1"/>
            <p:nvPr/>
          </p:nvSpPr>
          <p:spPr>
            <a:xfrm>
              <a:off x="4503900" y="1543550"/>
              <a:ext cx="25020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Alice’s credit card number is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20" name="Google Shape;1420;p83"/>
            <p:cNvCxnSpPr>
              <a:stCxn id="1419" idx="2"/>
              <a:endCxn id="1414" idx="0"/>
            </p:cNvCxnSpPr>
            <p:nvPr/>
          </p:nvCxnSpPr>
          <p:spPr>
            <a:xfrm>
              <a:off x="5754900" y="1922750"/>
              <a:ext cx="0" cy="45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21" name="Google Shape;1421;p83"/>
          <p:cNvGrpSpPr/>
          <p:nvPr/>
        </p:nvGrpSpPr>
        <p:grpSpPr>
          <a:xfrm>
            <a:off x="4881900" y="3227800"/>
            <a:ext cx="1746000" cy="941375"/>
            <a:chOff x="4881900" y="3227800"/>
            <a:chExt cx="1746000" cy="941375"/>
          </a:xfrm>
        </p:grpSpPr>
        <p:cxnSp>
          <p:nvCxnSpPr>
            <p:cNvPr id="1422" name="Google Shape;1422;p83"/>
            <p:cNvCxnSpPr/>
            <p:nvPr/>
          </p:nvCxnSpPr>
          <p:spPr>
            <a:xfrm>
              <a:off x="5754900" y="3227800"/>
              <a:ext cx="0" cy="45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23" name="Google Shape;1423;p83"/>
            <p:cNvSpPr txBox="1"/>
            <p:nvPr/>
          </p:nvSpPr>
          <p:spPr>
            <a:xfrm>
              <a:off x="4881900" y="3768975"/>
              <a:ext cx="174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1111222233334444</a:t>
              </a:r>
              <a:endParaRPr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4"/>
          <p:cNvSpPr txBox="1"/>
          <p:nvPr/>
        </p:nvSpPr>
        <p:spPr>
          <a:xfrm>
            <a:off x="341200" y="174325"/>
            <a:ext cx="859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Github Co-pilot leaks API keys</a:t>
            </a:r>
            <a:endParaRPr i="1" sz="18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29" name="Google Shape;142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25" y="990600"/>
            <a:ext cx="7348352" cy="36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Google Shape;1434;p85"/>
          <p:cNvGrpSpPr/>
          <p:nvPr/>
        </p:nvGrpSpPr>
        <p:grpSpPr>
          <a:xfrm>
            <a:off x="1238053" y="3691300"/>
            <a:ext cx="4603698" cy="565200"/>
            <a:chOff x="1238053" y="3691300"/>
            <a:chExt cx="4603698" cy="565200"/>
          </a:xfrm>
        </p:grpSpPr>
        <p:sp>
          <p:nvSpPr>
            <p:cNvPr id="1435" name="Google Shape;1435;p85"/>
            <p:cNvSpPr/>
            <p:nvPr/>
          </p:nvSpPr>
          <p:spPr>
            <a:xfrm>
              <a:off x="4293751" y="3844446"/>
              <a:ext cx="1548000" cy="2589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5"/>
            <p:cNvSpPr/>
            <p:nvPr/>
          </p:nvSpPr>
          <p:spPr>
            <a:xfrm>
              <a:off x="1238053" y="3691300"/>
              <a:ext cx="2502000" cy="565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Finding element with largest probability is not easy!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37" name="Google Shape;1437;p85"/>
            <p:cNvCxnSpPr>
              <a:stCxn id="1436" idx="3"/>
            </p:cNvCxnSpPr>
            <p:nvPr/>
          </p:nvCxnSpPr>
          <p:spPr>
            <a:xfrm>
              <a:off x="3740053" y="3973900"/>
              <a:ext cx="554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438" name="Google Shape;1438;p8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Secret Sharer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9" name="Google Shape;1439;p85"/>
          <p:cNvSpPr txBox="1"/>
          <p:nvPr/>
        </p:nvSpPr>
        <p:spPr>
          <a:xfrm>
            <a:off x="898475" y="982325"/>
            <a:ext cx="7347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“If a secret appears in the training set, then its prediction probability is large.”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40" name="Google Shape;1440;p85"/>
          <p:cNvGrpSpPr/>
          <p:nvPr/>
        </p:nvGrpSpPr>
        <p:grpSpPr>
          <a:xfrm>
            <a:off x="840100" y="1565744"/>
            <a:ext cx="2337300" cy="2029056"/>
            <a:chOff x="840100" y="1565744"/>
            <a:chExt cx="2337300" cy="2029056"/>
          </a:xfrm>
        </p:grpSpPr>
        <p:sp>
          <p:nvSpPr>
            <p:cNvPr id="1441" name="Google Shape;1441;p85"/>
            <p:cNvSpPr txBox="1"/>
            <p:nvPr/>
          </p:nvSpPr>
          <p:spPr>
            <a:xfrm>
              <a:off x="840100" y="2563888"/>
              <a:ext cx="23373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Alice’s credit card number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is 1111222233334444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42" name="Google Shape;1442;p85"/>
            <p:cNvSpPr txBox="1"/>
            <p:nvPr/>
          </p:nvSpPr>
          <p:spPr>
            <a:xfrm rot="5400000">
              <a:off x="1786900" y="1958825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43" name="Google Shape;1443;p85"/>
            <p:cNvSpPr txBox="1"/>
            <p:nvPr/>
          </p:nvSpPr>
          <p:spPr>
            <a:xfrm rot="5400000">
              <a:off x="1786900" y="3101450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44" name="Google Shape;1444;p85"/>
            <p:cNvSpPr txBox="1"/>
            <p:nvPr/>
          </p:nvSpPr>
          <p:spPr>
            <a:xfrm>
              <a:off x="973075" y="1565744"/>
              <a:ext cx="1943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Training Set</a:t>
              </a:r>
              <a:endParaRPr sz="1500"/>
            </a:p>
          </p:txBody>
        </p:sp>
      </p:grpSp>
      <p:sp>
        <p:nvSpPr>
          <p:cNvPr id="1445" name="Google Shape;1445;p85"/>
          <p:cNvSpPr txBox="1"/>
          <p:nvPr/>
        </p:nvSpPr>
        <p:spPr>
          <a:xfrm>
            <a:off x="5083350" y="2375500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46" name="Google Shape;1446;p85"/>
          <p:cNvGrpSpPr/>
          <p:nvPr/>
        </p:nvGrpSpPr>
        <p:grpSpPr>
          <a:xfrm>
            <a:off x="3321975" y="2014775"/>
            <a:ext cx="1090200" cy="1103225"/>
            <a:chOff x="3321975" y="2014775"/>
            <a:chExt cx="1090200" cy="1103225"/>
          </a:xfrm>
        </p:grpSpPr>
        <p:sp>
          <p:nvSpPr>
            <p:cNvPr id="1447" name="Google Shape;1447;p85"/>
            <p:cNvSpPr/>
            <p:nvPr/>
          </p:nvSpPr>
          <p:spPr>
            <a:xfrm>
              <a:off x="3433275" y="2485300"/>
              <a:ext cx="867600" cy="63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5"/>
            <p:cNvSpPr txBox="1"/>
            <p:nvPr/>
          </p:nvSpPr>
          <p:spPr>
            <a:xfrm>
              <a:off x="3321975" y="2014775"/>
              <a:ext cx="109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</a:t>
              </a:r>
              <a:endParaRPr sz="1500"/>
            </a:p>
          </p:txBody>
        </p:sp>
      </p:grpSp>
      <p:grpSp>
        <p:nvGrpSpPr>
          <p:cNvPr id="1449" name="Google Shape;1449;p85"/>
          <p:cNvGrpSpPr/>
          <p:nvPr/>
        </p:nvGrpSpPr>
        <p:grpSpPr>
          <a:xfrm>
            <a:off x="4503900" y="1543550"/>
            <a:ext cx="2502000" cy="831900"/>
            <a:chOff x="4503900" y="1543550"/>
            <a:chExt cx="2502000" cy="831900"/>
          </a:xfrm>
        </p:grpSpPr>
        <p:sp>
          <p:nvSpPr>
            <p:cNvPr id="1450" name="Google Shape;1450;p85"/>
            <p:cNvSpPr txBox="1"/>
            <p:nvPr/>
          </p:nvSpPr>
          <p:spPr>
            <a:xfrm>
              <a:off x="4503900" y="1543550"/>
              <a:ext cx="25020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Alice’s credit card number is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51" name="Google Shape;1451;p85"/>
            <p:cNvCxnSpPr>
              <a:stCxn id="1450" idx="2"/>
              <a:endCxn id="1445" idx="0"/>
            </p:cNvCxnSpPr>
            <p:nvPr/>
          </p:nvCxnSpPr>
          <p:spPr>
            <a:xfrm>
              <a:off x="5754900" y="1922750"/>
              <a:ext cx="0" cy="45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52" name="Google Shape;1452;p85"/>
          <p:cNvGrpSpPr/>
          <p:nvPr/>
        </p:nvGrpSpPr>
        <p:grpSpPr>
          <a:xfrm>
            <a:off x="4254900" y="3227800"/>
            <a:ext cx="3261000" cy="1559500"/>
            <a:chOff x="4254900" y="3227800"/>
            <a:chExt cx="3261000" cy="1559500"/>
          </a:xfrm>
        </p:grpSpPr>
        <p:cxnSp>
          <p:nvCxnSpPr>
            <p:cNvPr id="1453" name="Google Shape;1453;p85"/>
            <p:cNvCxnSpPr/>
            <p:nvPr/>
          </p:nvCxnSpPr>
          <p:spPr>
            <a:xfrm>
              <a:off x="5754900" y="3227800"/>
              <a:ext cx="0" cy="45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4" name="Google Shape;1454;p85"/>
            <p:cNvSpPr txBox="1"/>
            <p:nvPr/>
          </p:nvSpPr>
          <p:spPr>
            <a:xfrm>
              <a:off x="4254900" y="3778500"/>
              <a:ext cx="3261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1111222233334444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</a:t>
              </a: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0.01</a:t>
              </a:r>
              <a:endParaRPr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1111222233334441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</a:t>
              </a: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0.0001</a:t>
              </a:r>
              <a:endParaRPr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55" name="Google Shape;1455;p85"/>
            <p:cNvSpPr txBox="1"/>
            <p:nvPr/>
          </p:nvSpPr>
          <p:spPr>
            <a:xfrm rot="5400000">
              <a:off x="5622400" y="4293950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8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Secret Sharer: Speeding up Search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1" name="Google Shape;1461;p86"/>
          <p:cNvSpPr txBox="1"/>
          <p:nvPr/>
        </p:nvSpPr>
        <p:spPr>
          <a:xfrm>
            <a:off x="1503750" y="1781825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62" name="Google Shape;1462;p86"/>
          <p:cNvGrpSpPr/>
          <p:nvPr/>
        </p:nvGrpSpPr>
        <p:grpSpPr>
          <a:xfrm>
            <a:off x="924300" y="949875"/>
            <a:ext cx="2502000" cy="831900"/>
            <a:chOff x="4503900" y="1543550"/>
            <a:chExt cx="2502000" cy="831900"/>
          </a:xfrm>
        </p:grpSpPr>
        <p:sp>
          <p:nvSpPr>
            <p:cNvPr id="1463" name="Google Shape;1463;p86"/>
            <p:cNvSpPr txBox="1"/>
            <p:nvPr/>
          </p:nvSpPr>
          <p:spPr>
            <a:xfrm>
              <a:off x="4503900" y="1543550"/>
              <a:ext cx="25020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Alice’s credit card number is 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64" name="Google Shape;1464;p86"/>
            <p:cNvCxnSpPr>
              <a:stCxn id="1463" idx="2"/>
              <a:endCxn id="1461" idx="0"/>
            </p:cNvCxnSpPr>
            <p:nvPr/>
          </p:nvCxnSpPr>
          <p:spPr>
            <a:xfrm>
              <a:off x="5754900" y="1922750"/>
              <a:ext cx="0" cy="45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65" name="Google Shape;1465;p86"/>
          <p:cNvGrpSpPr/>
          <p:nvPr/>
        </p:nvGrpSpPr>
        <p:grpSpPr>
          <a:xfrm>
            <a:off x="1425300" y="2634125"/>
            <a:ext cx="1500000" cy="1559500"/>
            <a:chOff x="1425300" y="2634125"/>
            <a:chExt cx="1500000" cy="1559500"/>
          </a:xfrm>
        </p:grpSpPr>
        <p:cxnSp>
          <p:nvCxnSpPr>
            <p:cNvPr id="1466" name="Google Shape;1466;p86"/>
            <p:cNvCxnSpPr/>
            <p:nvPr/>
          </p:nvCxnSpPr>
          <p:spPr>
            <a:xfrm>
              <a:off x="2175300" y="2634125"/>
              <a:ext cx="0" cy="452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7" name="Google Shape;1467;p86"/>
            <p:cNvSpPr txBox="1"/>
            <p:nvPr/>
          </p:nvSpPr>
          <p:spPr>
            <a:xfrm>
              <a:off x="1425300" y="3110575"/>
              <a:ext cx="150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</a:t>
              </a: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0.2</a:t>
              </a:r>
              <a:endParaRPr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</a:t>
              </a: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0.3</a:t>
              </a:r>
              <a:endParaRPr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68" name="Google Shape;1468;p86"/>
            <p:cNvSpPr txBox="1"/>
            <p:nvPr/>
          </p:nvSpPr>
          <p:spPr>
            <a:xfrm rot="5400000">
              <a:off x="2042800" y="3700275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469" name="Google Shape;1469;p86"/>
          <p:cNvGrpSpPr/>
          <p:nvPr/>
        </p:nvGrpSpPr>
        <p:grpSpPr>
          <a:xfrm>
            <a:off x="5773725" y="1741250"/>
            <a:ext cx="916425" cy="400200"/>
            <a:chOff x="5773725" y="1741250"/>
            <a:chExt cx="916425" cy="400200"/>
          </a:xfrm>
        </p:grpSpPr>
        <p:sp>
          <p:nvSpPr>
            <p:cNvPr id="1470" name="Google Shape;1470;p86"/>
            <p:cNvSpPr/>
            <p:nvPr/>
          </p:nvSpPr>
          <p:spPr>
            <a:xfrm>
              <a:off x="6351150" y="1771850"/>
              <a:ext cx="339000" cy="3390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6"/>
            <p:cNvSpPr txBox="1"/>
            <p:nvPr/>
          </p:nvSpPr>
          <p:spPr>
            <a:xfrm>
              <a:off x="5773725" y="1741250"/>
              <a:ext cx="38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Ø</a:t>
              </a:r>
              <a:endParaRPr/>
            </a:p>
          </p:txBody>
        </p:sp>
      </p:grpSp>
      <p:grpSp>
        <p:nvGrpSpPr>
          <p:cNvPr id="1472" name="Google Shape;1472;p86"/>
          <p:cNvGrpSpPr/>
          <p:nvPr/>
        </p:nvGrpSpPr>
        <p:grpSpPr>
          <a:xfrm>
            <a:off x="6640505" y="2061205"/>
            <a:ext cx="1462570" cy="1064620"/>
            <a:chOff x="6640505" y="2061205"/>
            <a:chExt cx="1462570" cy="1064620"/>
          </a:xfrm>
        </p:grpSpPr>
        <p:sp>
          <p:nvSpPr>
            <p:cNvPr id="1473" name="Google Shape;1473;p86"/>
            <p:cNvSpPr/>
            <p:nvPr/>
          </p:nvSpPr>
          <p:spPr>
            <a:xfrm>
              <a:off x="7764075" y="2684825"/>
              <a:ext cx="339000" cy="3390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6"/>
            <p:cNvSpPr txBox="1"/>
            <p:nvPr/>
          </p:nvSpPr>
          <p:spPr>
            <a:xfrm>
              <a:off x="6907200" y="2582825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75" name="Google Shape;1475;p86"/>
            <p:cNvSpPr txBox="1"/>
            <p:nvPr/>
          </p:nvSpPr>
          <p:spPr>
            <a:xfrm>
              <a:off x="7377675" y="2654225"/>
              <a:ext cx="38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9</a:t>
              </a:r>
              <a:endParaRPr/>
            </a:p>
          </p:txBody>
        </p:sp>
        <p:cxnSp>
          <p:nvCxnSpPr>
            <p:cNvPr id="1476" name="Google Shape;1476;p86"/>
            <p:cNvCxnSpPr>
              <a:stCxn id="1470" idx="5"/>
              <a:endCxn id="1473" idx="0"/>
            </p:cNvCxnSpPr>
            <p:nvPr/>
          </p:nvCxnSpPr>
          <p:spPr>
            <a:xfrm>
              <a:off x="6640505" y="2061205"/>
              <a:ext cx="1293000" cy="623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77" name="Google Shape;1477;p86"/>
          <p:cNvGrpSpPr/>
          <p:nvPr/>
        </p:nvGrpSpPr>
        <p:grpSpPr>
          <a:xfrm>
            <a:off x="4675900" y="2061205"/>
            <a:ext cx="1724895" cy="993220"/>
            <a:chOff x="4675900" y="2061205"/>
            <a:chExt cx="1724895" cy="993220"/>
          </a:xfrm>
        </p:grpSpPr>
        <p:sp>
          <p:nvSpPr>
            <p:cNvPr id="1478" name="Google Shape;1478;p86"/>
            <p:cNvSpPr/>
            <p:nvPr/>
          </p:nvSpPr>
          <p:spPr>
            <a:xfrm>
              <a:off x="5096050" y="2684825"/>
              <a:ext cx="339000" cy="3390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6"/>
            <p:cNvSpPr txBox="1"/>
            <p:nvPr/>
          </p:nvSpPr>
          <p:spPr>
            <a:xfrm>
              <a:off x="4675900" y="2654225"/>
              <a:ext cx="38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/>
            </a:p>
          </p:txBody>
        </p:sp>
        <p:cxnSp>
          <p:nvCxnSpPr>
            <p:cNvPr id="1480" name="Google Shape;1480;p86"/>
            <p:cNvCxnSpPr>
              <a:stCxn id="1470" idx="3"/>
              <a:endCxn id="1478" idx="0"/>
            </p:cNvCxnSpPr>
            <p:nvPr/>
          </p:nvCxnSpPr>
          <p:spPr>
            <a:xfrm flipH="1">
              <a:off x="5265595" y="2061205"/>
              <a:ext cx="1135200" cy="623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1" name="Google Shape;1481;p86"/>
            <p:cNvSpPr txBox="1"/>
            <p:nvPr/>
          </p:nvSpPr>
          <p:spPr>
            <a:xfrm>
              <a:off x="5265600" y="2110850"/>
              <a:ext cx="4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0.2</a:t>
              </a:r>
              <a:endParaRPr/>
            </a:p>
          </p:txBody>
        </p:sp>
      </p:grpSp>
      <p:grpSp>
        <p:nvGrpSpPr>
          <p:cNvPr id="1482" name="Google Shape;1482;p86"/>
          <p:cNvGrpSpPr/>
          <p:nvPr/>
        </p:nvGrpSpPr>
        <p:grpSpPr>
          <a:xfrm>
            <a:off x="5650675" y="2110850"/>
            <a:ext cx="869975" cy="949725"/>
            <a:chOff x="5650675" y="2110850"/>
            <a:chExt cx="869975" cy="949725"/>
          </a:xfrm>
        </p:grpSpPr>
        <p:sp>
          <p:nvSpPr>
            <p:cNvPr id="1483" name="Google Shape;1483;p86"/>
            <p:cNvSpPr/>
            <p:nvPr/>
          </p:nvSpPr>
          <p:spPr>
            <a:xfrm>
              <a:off x="5960875" y="2684825"/>
              <a:ext cx="339000" cy="3390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6"/>
            <p:cNvSpPr txBox="1"/>
            <p:nvPr/>
          </p:nvSpPr>
          <p:spPr>
            <a:xfrm>
              <a:off x="5650675" y="2660375"/>
              <a:ext cx="38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/>
            </a:p>
          </p:txBody>
        </p:sp>
        <p:cxnSp>
          <p:nvCxnSpPr>
            <p:cNvPr id="1485" name="Google Shape;1485;p86"/>
            <p:cNvCxnSpPr>
              <a:stCxn id="1470" idx="4"/>
              <a:endCxn id="1483" idx="0"/>
            </p:cNvCxnSpPr>
            <p:nvPr/>
          </p:nvCxnSpPr>
          <p:spPr>
            <a:xfrm flipH="1">
              <a:off x="6130350" y="2110850"/>
              <a:ext cx="390300" cy="573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6" name="Google Shape;1486;p86"/>
            <p:cNvSpPr txBox="1"/>
            <p:nvPr/>
          </p:nvSpPr>
          <p:spPr>
            <a:xfrm>
              <a:off x="5819575" y="2200813"/>
              <a:ext cx="4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0.3</a:t>
              </a:r>
              <a:endParaRPr/>
            </a:p>
          </p:txBody>
        </p:sp>
      </p:grpSp>
      <p:sp>
        <p:nvSpPr>
          <p:cNvPr id="1487" name="Google Shape;1487;p86"/>
          <p:cNvSpPr txBox="1"/>
          <p:nvPr/>
        </p:nvSpPr>
        <p:spPr>
          <a:xfrm>
            <a:off x="3688800" y="913225"/>
            <a:ext cx="53817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Trivial algorithm: enumerate 10</a:t>
            </a:r>
            <a:r>
              <a:rPr baseline="30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16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possible values!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8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Secret Sharer: Speeding up Search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3" name="Google Shape;1493;p87"/>
          <p:cNvSpPr txBox="1"/>
          <p:nvPr/>
        </p:nvSpPr>
        <p:spPr>
          <a:xfrm>
            <a:off x="1503750" y="1781825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94" name="Google Shape;1494;p87"/>
          <p:cNvGrpSpPr/>
          <p:nvPr/>
        </p:nvGrpSpPr>
        <p:grpSpPr>
          <a:xfrm>
            <a:off x="866100" y="931550"/>
            <a:ext cx="2618400" cy="850200"/>
            <a:chOff x="4445700" y="1525225"/>
            <a:chExt cx="2618400" cy="850200"/>
          </a:xfrm>
        </p:grpSpPr>
        <p:sp>
          <p:nvSpPr>
            <p:cNvPr id="1495" name="Google Shape;1495;p87"/>
            <p:cNvSpPr txBox="1"/>
            <p:nvPr/>
          </p:nvSpPr>
          <p:spPr>
            <a:xfrm>
              <a:off x="4445700" y="1525225"/>
              <a:ext cx="26184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Alice’s credit card number is </a:t>
              </a:r>
              <a:r>
                <a:rPr lang="en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96" name="Google Shape;1496;p87"/>
            <p:cNvCxnSpPr>
              <a:stCxn id="1495" idx="2"/>
              <a:endCxn id="1493" idx="0"/>
            </p:cNvCxnSpPr>
            <p:nvPr/>
          </p:nvCxnSpPr>
          <p:spPr>
            <a:xfrm>
              <a:off x="5754900" y="1904425"/>
              <a:ext cx="0" cy="471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497" name="Google Shape;1497;p87"/>
          <p:cNvCxnSpPr/>
          <p:nvPr/>
        </p:nvCxnSpPr>
        <p:spPr>
          <a:xfrm>
            <a:off x="2175300" y="2634125"/>
            <a:ext cx="0" cy="452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98" name="Google Shape;1498;p87"/>
          <p:cNvGrpSpPr/>
          <p:nvPr/>
        </p:nvGrpSpPr>
        <p:grpSpPr>
          <a:xfrm>
            <a:off x="1425300" y="3110575"/>
            <a:ext cx="1500000" cy="1083050"/>
            <a:chOff x="1425300" y="3110575"/>
            <a:chExt cx="1500000" cy="1083050"/>
          </a:xfrm>
        </p:grpSpPr>
        <p:sp>
          <p:nvSpPr>
            <p:cNvPr id="1499" name="Google Shape;1499;p87"/>
            <p:cNvSpPr txBox="1"/>
            <p:nvPr/>
          </p:nvSpPr>
          <p:spPr>
            <a:xfrm>
              <a:off x="1425300" y="3110575"/>
              <a:ext cx="150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</a:t>
              </a: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0.3</a:t>
              </a:r>
              <a:endParaRPr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</a:t>
              </a: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0.1</a:t>
              </a:r>
              <a:endParaRPr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00" name="Google Shape;1500;p87"/>
            <p:cNvSpPr txBox="1"/>
            <p:nvPr/>
          </p:nvSpPr>
          <p:spPr>
            <a:xfrm rot="5400000">
              <a:off x="2042800" y="3700275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501" name="Google Shape;1501;p87"/>
          <p:cNvSpPr/>
          <p:nvPr/>
        </p:nvSpPr>
        <p:spPr>
          <a:xfrm>
            <a:off x="6351150" y="1771850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7"/>
          <p:cNvSpPr/>
          <p:nvPr/>
        </p:nvSpPr>
        <p:spPr>
          <a:xfrm>
            <a:off x="5096050" y="2684825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7"/>
          <p:cNvSpPr/>
          <p:nvPr/>
        </p:nvSpPr>
        <p:spPr>
          <a:xfrm>
            <a:off x="5960875" y="2684825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87"/>
          <p:cNvSpPr/>
          <p:nvPr/>
        </p:nvSpPr>
        <p:spPr>
          <a:xfrm>
            <a:off x="7764075" y="2684825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87"/>
          <p:cNvSpPr txBox="1"/>
          <p:nvPr/>
        </p:nvSpPr>
        <p:spPr>
          <a:xfrm>
            <a:off x="6907200" y="2582825"/>
            <a:ext cx="44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6" name="Google Shape;1506;p87"/>
          <p:cNvSpPr txBox="1"/>
          <p:nvPr/>
        </p:nvSpPr>
        <p:spPr>
          <a:xfrm>
            <a:off x="3688800" y="913225"/>
            <a:ext cx="53817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Trivial algorithm: enumerate 10</a:t>
            </a:r>
            <a:r>
              <a:rPr baseline="30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16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possible values!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7" name="Google Shape;1507;p87"/>
          <p:cNvSpPr txBox="1"/>
          <p:nvPr/>
        </p:nvSpPr>
        <p:spPr>
          <a:xfrm>
            <a:off x="5773725" y="17412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Ø</a:t>
            </a:r>
            <a:endParaRPr/>
          </a:p>
        </p:txBody>
      </p:sp>
      <p:sp>
        <p:nvSpPr>
          <p:cNvPr id="1508" name="Google Shape;1508;p87"/>
          <p:cNvSpPr txBox="1"/>
          <p:nvPr/>
        </p:nvSpPr>
        <p:spPr>
          <a:xfrm>
            <a:off x="4675900" y="2654225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/>
          </a:p>
        </p:txBody>
      </p:sp>
      <p:sp>
        <p:nvSpPr>
          <p:cNvPr id="1509" name="Google Shape;1509;p87"/>
          <p:cNvSpPr txBox="1"/>
          <p:nvPr/>
        </p:nvSpPr>
        <p:spPr>
          <a:xfrm>
            <a:off x="5650675" y="2660375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/>
          </a:p>
        </p:txBody>
      </p:sp>
      <p:sp>
        <p:nvSpPr>
          <p:cNvPr id="1510" name="Google Shape;1510;p87"/>
          <p:cNvSpPr txBox="1"/>
          <p:nvPr/>
        </p:nvSpPr>
        <p:spPr>
          <a:xfrm>
            <a:off x="7377675" y="2654225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9</a:t>
            </a:r>
            <a:endParaRPr/>
          </a:p>
        </p:txBody>
      </p:sp>
      <p:cxnSp>
        <p:nvCxnSpPr>
          <p:cNvPr id="1511" name="Google Shape;1511;p87"/>
          <p:cNvCxnSpPr>
            <a:stCxn id="1501" idx="3"/>
            <a:endCxn id="1502" idx="0"/>
          </p:cNvCxnSpPr>
          <p:nvPr/>
        </p:nvCxnSpPr>
        <p:spPr>
          <a:xfrm flipH="1">
            <a:off x="5265595" y="2061205"/>
            <a:ext cx="1135200" cy="62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2" name="Google Shape;1512;p87"/>
          <p:cNvCxnSpPr>
            <a:stCxn id="1501" idx="4"/>
            <a:endCxn id="1503" idx="0"/>
          </p:cNvCxnSpPr>
          <p:nvPr/>
        </p:nvCxnSpPr>
        <p:spPr>
          <a:xfrm flipH="1">
            <a:off x="6130350" y="2110850"/>
            <a:ext cx="390300" cy="57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3" name="Google Shape;1513;p87"/>
          <p:cNvCxnSpPr>
            <a:stCxn id="1501" idx="5"/>
            <a:endCxn id="1504" idx="0"/>
          </p:cNvCxnSpPr>
          <p:nvPr/>
        </p:nvCxnSpPr>
        <p:spPr>
          <a:xfrm>
            <a:off x="6640505" y="2061205"/>
            <a:ext cx="1293000" cy="62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4" name="Google Shape;1514;p87"/>
          <p:cNvSpPr txBox="1"/>
          <p:nvPr/>
        </p:nvSpPr>
        <p:spPr>
          <a:xfrm>
            <a:off x="5265600" y="2110850"/>
            <a:ext cx="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0.2</a:t>
            </a:r>
            <a:endParaRPr/>
          </a:p>
        </p:txBody>
      </p:sp>
      <p:sp>
        <p:nvSpPr>
          <p:cNvPr id="1515" name="Google Shape;1515;p87"/>
          <p:cNvSpPr txBox="1"/>
          <p:nvPr/>
        </p:nvSpPr>
        <p:spPr>
          <a:xfrm>
            <a:off x="5819575" y="2200813"/>
            <a:ext cx="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/>
          </a:p>
        </p:txBody>
      </p:sp>
      <p:grpSp>
        <p:nvGrpSpPr>
          <p:cNvPr id="1516" name="Google Shape;1516;p87"/>
          <p:cNvGrpSpPr/>
          <p:nvPr/>
        </p:nvGrpSpPr>
        <p:grpSpPr>
          <a:xfrm>
            <a:off x="5385405" y="2974180"/>
            <a:ext cx="2717670" cy="1401495"/>
            <a:chOff x="5385405" y="2974180"/>
            <a:chExt cx="2717670" cy="1401495"/>
          </a:xfrm>
        </p:grpSpPr>
        <p:sp>
          <p:nvSpPr>
            <p:cNvPr id="1517" name="Google Shape;1517;p87"/>
            <p:cNvSpPr/>
            <p:nvPr/>
          </p:nvSpPr>
          <p:spPr>
            <a:xfrm>
              <a:off x="6630600" y="3874625"/>
              <a:ext cx="339000" cy="3390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7"/>
            <p:cNvSpPr txBox="1"/>
            <p:nvPr/>
          </p:nvSpPr>
          <p:spPr>
            <a:xfrm>
              <a:off x="5773725" y="3772625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19" name="Google Shape;1519;p87"/>
            <p:cNvSpPr txBox="1"/>
            <p:nvPr/>
          </p:nvSpPr>
          <p:spPr>
            <a:xfrm>
              <a:off x="7659375" y="3832675"/>
              <a:ext cx="4437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20" name="Google Shape;1520;p87"/>
            <p:cNvSpPr txBox="1"/>
            <p:nvPr/>
          </p:nvSpPr>
          <p:spPr>
            <a:xfrm>
              <a:off x="6254435" y="3844025"/>
              <a:ext cx="4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09</a:t>
              </a:r>
              <a:endParaRPr/>
            </a:p>
          </p:txBody>
        </p:sp>
        <p:cxnSp>
          <p:nvCxnSpPr>
            <p:cNvPr id="1521" name="Google Shape;1521;p87"/>
            <p:cNvCxnSpPr>
              <a:stCxn id="1502" idx="5"/>
              <a:endCxn id="1517" idx="0"/>
            </p:cNvCxnSpPr>
            <p:nvPr/>
          </p:nvCxnSpPr>
          <p:spPr>
            <a:xfrm>
              <a:off x="5385405" y="2974180"/>
              <a:ext cx="1414800" cy="90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22" name="Google Shape;1522;p87"/>
          <p:cNvGrpSpPr/>
          <p:nvPr/>
        </p:nvGrpSpPr>
        <p:grpSpPr>
          <a:xfrm>
            <a:off x="3441625" y="2974180"/>
            <a:ext cx="1704070" cy="1270045"/>
            <a:chOff x="3441625" y="2974180"/>
            <a:chExt cx="1704070" cy="1270045"/>
          </a:xfrm>
        </p:grpSpPr>
        <p:sp>
          <p:nvSpPr>
            <p:cNvPr id="1523" name="Google Shape;1523;p87"/>
            <p:cNvSpPr/>
            <p:nvPr/>
          </p:nvSpPr>
          <p:spPr>
            <a:xfrm>
              <a:off x="3962575" y="3874625"/>
              <a:ext cx="339000" cy="3390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7"/>
            <p:cNvSpPr txBox="1"/>
            <p:nvPr/>
          </p:nvSpPr>
          <p:spPr>
            <a:xfrm>
              <a:off x="3441625" y="3844025"/>
              <a:ext cx="4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00</a:t>
              </a:r>
              <a:endParaRPr/>
            </a:p>
          </p:txBody>
        </p:sp>
        <p:cxnSp>
          <p:nvCxnSpPr>
            <p:cNvPr id="1525" name="Google Shape;1525;p87"/>
            <p:cNvCxnSpPr>
              <a:stCxn id="1502" idx="3"/>
              <a:endCxn id="1523" idx="0"/>
            </p:cNvCxnSpPr>
            <p:nvPr/>
          </p:nvCxnSpPr>
          <p:spPr>
            <a:xfrm flipH="1">
              <a:off x="4131995" y="2974180"/>
              <a:ext cx="1013700" cy="90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26" name="Google Shape;1526;p87"/>
            <p:cNvSpPr txBox="1"/>
            <p:nvPr/>
          </p:nvSpPr>
          <p:spPr>
            <a:xfrm>
              <a:off x="4234063" y="3125825"/>
              <a:ext cx="4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0.3</a:t>
              </a:r>
              <a:endParaRPr/>
            </a:p>
          </p:txBody>
        </p:sp>
      </p:grpSp>
      <p:grpSp>
        <p:nvGrpSpPr>
          <p:cNvPr id="1527" name="Google Shape;1527;p87"/>
          <p:cNvGrpSpPr/>
          <p:nvPr/>
        </p:nvGrpSpPr>
        <p:grpSpPr>
          <a:xfrm>
            <a:off x="4400350" y="3023825"/>
            <a:ext cx="865200" cy="1220400"/>
            <a:chOff x="4400350" y="3023825"/>
            <a:chExt cx="865200" cy="1220400"/>
          </a:xfrm>
        </p:grpSpPr>
        <p:sp>
          <p:nvSpPr>
            <p:cNvPr id="1528" name="Google Shape;1528;p87"/>
            <p:cNvSpPr/>
            <p:nvPr/>
          </p:nvSpPr>
          <p:spPr>
            <a:xfrm>
              <a:off x="4827400" y="3874625"/>
              <a:ext cx="339000" cy="3390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7"/>
            <p:cNvSpPr txBox="1"/>
            <p:nvPr/>
          </p:nvSpPr>
          <p:spPr>
            <a:xfrm>
              <a:off x="4400350" y="3844025"/>
              <a:ext cx="4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9E9E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01</a:t>
              </a:r>
              <a:endParaRPr/>
            </a:p>
          </p:txBody>
        </p:sp>
        <p:cxnSp>
          <p:nvCxnSpPr>
            <p:cNvPr id="1530" name="Google Shape;1530;p87"/>
            <p:cNvCxnSpPr>
              <a:stCxn id="1502" idx="4"/>
              <a:endCxn id="1528" idx="0"/>
            </p:cNvCxnSpPr>
            <p:nvPr/>
          </p:nvCxnSpPr>
          <p:spPr>
            <a:xfrm flipH="1">
              <a:off x="4997050" y="3023825"/>
              <a:ext cx="268500" cy="850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31" name="Google Shape;1531;p87"/>
            <p:cNvSpPr txBox="1"/>
            <p:nvPr/>
          </p:nvSpPr>
          <p:spPr>
            <a:xfrm>
              <a:off x="4714363" y="3249125"/>
              <a:ext cx="4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00D0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0.1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8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Secret Sharer: Speeding up Search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7" name="Google Shape;1537;p88"/>
          <p:cNvSpPr txBox="1"/>
          <p:nvPr/>
        </p:nvSpPr>
        <p:spPr>
          <a:xfrm>
            <a:off x="1503750" y="1781825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38" name="Google Shape;1538;p88"/>
          <p:cNvGrpSpPr/>
          <p:nvPr/>
        </p:nvGrpSpPr>
        <p:grpSpPr>
          <a:xfrm>
            <a:off x="866100" y="931550"/>
            <a:ext cx="2618400" cy="850200"/>
            <a:chOff x="4445700" y="1525225"/>
            <a:chExt cx="2618400" cy="850200"/>
          </a:xfrm>
        </p:grpSpPr>
        <p:sp>
          <p:nvSpPr>
            <p:cNvPr id="1539" name="Google Shape;1539;p88"/>
            <p:cNvSpPr txBox="1"/>
            <p:nvPr/>
          </p:nvSpPr>
          <p:spPr>
            <a:xfrm>
              <a:off x="4445700" y="1525225"/>
              <a:ext cx="26184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Alice’s credit card number is </a:t>
              </a:r>
              <a:r>
                <a:rPr lang="en"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540" name="Google Shape;1540;p88"/>
            <p:cNvCxnSpPr>
              <a:stCxn id="1539" idx="2"/>
              <a:endCxn id="1537" idx="0"/>
            </p:cNvCxnSpPr>
            <p:nvPr/>
          </p:nvCxnSpPr>
          <p:spPr>
            <a:xfrm>
              <a:off x="5754900" y="1904425"/>
              <a:ext cx="0" cy="471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541" name="Google Shape;1541;p88"/>
          <p:cNvCxnSpPr/>
          <p:nvPr/>
        </p:nvCxnSpPr>
        <p:spPr>
          <a:xfrm>
            <a:off x="2175300" y="2634125"/>
            <a:ext cx="0" cy="452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2" name="Google Shape;1542;p88"/>
          <p:cNvSpPr txBox="1"/>
          <p:nvPr/>
        </p:nvSpPr>
        <p:spPr>
          <a:xfrm>
            <a:off x="1425300" y="3110575"/>
            <a:ext cx="15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0.1</a:t>
            </a:r>
            <a:endParaRPr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3" name="Google Shape;1543;p88"/>
          <p:cNvSpPr txBox="1"/>
          <p:nvPr/>
        </p:nvSpPr>
        <p:spPr>
          <a:xfrm rot="5400000">
            <a:off x="2042800" y="3700275"/>
            <a:ext cx="44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4" name="Google Shape;1544;p88"/>
          <p:cNvSpPr/>
          <p:nvPr/>
        </p:nvSpPr>
        <p:spPr>
          <a:xfrm>
            <a:off x="6351150" y="1771850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8"/>
          <p:cNvSpPr/>
          <p:nvPr/>
        </p:nvSpPr>
        <p:spPr>
          <a:xfrm>
            <a:off x="5096050" y="2684825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8"/>
          <p:cNvSpPr/>
          <p:nvPr/>
        </p:nvSpPr>
        <p:spPr>
          <a:xfrm>
            <a:off x="5960875" y="2684825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88"/>
          <p:cNvSpPr/>
          <p:nvPr/>
        </p:nvSpPr>
        <p:spPr>
          <a:xfrm>
            <a:off x="7764075" y="2684825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88"/>
          <p:cNvSpPr txBox="1"/>
          <p:nvPr/>
        </p:nvSpPr>
        <p:spPr>
          <a:xfrm>
            <a:off x="6907200" y="2582825"/>
            <a:ext cx="44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9" name="Google Shape;1549;p88"/>
          <p:cNvSpPr/>
          <p:nvPr/>
        </p:nvSpPr>
        <p:spPr>
          <a:xfrm>
            <a:off x="3962575" y="3874625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88"/>
          <p:cNvSpPr/>
          <p:nvPr/>
        </p:nvSpPr>
        <p:spPr>
          <a:xfrm>
            <a:off x="4827400" y="3874625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88"/>
          <p:cNvSpPr/>
          <p:nvPr/>
        </p:nvSpPr>
        <p:spPr>
          <a:xfrm>
            <a:off x="6630600" y="3874625"/>
            <a:ext cx="339000" cy="3390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88"/>
          <p:cNvSpPr txBox="1"/>
          <p:nvPr/>
        </p:nvSpPr>
        <p:spPr>
          <a:xfrm>
            <a:off x="5773725" y="3772625"/>
            <a:ext cx="44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3" name="Google Shape;1553;p88"/>
          <p:cNvSpPr txBox="1"/>
          <p:nvPr/>
        </p:nvSpPr>
        <p:spPr>
          <a:xfrm>
            <a:off x="7659375" y="3832675"/>
            <a:ext cx="44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4" name="Google Shape;1554;p88"/>
          <p:cNvSpPr txBox="1"/>
          <p:nvPr/>
        </p:nvSpPr>
        <p:spPr>
          <a:xfrm>
            <a:off x="3688800" y="913225"/>
            <a:ext cx="53817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Trivial algorithm: enumerate 10</a:t>
            </a:r>
            <a:r>
              <a:rPr baseline="30000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16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possible values!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i="1" lang="en" sz="15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[Carlini et al.]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proposes Dijkstra’s (or A*-style) algorithm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5" name="Google Shape;1555;p88"/>
          <p:cNvSpPr txBox="1"/>
          <p:nvPr/>
        </p:nvSpPr>
        <p:spPr>
          <a:xfrm>
            <a:off x="5773725" y="17412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Ø</a:t>
            </a:r>
            <a:endParaRPr/>
          </a:p>
        </p:txBody>
      </p:sp>
      <p:sp>
        <p:nvSpPr>
          <p:cNvPr id="1556" name="Google Shape;1556;p88"/>
          <p:cNvSpPr txBox="1"/>
          <p:nvPr/>
        </p:nvSpPr>
        <p:spPr>
          <a:xfrm>
            <a:off x="4675900" y="2654225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/>
          </a:p>
        </p:txBody>
      </p:sp>
      <p:sp>
        <p:nvSpPr>
          <p:cNvPr id="1557" name="Google Shape;1557;p88"/>
          <p:cNvSpPr txBox="1"/>
          <p:nvPr/>
        </p:nvSpPr>
        <p:spPr>
          <a:xfrm>
            <a:off x="5650675" y="2660375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/>
          </a:p>
        </p:txBody>
      </p:sp>
      <p:sp>
        <p:nvSpPr>
          <p:cNvPr id="1558" name="Google Shape;1558;p88"/>
          <p:cNvSpPr txBox="1"/>
          <p:nvPr/>
        </p:nvSpPr>
        <p:spPr>
          <a:xfrm>
            <a:off x="7377675" y="2654225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9</a:t>
            </a:r>
            <a:endParaRPr/>
          </a:p>
        </p:txBody>
      </p:sp>
      <p:sp>
        <p:nvSpPr>
          <p:cNvPr id="1559" name="Google Shape;1559;p88"/>
          <p:cNvSpPr txBox="1"/>
          <p:nvPr/>
        </p:nvSpPr>
        <p:spPr>
          <a:xfrm>
            <a:off x="3441625" y="3844025"/>
            <a:ext cx="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00</a:t>
            </a:r>
            <a:endParaRPr/>
          </a:p>
        </p:txBody>
      </p:sp>
      <p:sp>
        <p:nvSpPr>
          <p:cNvPr id="1560" name="Google Shape;1560;p88"/>
          <p:cNvSpPr txBox="1"/>
          <p:nvPr/>
        </p:nvSpPr>
        <p:spPr>
          <a:xfrm>
            <a:off x="4400350" y="3844025"/>
            <a:ext cx="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01</a:t>
            </a:r>
            <a:endParaRPr/>
          </a:p>
        </p:txBody>
      </p:sp>
      <p:sp>
        <p:nvSpPr>
          <p:cNvPr id="1561" name="Google Shape;1561;p88"/>
          <p:cNvSpPr txBox="1"/>
          <p:nvPr/>
        </p:nvSpPr>
        <p:spPr>
          <a:xfrm>
            <a:off x="6254435" y="3844025"/>
            <a:ext cx="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09</a:t>
            </a:r>
            <a:endParaRPr/>
          </a:p>
        </p:txBody>
      </p:sp>
      <p:cxnSp>
        <p:nvCxnSpPr>
          <p:cNvPr id="1562" name="Google Shape;1562;p88"/>
          <p:cNvCxnSpPr>
            <a:stCxn id="1544" idx="3"/>
            <a:endCxn id="1545" idx="0"/>
          </p:cNvCxnSpPr>
          <p:nvPr/>
        </p:nvCxnSpPr>
        <p:spPr>
          <a:xfrm flipH="1">
            <a:off x="5265595" y="2061205"/>
            <a:ext cx="1135200" cy="62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3" name="Google Shape;1563;p88"/>
          <p:cNvCxnSpPr>
            <a:stCxn id="1544" idx="4"/>
            <a:endCxn id="1546" idx="0"/>
          </p:cNvCxnSpPr>
          <p:nvPr/>
        </p:nvCxnSpPr>
        <p:spPr>
          <a:xfrm flipH="1">
            <a:off x="6130350" y="2110850"/>
            <a:ext cx="390300" cy="57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4" name="Google Shape;1564;p88"/>
          <p:cNvCxnSpPr>
            <a:stCxn id="1544" idx="5"/>
            <a:endCxn id="1547" idx="0"/>
          </p:cNvCxnSpPr>
          <p:nvPr/>
        </p:nvCxnSpPr>
        <p:spPr>
          <a:xfrm>
            <a:off x="6640505" y="2061205"/>
            <a:ext cx="1293000" cy="62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5" name="Google Shape;1565;p88"/>
          <p:cNvSpPr txBox="1"/>
          <p:nvPr/>
        </p:nvSpPr>
        <p:spPr>
          <a:xfrm>
            <a:off x="5265600" y="2110850"/>
            <a:ext cx="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0.2</a:t>
            </a:r>
            <a:endParaRPr/>
          </a:p>
        </p:txBody>
      </p:sp>
      <p:sp>
        <p:nvSpPr>
          <p:cNvPr id="1566" name="Google Shape;1566;p88"/>
          <p:cNvSpPr txBox="1"/>
          <p:nvPr/>
        </p:nvSpPr>
        <p:spPr>
          <a:xfrm>
            <a:off x="5819575" y="2200813"/>
            <a:ext cx="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/>
          </a:p>
        </p:txBody>
      </p:sp>
      <p:cxnSp>
        <p:nvCxnSpPr>
          <p:cNvPr id="1567" name="Google Shape;1567;p88"/>
          <p:cNvCxnSpPr>
            <a:stCxn id="1545" idx="3"/>
            <a:endCxn id="1549" idx="0"/>
          </p:cNvCxnSpPr>
          <p:nvPr/>
        </p:nvCxnSpPr>
        <p:spPr>
          <a:xfrm flipH="1">
            <a:off x="4131995" y="2974180"/>
            <a:ext cx="1013700" cy="90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8" name="Google Shape;1568;p88"/>
          <p:cNvCxnSpPr>
            <a:stCxn id="1545" idx="4"/>
            <a:endCxn id="1550" idx="0"/>
          </p:cNvCxnSpPr>
          <p:nvPr/>
        </p:nvCxnSpPr>
        <p:spPr>
          <a:xfrm flipH="1">
            <a:off x="4997050" y="3023825"/>
            <a:ext cx="268500" cy="85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88"/>
          <p:cNvCxnSpPr>
            <a:stCxn id="1545" idx="5"/>
            <a:endCxn id="1551" idx="0"/>
          </p:cNvCxnSpPr>
          <p:nvPr/>
        </p:nvCxnSpPr>
        <p:spPr>
          <a:xfrm>
            <a:off x="5385405" y="2974180"/>
            <a:ext cx="1414800" cy="90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0" name="Google Shape;1570;p88"/>
          <p:cNvSpPr txBox="1"/>
          <p:nvPr/>
        </p:nvSpPr>
        <p:spPr>
          <a:xfrm>
            <a:off x="4234063" y="3125825"/>
            <a:ext cx="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0.3</a:t>
            </a:r>
            <a:endParaRPr/>
          </a:p>
        </p:txBody>
      </p:sp>
      <p:sp>
        <p:nvSpPr>
          <p:cNvPr id="1571" name="Google Shape;1571;p88"/>
          <p:cNvSpPr txBox="1"/>
          <p:nvPr/>
        </p:nvSpPr>
        <p:spPr>
          <a:xfrm>
            <a:off x="4714363" y="3249125"/>
            <a:ext cx="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0.1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89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Quantifying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Privacy Violation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 txBox="1"/>
          <p:nvPr/>
        </p:nvSpPr>
        <p:spPr>
          <a:xfrm>
            <a:off x="406800" y="1856025"/>
            <a:ext cx="83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What is a privacy violation?</a:t>
            </a:r>
            <a:endParaRPr sz="400"/>
          </a:p>
        </p:txBody>
      </p:sp>
      <p:grpSp>
        <p:nvGrpSpPr>
          <p:cNvPr id="1582" name="Google Shape;1582;p90"/>
          <p:cNvGrpSpPr/>
          <p:nvPr/>
        </p:nvGrpSpPr>
        <p:grpSpPr>
          <a:xfrm>
            <a:off x="2976670" y="1419272"/>
            <a:ext cx="1320600" cy="1631412"/>
            <a:chOff x="2976670" y="1419272"/>
            <a:chExt cx="1320600" cy="1631412"/>
          </a:xfrm>
        </p:grpSpPr>
        <p:sp>
          <p:nvSpPr>
            <p:cNvPr id="1583" name="Google Shape;1583;p90"/>
            <p:cNvSpPr txBox="1"/>
            <p:nvPr/>
          </p:nvSpPr>
          <p:spPr>
            <a:xfrm>
              <a:off x="3103928" y="2204084"/>
              <a:ext cx="525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^</a:t>
              </a:r>
              <a:endParaRPr i="1" sz="1100">
                <a:solidFill>
                  <a:srgbClr val="FF0000"/>
                </a:solidFill>
              </a:endParaRPr>
            </a:p>
          </p:txBody>
        </p:sp>
        <p:sp>
          <p:nvSpPr>
            <p:cNvPr id="1584" name="Google Shape;1584;p90"/>
            <p:cNvSpPr txBox="1"/>
            <p:nvPr/>
          </p:nvSpPr>
          <p:spPr>
            <a:xfrm>
              <a:off x="2976670" y="1419272"/>
              <a:ext cx="13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not</a:t>
              </a:r>
              <a:endParaRPr i="1" sz="11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9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Inference ≠ Privacy Violation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590" name="Google Shape;1590;p91"/>
          <p:cNvGraphicFramePr/>
          <p:nvPr/>
        </p:nvGraphicFramePr>
        <p:xfrm>
          <a:off x="5691975" y="150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Heavy smoker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Has Cancer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grpSp>
        <p:nvGrpSpPr>
          <p:cNvPr id="1591" name="Google Shape;1591;p91"/>
          <p:cNvGrpSpPr/>
          <p:nvPr/>
        </p:nvGrpSpPr>
        <p:grpSpPr>
          <a:xfrm>
            <a:off x="651500" y="2492225"/>
            <a:ext cx="4375500" cy="1647300"/>
            <a:chOff x="651500" y="2492225"/>
            <a:chExt cx="4375500" cy="1647300"/>
          </a:xfrm>
        </p:grpSpPr>
        <p:sp>
          <p:nvSpPr>
            <p:cNvPr id="1592" name="Google Shape;1592;p91"/>
            <p:cNvSpPr txBox="1"/>
            <p:nvPr/>
          </p:nvSpPr>
          <p:spPr>
            <a:xfrm>
              <a:off x="1511150" y="2492225"/>
              <a:ext cx="26562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Study in 1950s</a:t>
              </a:r>
              <a:endParaRPr i="1" sz="9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93" name="Google Shape;1593;p91"/>
            <p:cNvSpPr txBox="1"/>
            <p:nvPr/>
          </p:nvSpPr>
          <p:spPr>
            <a:xfrm>
              <a:off x="651500" y="3631625"/>
              <a:ext cx="43755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“Heavy Smoking Cause Cancer”</a:t>
              </a:r>
              <a:endParaRPr i="1" sz="5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94" name="Google Shape;1594;p91"/>
            <p:cNvSpPr/>
            <p:nvPr/>
          </p:nvSpPr>
          <p:spPr>
            <a:xfrm rot="5400000">
              <a:off x="2545100" y="3045142"/>
              <a:ext cx="588300" cy="577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p91"/>
          <p:cNvGrpSpPr/>
          <p:nvPr/>
        </p:nvGrpSpPr>
        <p:grpSpPr>
          <a:xfrm>
            <a:off x="5691975" y="939798"/>
            <a:ext cx="2781927" cy="509352"/>
            <a:chOff x="5691975" y="939798"/>
            <a:chExt cx="2781927" cy="509352"/>
          </a:xfrm>
        </p:grpSpPr>
        <p:grpSp>
          <p:nvGrpSpPr>
            <p:cNvPr id="1596" name="Google Shape;1596;p91"/>
            <p:cNvGrpSpPr/>
            <p:nvPr/>
          </p:nvGrpSpPr>
          <p:grpSpPr>
            <a:xfrm>
              <a:off x="5691975" y="940948"/>
              <a:ext cx="1877100" cy="508202"/>
              <a:chOff x="451050" y="989423"/>
              <a:chExt cx="1877100" cy="508202"/>
            </a:xfrm>
          </p:grpSpPr>
          <p:sp>
            <p:nvSpPr>
              <p:cNvPr id="1597" name="Google Shape;1597;p91"/>
              <p:cNvSpPr txBox="1"/>
              <p:nvPr/>
            </p:nvSpPr>
            <p:spPr>
              <a:xfrm>
                <a:off x="836477" y="989423"/>
                <a:ext cx="1030500" cy="3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Public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598" name="Google Shape;1598;p91"/>
              <p:cNvSpPr/>
              <p:nvPr/>
            </p:nvSpPr>
            <p:spPr>
              <a:xfrm rot="-5400000">
                <a:off x="1313850" y="483325"/>
                <a:ext cx="151500" cy="18771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91"/>
            <p:cNvGrpSpPr/>
            <p:nvPr/>
          </p:nvGrpSpPr>
          <p:grpSpPr>
            <a:xfrm>
              <a:off x="7443402" y="939798"/>
              <a:ext cx="1030500" cy="508202"/>
              <a:chOff x="2186702" y="989423"/>
              <a:chExt cx="1030500" cy="508202"/>
            </a:xfrm>
          </p:grpSpPr>
          <p:sp>
            <p:nvSpPr>
              <p:cNvPr id="1600" name="Google Shape;1600;p91"/>
              <p:cNvSpPr txBox="1"/>
              <p:nvPr/>
            </p:nvSpPr>
            <p:spPr>
              <a:xfrm>
                <a:off x="2186702" y="989423"/>
                <a:ext cx="1030500" cy="3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Sensitive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601" name="Google Shape;1601;p91"/>
              <p:cNvSpPr/>
              <p:nvPr/>
            </p:nvSpPr>
            <p:spPr>
              <a:xfrm rot="-5400000">
                <a:off x="2606100" y="1075375"/>
                <a:ext cx="151500" cy="6930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/>
        </p:nvSpPr>
        <p:spPr>
          <a:xfrm>
            <a:off x="267725" y="1160225"/>
            <a:ext cx="86409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22222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Privacy Attacks</a:t>
            </a:r>
            <a:endParaRPr sz="5800">
              <a:solidFill>
                <a:srgbClr val="22222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92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Inference ≠ Privacy Violation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7" name="Google Shape;1607;p92"/>
          <p:cNvSpPr txBox="1"/>
          <p:nvPr/>
        </p:nvSpPr>
        <p:spPr>
          <a:xfrm>
            <a:off x="1511150" y="2492225"/>
            <a:ext cx="265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Study in 1950s</a:t>
            </a:r>
            <a:endParaRPr i="1" sz="9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8" name="Google Shape;1608;p92"/>
          <p:cNvSpPr txBox="1"/>
          <p:nvPr/>
        </p:nvSpPr>
        <p:spPr>
          <a:xfrm>
            <a:off x="651500" y="3631625"/>
            <a:ext cx="437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“Heavy Smoking Cause Cancer”</a:t>
            </a:r>
            <a:endParaRPr i="1" sz="5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609" name="Google Shape;1609;p92"/>
          <p:cNvGraphicFramePr/>
          <p:nvPr/>
        </p:nvGraphicFramePr>
        <p:xfrm>
          <a:off x="5691975" y="150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Heavy smoker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Has Cancer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Alice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41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1610" name="Google Shape;1610;p92"/>
          <p:cNvSpPr/>
          <p:nvPr/>
        </p:nvSpPr>
        <p:spPr>
          <a:xfrm rot="5400000">
            <a:off x="2545100" y="3045142"/>
            <a:ext cx="588300" cy="5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92"/>
          <p:cNvGrpSpPr/>
          <p:nvPr/>
        </p:nvGrpSpPr>
        <p:grpSpPr>
          <a:xfrm>
            <a:off x="5691975" y="940948"/>
            <a:ext cx="1877100" cy="508202"/>
            <a:chOff x="451050" y="989423"/>
            <a:chExt cx="1877100" cy="508202"/>
          </a:xfrm>
        </p:grpSpPr>
        <p:sp>
          <p:nvSpPr>
            <p:cNvPr id="1612" name="Google Shape;1612;p92"/>
            <p:cNvSpPr txBox="1"/>
            <p:nvPr/>
          </p:nvSpPr>
          <p:spPr>
            <a:xfrm>
              <a:off x="836477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Public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13" name="Google Shape;1613;p92"/>
            <p:cNvSpPr/>
            <p:nvPr/>
          </p:nvSpPr>
          <p:spPr>
            <a:xfrm rot="-5400000">
              <a:off x="1313850" y="483325"/>
              <a:ext cx="151500" cy="18771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4" name="Google Shape;1614;p92"/>
          <p:cNvGrpSpPr/>
          <p:nvPr/>
        </p:nvGrpSpPr>
        <p:grpSpPr>
          <a:xfrm>
            <a:off x="7443402" y="939798"/>
            <a:ext cx="1030500" cy="508202"/>
            <a:chOff x="2186702" y="989423"/>
            <a:chExt cx="1030500" cy="508202"/>
          </a:xfrm>
        </p:grpSpPr>
        <p:sp>
          <p:nvSpPr>
            <p:cNvPr id="1615" name="Google Shape;1615;p92"/>
            <p:cNvSpPr txBox="1"/>
            <p:nvPr/>
          </p:nvSpPr>
          <p:spPr>
            <a:xfrm>
              <a:off x="2186702" y="989423"/>
              <a:ext cx="10305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Sensitive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16" name="Google Shape;1616;p92"/>
            <p:cNvSpPr/>
            <p:nvPr/>
          </p:nvSpPr>
          <p:spPr>
            <a:xfrm rot="-5400000">
              <a:off x="2606100" y="1075375"/>
              <a:ext cx="151500" cy="6930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7" name="Google Shape;1617;p92"/>
          <p:cNvGrpSpPr/>
          <p:nvPr/>
        </p:nvGrpSpPr>
        <p:grpSpPr>
          <a:xfrm>
            <a:off x="1429850" y="959825"/>
            <a:ext cx="2818800" cy="1817100"/>
            <a:chOff x="1429850" y="959825"/>
            <a:chExt cx="2818800" cy="1817100"/>
          </a:xfrm>
        </p:grpSpPr>
        <p:sp>
          <p:nvSpPr>
            <p:cNvPr id="1618" name="Google Shape;1618;p92"/>
            <p:cNvSpPr txBox="1"/>
            <p:nvPr/>
          </p:nvSpPr>
          <p:spPr>
            <a:xfrm>
              <a:off x="1429850" y="959825"/>
              <a:ext cx="281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rgbClr val="D9EAD3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Did not rely on Bob’s data at all</a:t>
              </a:r>
              <a:endParaRPr baseline="-25000" sz="1200">
                <a:highlight>
                  <a:srgbClr val="D9EAD3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619" name="Google Shape;1619;p92"/>
            <p:cNvCxnSpPr>
              <a:stCxn id="1618" idx="1"/>
              <a:endCxn id="1607" idx="1"/>
            </p:cNvCxnSpPr>
            <p:nvPr/>
          </p:nvCxnSpPr>
          <p:spPr>
            <a:xfrm>
              <a:off x="1429850" y="1159925"/>
              <a:ext cx="81300" cy="1617000"/>
            </a:xfrm>
            <a:prstGeom prst="bentConnector3">
              <a:avLst>
                <a:gd fmla="val -292897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620" name="Google Shape;1620;p92"/>
          <p:cNvGrpSpPr/>
          <p:nvPr/>
        </p:nvGrpSpPr>
        <p:grpSpPr>
          <a:xfrm>
            <a:off x="1429850" y="1360025"/>
            <a:ext cx="2818800" cy="939913"/>
            <a:chOff x="1429850" y="1360025"/>
            <a:chExt cx="2818800" cy="939913"/>
          </a:xfrm>
        </p:grpSpPr>
        <p:sp>
          <p:nvSpPr>
            <p:cNvPr id="1621" name="Google Shape;1621;p92"/>
            <p:cNvSpPr txBox="1"/>
            <p:nvPr/>
          </p:nvSpPr>
          <p:spPr>
            <a:xfrm>
              <a:off x="1429850" y="1684338"/>
              <a:ext cx="2818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rgbClr val="D9EAD3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Can’t be privacy violation</a:t>
              </a:r>
              <a:endParaRPr>
                <a:solidFill>
                  <a:schemeClr val="dk1"/>
                </a:solidFill>
                <a:highlight>
                  <a:srgbClr val="D9EAD3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rgbClr val="D9EAD3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(for Bob)</a:t>
              </a:r>
              <a:endParaRPr>
                <a:solidFill>
                  <a:schemeClr val="dk1"/>
                </a:solidFill>
                <a:highlight>
                  <a:srgbClr val="D9EAD3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622" name="Google Shape;1622;p92"/>
            <p:cNvCxnSpPr>
              <a:stCxn id="1618" idx="2"/>
              <a:endCxn id="1621" idx="0"/>
            </p:cNvCxnSpPr>
            <p:nvPr/>
          </p:nvCxnSpPr>
          <p:spPr>
            <a:xfrm>
              <a:off x="2839250" y="1360025"/>
              <a:ext cx="0" cy="32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623" name="Google Shape;1623;p92"/>
          <p:cNvSpPr txBox="1"/>
          <p:nvPr/>
        </p:nvSpPr>
        <p:spPr>
          <a:xfrm>
            <a:off x="5575750" y="3685463"/>
            <a:ext cx="28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Adversary correctly guesses that Bob has cancer</a:t>
            </a:r>
            <a:endParaRPr baseline="-25000" sz="1200"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93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Inference ≠ Privacy Violation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29" name="Google Shape;1629;p93"/>
          <p:cNvGrpSpPr/>
          <p:nvPr/>
        </p:nvGrpSpPr>
        <p:grpSpPr>
          <a:xfrm>
            <a:off x="1189225" y="1075550"/>
            <a:ext cx="1917300" cy="1690800"/>
            <a:chOff x="587225" y="1351325"/>
            <a:chExt cx="1917300" cy="1690800"/>
          </a:xfrm>
        </p:grpSpPr>
        <p:sp>
          <p:nvSpPr>
            <p:cNvPr id="1630" name="Google Shape;1630;p93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31" name="Google Shape;1631;p93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32" name="Google Shape;1632;p93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633" name="Google Shape;1633;p93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1634" name="Google Shape;1634;p9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9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6" name="Google Shape;1636;p93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637" name="Google Shape;1637;p93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1638" name="Google Shape;1638;p9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9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40" name="Google Shape;1640;p93"/>
          <p:cNvSpPr txBox="1"/>
          <p:nvPr/>
        </p:nvSpPr>
        <p:spPr>
          <a:xfrm>
            <a:off x="4409600" y="16917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41" name="Google Shape;1641;p93"/>
          <p:cNvCxnSpPr>
            <a:stCxn id="1630" idx="3"/>
            <a:endCxn id="1640" idx="1"/>
          </p:cNvCxnSpPr>
          <p:nvPr/>
        </p:nvCxnSpPr>
        <p:spPr>
          <a:xfrm>
            <a:off x="3106525" y="1920950"/>
            <a:ext cx="130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2" name="Google Shape;1642;p93"/>
          <p:cNvSpPr txBox="1"/>
          <p:nvPr/>
        </p:nvSpPr>
        <p:spPr>
          <a:xfrm>
            <a:off x="6934325" y="1551500"/>
            <a:ext cx="112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43" name="Google Shape;1643;p93"/>
          <p:cNvCxnSpPr>
            <a:stCxn id="1640" idx="3"/>
            <a:endCxn id="1642" idx="1"/>
          </p:cNvCxnSpPr>
          <p:nvPr/>
        </p:nvCxnSpPr>
        <p:spPr>
          <a:xfrm>
            <a:off x="5718200" y="1920950"/>
            <a:ext cx="121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4" name="Google Shape;1644;p93"/>
          <p:cNvSpPr txBox="1"/>
          <p:nvPr/>
        </p:nvSpPr>
        <p:spPr>
          <a:xfrm>
            <a:off x="1449900" y="3744825"/>
            <a:ext cx="6244200" cy="738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If a user’s data is not in the input, 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⇒ releasing the output does </a:t>
            </a:r>
            <a:r>
              <a:rPr b="1" i="1" lang="en" sz="1800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violate the user’s privacy</a:t>
            </a:r>
            <a:endParaRPr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5" name="Google Shape;1645;p93"/>
          <p:cNvSpPr txBox="1"/>
          <p:nvPr/>
        </p:nvSpPr>
        <p:spPr>
          <a:xfrm>
            <a:off x="275575" y="2964738"/>
            <a:ext cx="5625000" cy="5817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If a user chooses not to be in the dataset, then needs to be more careful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model as user is in the dataset, but with a column saying “OPT OUT”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94"/>
          <p:cNvSpPr txBox="1"/>
          <p:nvPr/>
        </p:nvSpPr>
        <p:spPr>
          <a:xfrm>
            <a:off x="406800" y="1856025"/>
            <a:ext cx="83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What makes a privacy measure good?</a:t>
            </a:r>
            <a:endParaRPr sz="400"/>
          </a:p>
        </p:txBody>
      </p:sp>
      <p:grpSp>
        <p:nvGrpSpPr>
          <p:cNvPr id="1651" name="Google Shape;1651;p94"/>
          <p:cNvGrpSpPr/>
          <p:nvPr/>
        </p:nvGrpSpPr>
        <p:grpSpPr>
          <a:xfrm>
            <a:off x="6711795" y="1449198"/>
            <a:ext cx="1320600" cy="1631412"/>
            <a:chOff x="6711795" y="1449198"/>
            <a:chExt cx="1320600" cy="1631412"/>
          </a:xfrm>
        </p:grpSpPr>
        <p:sp>
          <p:nvSpPr>
            <p:cNvPr id="1652" name="Google Shape;1652;p94"/>
            <p:cNvSpPr txBox="1"/>
            <p:nvPr/>
          </p:nvSpPr>
          <p:spPr>
            <a:xfrm>
              <a:off x="6839053" y="2234010"/>
              <a:ext cx="525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^</a:t>
              </a:r>
              <a:endParaRPr i="1" sz="1100">
                <a:solidFill>
                  <a:srgbClr val="FF0000"/>
                </a:solidFill>
              </a:endParaRPr>
            </a:p>
          </p:txBody>
        </p:sp>
        <p:sp>
          <p:nvSpPr>
            <p:cNvPr id="1653" name="Google Shape;1653;p94"/>
            <p:cNvSpPr txBox="1"/>
            <p:nvPr/>
          </p:nvSpPr>
          <p:spPr>
            <a:xfrm>
              <a:off x="6711795" y="1449198"/>
              <a:ext cx="13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not</a:t>
              </a:r>
              <a:endParaRPr i="1" sz="11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95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Absolute Measures: Reconstruction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9" name="Google Shape;1659;p95"/>
          <p:cNvSpPr txBox="1"/>
          <p:nvPr/>
        </p:nvSpPr>
        <p:spPr>
          <a:xfrm>
            <a:off x="4189150" y="255480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0" name="Google Shape;1660;p95"/>
          <p:cNvSpPr txBox="1"/>
          <p:nvPr/>
        </p:nvSpPr>
        <p:spPr>
          <a:xfrm>
            <a:off x="6380425" y="2554800"/>
            <a:ext cx="11253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61" name="Google Shape;1661;p95"/>
          <p:cNvCxnSpPr>
            <a:stCxn id="1662" idx="3"/>
            <a:endCxn id="1659" idx="1"/>
          </p:cNvCxnSpPr>
          <p:nvPr/>
        </p:nvCxnSpPr>
        <p:spPr>
          <a:xfrm>
            <a:off x="3419350" y="278400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3" name="Google Shape;1663;p95"/>
          <p:cNvCxnSpPr>
            <a:stCxn id="1659" idx="3"/>
            <a:endCxn id="1660" idx="1"/>
          </p:cNvCxnSpPr>
          <p:nvPr/>
        </p:nvCxnSpPr>
        <p:spPr>
          <a:xfrm>
            <a:off x="5497750" y="278400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4" name="Google Shape;1664;p95"/>
          <p:cNvSpPr txBox="1"/>
          <p:nvPr/>
        </p:nvSpPr>
        <p:spPr>
          <a:xfrm>
            <a:off x="5438275" y="1018425"/>
            <a:ext cx="3009600" cy="6843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Adversary can reconstruct individual’s data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65" name="Google Shape;1665;p95"/>
          <p:cNvCxnSpPr>
            <a:stCxn id="1660" idx="0"/>
            <a:endCxn id="1664" idx="2"/>
          </p:cNvCxnSpPr>
          <p:nvPr/>
        </p:nvCxnSpPr>
        <p:spPr>
          <a:xfrm rot="10800000">
            <a:off x="6943075" y="1702800"/>
            <a:ext cx="0" cy="85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6" name="Google Shape;1666;p95"/>
          <p:cNvCxnSpPr>
            <a:stCxn id="1664" idx="1"/>
          </p:cNvCxnSpPr>
          <p:nvPr/>
        </p:nvCxnSpPr>
        <p:spPr>
          <a:xfrm flipH="1">
            <a:off x="2143675" y="1360575"/>
            <a:ext cx="3294600" cy="457200"/>
          </a:xfrm>
          <a:prstGeom prst="bentConnector3">
            <a:avLst>
              <a:gd fmla="val 9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667" name="Google Shape;1667;p95"/>
          <p:cNvGraphicFramePr/>
          <p:nvPr/>
        </p:nvGraphicFramePr>
        <p:xfrm>
          <a:off x="833125" y="182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Heavy smoker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Has Cancer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1668" name="Google Shape;1668;p95"/>
          <p:cNvSpPr txBox="1"/>
          <p:nvPr/>
        </p:nvSpPr>
        <p:spPr>
          <a:xfrm>
            <a:off x="1386900" y="3573350"/>
            <a:ext cx="6370200" cy="461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 = Fraction of correct reconstruction</a:t>
            </a:r>
            <a:endParaRPr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9" name="Google Shape;1669;p95"/>
          <p:cNvSpPr txBox="1"/>
          <p:nvPr/>
        </p:nvSpPr>
        <p:spPr>
          <a:xfrm>
            <a:off x="1266775" y="4214825"/>
            <a:ext cx="26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Score = 0.5</a:t>
            </a:r>
            <a:endParaRPr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70" name="Google Shape;1670;p95"/>
          <p:cNvGrpSpPr/>
          <p:nvPr/>
        </p:nvGrpSpPr>
        <p:grpSpPr>
          <a:xfrm>
            <a:off x="3406625" y="4153667"/>
            <a:ext cx="4372925" cy="577200"/>
            <a:chOff x="3406625" y="4153667"/>
            <a:chExt cx="4372925" cy="577200"/>
          </a:xfrm>
        </p:grpSpPr>
        <p:sp>
          <p:nvSpPr>
            <p:cNvPr id="1671" name="Google Shape;1671;p95"/>
            <p:cNvSpPr txBox="1"/>
            <p:nvPr/>
          </p:nvSpPr>
          <p:spPr>
            <a:xfrm>
              <a:off x="3831850" y="4211425"/>
              <a:ext cx="3947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Only as good as random guess</a:t>
              </a:r>
              <a:endParaRPr i="1" sz="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72" name="Google Shape;1672;p95"/>
            <p:cNvSpPr/>
            <p:nvPr/>
          </p:nvSpPr>
          <p:spPr>
            <a:xfrm rot="10800000">
              <a:off x="3406625" y="4153667"/>
              <a:ext cx="588300" cy="577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3" name="Google Shape;1673;p95"/>
          <p:cNvSpPr txBox="1"/>
          <p:nvPr/>
        </p:nvSpPr>
        <p:spPr>
          <a:xfrm>
            <a:off x="7505725" y="4103725"/>
            <a:ext cx="163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6AEA9"/>
                </a:highlight>
                <a:latin typeface="Google Sans"/>
                <a:ea typeface="Google Sans"/>
                <a:cs typeface="Google Sans"/>
                <a:sym typeface="Google Sans"/>
              </a:rPr>
              <a:t>No privacy violation?</a:t>
            </a:r>
            <a:endParaRPr i="1" sz="100">
              <a:solidFill>
                <a:srgbClr val="38761D"/>
              </a:solidFill>
              <a:highlight>
                <a:srgbClr val="F6AEA9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9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Absolute Measures: Reconstruction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9" name="Google Shape;1679;p96"/>
          <p:cNvSpPr txBox="1"/>
          <p:nvPr/>
        </p:nvSpPr>
        <p:spPr>
          <a:xfrm>
            <a:off x="4189150" y="255480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0" name="Google Shape;1680;p96"/>
          <p:cNvSpPr txBox="1"/>
          <p:nvPr/>
        </p:nvSpPr>
        <p:spPr>
          <a:xfrm>
            <a:off x="6380425" y="2554800"/>
            <a:ext cx="11253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81" name="Google Shape;1681;p96"/>
          <p:cNvCxnSpPr>
            <a:stCxn id="1682" idx="3"/>
            <a:endCxn id="1679" idx="1"/>
          </p:cNvCxnSpPr>
          <p:nvPr/>
        </p:nvCxnSpPr>
        <p:spPr>
          <a:xfrm>
            <a:off x="3419350" y="278400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96"/>
          <p:cNvCxnSpPr>
            <a:stCxn id="1679" idx="3"/>
            <a:endCxn id="1680" idx="1"/>
          </p:cNvCxnSpPr>
          <p:nvPr/>
        </p:nvCxnSpPr>
        <p:spPr>
          <a:xfrm>
            <a:off x="5497750" y="278400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4" name="Google Shape;1684;p96"/>
          <p:cNvSpPr txBox="1"/>
          <p:nvPr/>
        </p:nvSpPr>
        <p:spPr>
          <a:xfrm>
            <a:off x="5438275" y="1018425"/>
            <a:ext cx="3009600" cy="6843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Adversary can reconstruct individual’s data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85" name="Google Shape;1685;p96"/>
          <p:cNvCxnSpPr>
            <a:stCxn id="1680" idx="0"/>
            <a:endCxn id="1684" idx="2"/>
          </p:cNvCxnSpPr>
          <p:nvPr/>
        </p:nvCxnSpPr>
        <p:spPr>
          <a:xfrm rot="10800000">
            <a:off x="6943075" y="1702800"/>
            <a:ext cx="0" cy="85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96"/>
          <p:cNvCxnSpPr>
            <a:stCxn id="1684" idx="1"/>
          </p:cNvCxnSpPr>
          <p:nvPr/>
        </p:nvCxnSpPr>
        <p:spPr>
          <a:xfrm flipH="1">
            <a:off x="2143675" y="1360575"/>
            <a:ext cx="3294600" cy="457200"/>
          </a:xfrm>
          <a:prstGeom prst="bentConnector3">
            <a:avLst>
              <a:gd fmla="val 9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687" name="Google Shape;1687;p96"/>
          <p:cNvGraphicFramePr/>
          <p:nvPr/>
        </p:nvGraphicFramePr>
        <p:xfrm>
          <a:off x="833125" y="182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Heavy smoker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Thai id</a:t>
                      </a:r>
                      <a:endParaRPr b="1"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1688" name="Google Shape;1688;p96"/>
          <p:cNvSpPr txBox="1"/>
          <p:nvPr/>
        </p:nvSpPr>
        <p:spPr>
          <a:xfrm>
            <a:off x="1386900" y="3573350"/>
            <a:ext cx="6370200" cy="461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 = Fraction of correct reconstruction</a:t>
            </a:r>
            <a:endParaRPr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9" name="Google Shape;1689;p96"/>
          <p:cNvSpPr txBox="1"/>
          <p:nvPr/>
        </p:nvSpPr>
        <p:spPr>
          <a:xfrm>
            <a:off x="1266775" y="4214825"/>
            <a:ext cx="26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Score = 0.5</a:t>
            </a:r>
            <a:endParaRPr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90" name="Google Shape;1690;p96"/>
          <p:cNvGrpSpPr/>
          <p:nvPr/>
        </p:nvGrpSpPr>
        <p:grpSpPr>
          <a:xfrm>
            <a:off x="3406625" y="4153667"/>
            <a:ext cx="4372925" cy="577200"/>
            <a:chOff x="3406625" y="4153667"/>
            <a:chExt cx="4372925" cy="577200"/>
          </a:xfrm>
        </p:grpSpPr>
        <p:sp>
          <p:nvSpPr>
            <p:cNvPr id="1691" name="Google Shape;1691;p96"/>
            <p:cNvSpPr txBox="1"/>
            <p:nvPr/>
          </p:nvSpPr>
          <p:spPr>
            <a:xfrm>
              <a:off x="3831850" y="4211425"/>
              <a:ext cx="3947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Much better than random guess!</a:t>
              </a:r>
              <a:endParaRPr i="1" sz="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92" name="Google Shape;1692;p96"/>
            <p:cNvSpPr/>
            <p:nvPr/>
          </p:nvSpPr>
          <p:spPr>
            <a:xfrm rot="10800000">
              <a:off x="3406625" y="4153667"/>
              <a:ext cx="588300" cy="577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96"/>
          <p:cNvSpPr txBox="1"/>
          <p:nvPr/>
        </p:nvSpPr>
        <p:spPr>
          <a:xfrm>
            <a:off x="7505725" y="4103725"/>
            <a:ext cx="163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6AEA9"/>
                </a:highlight>
                <a:latin typeface="Google Sans"/>
                <a:ea typeface="Google Sans"/>
                <a:cs typeface="Google Sans"/>
                <a:sym typeface="Google Sans"/>
              </a:rPr>
              <a:t>Privacy violation?</a:t>
            </a:r>
            <a:endParaRPr i="1" sz="100">
              <a:solidFill>
                <a:srgbClr val="38761D"/>
              </a:solidFill>
              <a:highlight>
                <a:srgbClr val="F6AEA9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97"/>
          <p:cNvSpPr txBox="1"/>
          <p:nvPr/>
        </p:nvSpPr>
        <p:spPr>
          <a:xfrm>
            <a:off x="406800" y="1856025"/>
            <a:ext cx="83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What makes a privacy measure good?</a:t>
            </a:r>
            <a:endParaRPr sz="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98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Relative Measure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04" name="Google Shape;1704;p98"/>
          <p:cNvCxnSpPr/>
          <p:nvPr/>
        </p:nvCxnSpPr>
        <p:spPr>
          <a:xfrm rot="10800000">
            <a:off x="4572000" y="832000"/>
            <a:ext cx="0" cy="3798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705" name="Google Shape;1705;p98"/>
          <p:cNvGrpSpPr/>
          <p:nvPr/>
        </p:nvGrpSpPr>
        <p:grpSpPr>
          <a:xfrm>
            <a:off x="1392816" y="912175"/>
            <a:ext cx="2624784" cy="1392712"/>
            <a:chOff x="1392816" y="912175"/>
            <a:chExt cx="2624784" cy="1392712"/>
          </a:xfrm>
        </p:grpSpPr>
        <p:grpSp>
          <p:nvGrpSpPr>
            <p:cNvPr id="1706" name="Google Shape;1706;p98"/>
            <p:cNvGrpSpPr/>
            <p:nvPr/>
          </p:nvGrpSpPr>
          <p:grpSpPr>
            <a:xfrm>
              <a:off x="1392816" y="912175"/>
              <a:ext cx="1579280" cy="1392712"/>
              <a:chOff x="587225" y="1351325"/>
              <a:chExt cx="1917300" cy="1690800"/>
            </a:xfrm>
          </p:grpSpPr>
          <p:sp>
            <p:nvSpPr>
              <p:cNvPr id="1707" name="Google Shape;1707;p98"/>
              <p:cNvSpPr/>
              <p:nvPr/>
            </p:nvSpPr>
            <p:spPr>
              <a:xfrm>
                <a:off x="587225" y="1351325"/>
                <a:ext cx="1917300" cy="169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000000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Dataset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708" name="Google Shape;1708;p98"/>
              <p:cNvSpPr txBox="1"/>
              <p:nvPr/>
            </p:nvSpPr>
            <p:spPr>
              <a:xfrm>
                <a:off x="1367675" y="1783800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1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709" name="Google Shape;1709;p98"/>
              <p:cNvSpPr txBox="1"/>
              <p:nvPr/>
            </p:nvSpPr>
            <p:spPr>
              <a:xfrm rot="5400000">
                <a:off x="1533128" y="2168244"/>
                <a:ext cx="4521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800">
                    <a:latin typeface="Google Sans"/>
                    <a:ea typeface="Google Sans"/>
                    <a:cs typeface="Google Sans"/>
                    <a:sym typeface="Google Sans"/>
                  </a:rPr>
                  <a:t>...</a:t>
                </a:r>
                <a:endParaRPr sz="18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1710" name="Google Shape;1710;p98"/>
              <p:cNvSpPr txBox="1"/>
              <p:nvPr/>
            </p:nvSpPr>
            <p:spPr>
              <a:xfrm>
                <a:off x="1367675" y="2452650"/>
                <a:ext cx="867900" cy="46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1711" name="Google Shape;1711;p98"/>
              <p:cNvGrpSpPr/>
              <p:nvPr/>
            </p:nvGrpSpPr>
            <p:grpSpPr>
              <a:xfrm>
                <a:off x="915240" y="2479258"/>
                <a:ext cx="377988" cy="415972"/>
                <a:chOff x="560775" y="1712150"/>
                <a:chExt cx="731400" cy="804900"/>
              </a:xfrm>
            </p:grpSpPr>
            <p:sp>
              <p:nvSpPr>
                <p:cNvPr id="1712" name="Google Shape;1712;p98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98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4" name="Google Shape;1714;p98"/>
              <p:cNvGrpSpPr/>
              <p:nvPr/>
            </p:nvGrpSpPr>
            <p:grpSpPr>
              <a:xfrm>
                <a:off x="915240" y="1810421"/>
                <a:ext cx="377988" cy="415972"/>
                <a:chOff x="560775" y="1712150"/>
                <a:chExt cx="731400" cy="804900"/>
              </a:xfrm>
            </p:grpSpPr>
            <p:sp>
              <p:nvSpPr>
                <p:cNvPr id="1715" name="Google Shape;1715;p98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98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717" name="Google Shape;1717;p98"/>
            <p:cNvSpPr txBox="1"/>
            <p:nvPr/>
          </p:nvSpPr>
          <p:spPr>
            <a:xfrm>
              <a:off x="2819700" y="1181800"/>
              <a:ext cx="1197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oogle Sans"/>
                  <a:ea typeface="Google Sans"/>
                  <a:cs typeface="Google Sans"/>
                  <a:sym typeface="Google Sans"/>
                </a:rPr>
                <a:t>Doesn’t contain user A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718" name="Google Shape;1718;p98"/>
          <p:cNvGrpSpPr/>
          <p:nvPr/>
        </p:nvGrpSpPr>
        <p:grpSpPr>
          <a:xfrm>
            <a:off x="6019725" y="500800"/>
            <a:ext cx="1579200" cy="1796100"/>
            <a:chOff x="6019725" y="958000"/>
            <a:chExt cx="1579200" cy="1796100"/>
          </a:xfrm>
        </p:grpSpPr>
        <p:sp>
          <p:nvSpPr>
            <p:cNvPr id="1719" name="Google Shape;1719;p98"/>
            <p:cNvSpPr/>
            <p:nvPr/>
          </p:nvSpPr>
          <p:spPr>
            <a:xfrm>
              <a:off x="6019725" y="958000"/>
              <a:ext cx="1579200" cy="179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20" name="Google Shape;1720;p98"/>
            <p:cNvSpPr txBox="1"/>
            <p:nvPr/>
          </p:nvSpPr>
          <p:spPr>
            <a:xfrm>
              <a:off x="6662573" y="1314229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21" name="Google Shape;1721;p98"/>
            <p:cNvSpPr txBox="1"/>
            <p:nvPr/>
          </p:nvSpPr>
          <p:spPr>
            <a:xfrm rot="5400000">
              <a:off x="6798944" y="1630888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722" name="Google Shape;1722;p98"/>
            <p:cNvGrpSpPr/>
            <p:nvPr/>
          </p:nvGrpSpPr>
          <p:grpSpPr>
            <a:xfrm>
              <a:off x="6289909" y="1865161"/>
              <a:ext cx="1087564" cy="386400"/>
              <a:chOff x="6289909" y="1865161"/>
              <a:chExt cx="1087564" cy="386400"/>
            </a:xfrm>
          </p:grpSpPr>
          <p:sp>
            <p:nvSpPr>
              <p:cNvPr id="1723" name="Google Shape;1723;p98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1724" name="Google Shape;1724;p98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1725" name="Google Shape;1725;p98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98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27" name="Google Shape;1727;p98"/>
            <p:cNvGrpSpPr/>
            <p:nvPr/>
          </p:nvGrpSpPr>
          <p:grpSpPr>
            <a:xfrm>
              <a:off x="6289909" y="1336177"/>
              <a:ext cx="311357" cy="342646"/>
              <a:chOff x="560775" y="1712150"/>
              <a:chExt cx="731400" cy="804900"/>
            </a:xfrm>
          </p:grpSpPr>
          <p:sp>
            <p:nvSpPr>
              <p:cNvPr id="1728" name="Google Shape;1728;p98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98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0" name="Google Shape;1730;p98"/>
            <p:cNvGrpSpPr/>
            <p:nvPr/>
          </p:nvGrpSpPr>
          <p:grpSpPr>
            <a:xfrm>
              <a:off x="6289897" y="2269038"/>
              <a:ext cx="1087564" cy="386400"/>
              <a:chOff x="6289909" y="1865161"/>
              <a:chExt cx="1087564" cy="386400"/>
            </a:xfrm>
          </p:grpSpPr>
          <p:sp>
            <p:nvSpPr>
              <p:cNvPr id="1731" name="Google Shape;1731;p98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User A</a:t>
                </a:r>
                <a:endParaRPr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1732" name="Google Shape;1732;p98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1733" name="Google Shape;1733;p98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4" name="Google Shape;1734;p98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735" name="Google Shape;1735;p98"/>
          <p:cNvGrpSpPr/>
          <p:nvPr/>
        </p:nvGrpSpPr>
        <p:grpSpPr>
          <a:xfrm>
            <a:off x="1528163" y="2304887"/>
            <a:ext cx="1308600" cy="1397888"/>
            <a:chOff x="1528163" y="2304887"/>
            <a:chExt cx="1308600" cy="1397888"/>
          </a:xfrm>
        </p:grpSpPr>
        <p:grpSp>
          <p:nvGrpSpPr>
            <p:cNvPr id="1736" name="Google Shape;1736;p98"/>
            <p:cNvGrpSpPr/>
            <p:nvPr/>
          </p:nvGrpSpPr>
          <p:grpSpPr>
            <a:xfrm>
              <a:off x="1528163" y="2304887"/>
              <a:ext cx="1308600" cy="698938"/>
              <a:chOff x="1528163" y="2304887"/>
              <a:chExt cx="1308600" cy="698938"/>
            </a:xfrm>
          </p:grpSpPr>
          <p:sp>
            <p:nvSpPr>
              <p:cNvPr id="1737" name="Google Shape;1737;p98"/>
              <p:cNvSpPr txBox="1"/>
              <p:nvPr/>
            </p:nvSpPr>
            <p:spPr>
              <a:xfrm>
                <a:off x="1528163" y="2545425"/>
                <a:ext cx="1308600" cy="4584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700">
                    <a:solidFill>
                      <a:srgbClr val="000000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Algorithm</a:t>
                </a:r>
                <a:endParaRPr b="1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1738" name="Google Shape;1738;p98"/>
              <p:cNvCxnSpPr>
                <a:stCxn id="1707" idx="2"/>
                <a:endCxn id="1737" idx="0"/>
              </p:cNvCxnSpPr>
              <p:nvPr/>
            </p:nvCxnSpPr>
            <p:spPr>
              <a:xfrm>
                <a:off x="2182456" y="2304887"/>
                <a:ext cx="0" cy="24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739" name="Google Shape;1739;p98"/>
            <p:cNvGrpSpPr/>
            <p:nvPr/>
          </p:nvGrpSpPr>
          <p:grpSpPr>
            <a:xfrm>
              <a:off x="1606000" y="3003825"/>
              <a:ext cx="1152900" cy="698950"/>
              <a:chOff x="1606000" y="3003825"/>
              <a:chExt cx="1152900" cy="698950"/>
            </a:xfrm>
          </p:grpSpPr>
          <p:sp>
            <p:nvSpPr>
              <p:cNvPr id="1740" name="Google Shape;1740;p98"/>
              <p:cNvSpPr txBox="1"/>
              <p:nvPr/>
            </p:nvSpPr>
            <p:spPr>
              <a:xfrm>
                <a:off x="1606000" y="3244375"/>
                <a:ext cx="1152900" cy="4584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700">
                    <a:latin typeface="Google Sans"/>
                    <a:ea typeface="Google Sans"/>
                    <a:cs typeface="Google Sans"/>
                    <a:sym typeface="Google Sans"/>
                  </a:rPr>
                  <a:t>Output o</a:t>
                </a:r>
                <a:endParaRPr b="1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1741" name="Google Shape;1741;p98"/>
              <p:cNvCxnSpPr>
                <a:stCxn id="1737" idx="2"/>
                <a:endCxn id="1740" idx="0"/>
              </p:cNvCxnSpPr>
              <p:nvPr/>
            </p:nvCxnSpPr>
            <p:spPr>
              <a:xfrm>
                <a:off x="2182463" y="3003825"/>
                <a:ext cx="0" cy="24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1742" name="Google Shape;1742;p98"/>
          <p:cNvGrpSpPr/>
          <p:nvPr/>
        </p:nvGrpSpPr>
        <p:grpSpPr>
          <a:xfrm>
            <a:off x="6155013" y="2296900"/>
            <a:ext cx="1308600" cy="1413850"/>
            <a:chOff x="6155013" y="2296900"/>
            <a:chExt cx="1308600" cy="1413850"/>
          </a:xfrm>
        </p:grpSpPr>
        <p:sp>
          <p:nvSpPr>
            <p:cNvPr id="1743" name="Google Shape;1743;p98"/>
            <p:cNvSpPr txBox="1"/>
            <p:nvPr/>
          </p:nvSpPr>
          <p:spPr>
            <a:xfrm>
              <a:off x="6155013" y="2545425"/>
              <a:ext cx="13086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Algorithm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44" name="Google Shape;1744;p98"/>
            <p:cNvCxnSpPr>
              <a:stCxn id="1719" idx="2"/>
              <a:endCxn id="1743" idx="0"/>
            </p:cNvCxnSpPr>
            <p:nvPr/>
          </p:nvCxnSpPr>
          <p:spPr>
            <a:xfrm>
              <a:off x="6809325" y="2296900"/>
              <a:ext cx="0" cy="24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5" name="Google Shape;1745;p98"/>
            <p:cNvSpPr txBox="1"/>
            <p:nvPr/>
          </p:nvSpPr>
          <p:spPr>
            <a:xfrm>
              <a:off x="6210375" y="3252350"/>
              <a:ext cx="1197900" cy="458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Output o’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46" name="Google Shape;1746;p98"/>
            <p:cNvCxnSpPr>
              <a:stCxn id="1743" idx="2"/>
              <a:endCxn id="1745" idx="0"/>
            </p:cNvCxnSpPr>
            <p:nvPr/>
          </p:nvCxnSpPr>
          <p:spPr>
            <a:xfrm>
              <a:off x="6809313" y="3003825"/>
              <a:ext cx="0" cy="24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47" name="Google Shape;1747;p98"/>
          <p:cNvGrpSpPr/>
          <p:nvPr/>
        </p:nvGrpSpPr>
        <p:grpSpPr>
          <a:xfrm>
            <a:off x="428425" y="3627925"/>
            <a:ext cx="8085500" cy="971875"/>
            <a:chOff x="428425" y="3627925"/>
            <a:chExt cx="8085500" cy="971875"/>
          </a:xfrm>
        </p:grpSpPr>
        <p:sp>
          <p:nvSpPr>
            <p:cNvPr id="1748" name="Google Shape;1748;p98"/>
            <p:cNvSpPr txBox="1"/>
            <p:nvPr/>
          </p:nvSpPr>
          <p:spPr>
            <a:xfrm>
              <a:off x="1841975" y="4138100"/>
              <a:ext cx="68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</a:t>
              </a:r>
              <a:r>
                <a:rPr baseline="-25000"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</a:t>
              </a:r>
              <a:endParaRPr baseline="-25000" i="1" sz="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49" name="Google Shape;1749;p98"/>
            <p:cNvSpPr txBox="1"/>
            <p:nvPr/>
          </p:nvSpPr>
          <p:spPr>
            <a:xfrm>
              <a:off x="6468825" y="4138100"/>
              <a:ext cx="68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</a:t>
              </a:r>
              <a:r>
                <a:rPr baseline="-25000"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</a:t>
              </a:r>
              <a:endParaRPr baseline="-25000" i="1" sz="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50" name="Google Shape;1750;p98"/>
            <p:cNvCxnSpPr>
              <a:stCxn id="1740" idx="2"/>
              <a:endCxn id="1748" idx="0"/>
            </p:cNvCxnSpPr>
            <p:nvPr/>
          </p:nvCxnSpPr>
          <p:spPr>
            <a:xfrm>
              <a:off x="2182450" y="3702775"/>
              <a:ext cx="0" cy="435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51" name="Google Shape;1751;p98"/>
            <p:cNvCxnSpPr>
              <a:stCxn id="1745" idx="2"/>
              <a:endCxn id="1749" idx="0"/>
            </p:cNvCxnSpPr>
            <p:nvPr/>
          </p:nvCxnSpPr>
          <p:spPr>
            <a:xfrm>
              <a:off x="6809325" y="3710750"/>
              <a:ext cx="0" cy="427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52" name="Google Shape;1752;p98"/>
            <p:cNvSpPr txBox="1"/>
            <p:nvPr/>
          </p:nvSpPr>
          <p:spPr>
            <a:xfrm>
              <a:off x="428425" y="3627925"/>
              <a:ext cx="1364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Privacy violation score</a:t>
              </a:r>
              <a:endParaRPr baseline="-25000" i="1" sz="1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53" name="Google Shape;1753;p98"/>
            <p:cNvSpPr txBox="1"/>
            <p:nvPr/>
          </p:nvSpPr>
          <p:spPr>
            <a:xfrm>
              <a:off x="7149825" y="3627925"/>
              <a:ext cx="1364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Privacy violation score</a:t>
              </a:r>
              <a:endParaRPr baseline="-25000" i="1" sz="1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754" name="Google Shape;1754;p98"/>
          <p:cNvSpPr/>
          <p:nvPr/>
        </p:nvSpPr>
        <p:spPr>
          <a:xfrm>
            <a:off x="2634225" y="3999500"/>
            <a:ext cx="3834600" cy="73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Compare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5" name="Google Shape;1755;p98"/>
          <p:cNvSpPr txBox="1"/>
          <p:nvPr/>
        </p:nvSpPr>
        <p:spPr>
          <a:xfrm>
            <a:off x="3377400" y="3004400"/>
            <a:ext cx="2389200" cy="954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Ratio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/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baseline="-25000" sz="1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Difference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-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sz="1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99"/>
          <p:cNvSpPr txBox="1"/>
          <p:nvPr/>
        </p:nvSpPr>
        <p:spPr>
          <a:xfrm>
            <a:off x="6210375" y="3252350"/>
            <a:ext cx="1197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 o’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1" name="Google Shape;1761;p99"/>
          <p:cNvGrpSpPr/>
          <p:nvPr/>
        </p:nvGrpSpPr>
        <p:grpSpPr>
          <a:xfrm>
            <a:off x="7254775" y="2521650"/>
            <a:ext cx="1813025" cy="1692075"/>
            <a:chOff x="7254775" y="2521650"/>
            <a:chExt cx="1813025" cy="1692075"/>
          </a:xfrm>
        </p:grpSpPr>
        <p:sp>
          <p:nvSpPr>
            <p:cNvPr id="1762" name="Google Shape;1762;p99"/>
            <p:cNvSpPr/>
            <p:nvPr/>
          </p:nvSpPr>
          <p:spPr>
            <a:xfrm>
              <a:off x="7254775" y="3631725"/>
              <a:ext cx="1181700" cy="582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99"/>
            <p:cNvSpPr txBox="1"/>
            <p:nvPr/>
          </p:nvSpPr>
          <p:spPr>
            <a:xfrm>
              <a:off x="7703700" y="2521650"/>
              <a:ext cx="1364100" cy="3849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Attack-specific</a:t>
              </a:r>
              <a:endParaRPr baseline="-25000" i="1" sz="1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64" name="Google Shape;1764;p99"/>
            <p:cNvCxnSpPr>
              <a:stCxn id="1763" idx="2"/>
              <a:endCxn id="1765" idx="3"/>
            </p:cNvCxnSpPr>
            <p:nvPr/>
          </p:nvCxnSpPr>
          <p:spPr>
            <a:xfrm flipH="1" rot="-5400000">
              <a:off x="7942800" y="3349500"/>
              <a:ext cx="1014000" cy="128100"/>
            </a:xfrm>
            <a:prstGeom prst="bentConnector4">
              <a:avLst>
                <a:gd fmla="val 35571" name="adj1"/>
                <a:gd fmla="val 285948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66" name="Google Shape;1766;p99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Some Practical Notes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67" name="Google Shape;1767;p99"/>
          <p:cNvCxnSpPr/>
          <p:nvPr/>
        </p:nvCxnSpPr>
        <p:spPr>
          <a:xfrm rot="10800000">
            <a:off x="4572000" y="832000"/>
            <a:ext cx="0" cy="3798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768" name="Google Shape;1768;p99"/>
          <p:cNvGrpSpPr/>
          <p:nvPr/>
        </p:nvGrpSpPr>
        <p:grpSpPr>
          <a:xfrm>
            <a:off x="1392816" y="912175"/>
            <a:ext cx="1579280" cy="1392712"/>
            <a:chOff x="587225" y="1351325"/>
            <a:chExt cx="1917300" cy="1690800"/>
          </a:xfrm>
        </p:grpSpPr>
        <p:sp>
          <p:nvSpPr>
            <p:cNvPr id="1769" name="Google Shape;1769;p99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70" name="Google Shape;1770;p99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71" name="Google Shape;1771;p99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72" name="Google Shape;1772;p99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773" name="Google Shape;1773;p99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1774" name="Google Shape;1774;p99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99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6" name="Google Shape;1776;p99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1777" name="Google Shape;1777;p99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99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9" name="Google Shape;1779;p99"/>
          <p:cNvSpPr txBox="1"/>
          <p:nvPr/>
        </p:nvSpPr>
        <p:spPr>
          <a:xfrm>
            <a:off x="2819700" y="1181800"/>
            <a:ext cx="119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Doesn’t contain user A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80" name="Google Shape;1780;p99"/>
          <p:cNvGrpSpPr/>
          <p:nvPr/>
        </p:nvGrpSpPr>
        <p:grpSpPr>
          <a:xfrm>
            <a:off x="6019725" y="500800"/>
            <a:ext cx="1579200" cy="1796100"/>
            <a:chOff x="6019725" y="958000"/>
            <a:chExt cx="1579200" cy="1796100"/>
          </a:xfrm>
        </p:grpSpPr>
        <p:sp>
          <p:nvSpPr>
            <p:cNvPr id="1781" name="Google Shape;1781;p99"/>
            <p:cNvSpPr/>
            <p:nvPr/>
          </p:nvSpPr>
          <p:spPr>
            <a:xfrm>
              <a:off x="6019725" y="958000"/>
              <a:ext cx="1579200" cy="179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82" name="Google Shape;1782;p99"/>
            <p:cNvSpPr txBox="1"/>
            <p:nvPr/>
          </p:nvSpPr>
          <p:spPr>
            <a:xfrm>
              <a:off x="6662573" y="1314229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83" name="Google Shape;1783;p99"/>
            <p:cNvSpPr txBox="1"/>
            <p:nvPr/>
          </p:nvSpPr>
          <p:spPr>
            <a:xfrm rot="5400000">
              <a:off x="6798944" y="1630888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784" name="Google Shape;1784;p99"/>
            <p:cNvGrpSpPr/>
            <p:nvPr/>
          </p:nvGrpSpPr>
          <p:grpSpPr>
            <a:xfrm>
              <a:off x="6289909" y="1865161"/>
              <a:ext cx="1087564" cy="386400"/>
              <a:chOff x="6289909" y="1865161"/>
              <a:chExt cx="1087564" cy="386400"/>
            </a:xfrm>
          </p:grpSpPr>
          <p:sp>
            <p:nvSpPr>
              <p:cNvPr id="1785" name="Google Shape;1785;p99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1786" name="Google Shape;1786;p99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1787" name="Google Shape;1787;p99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99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89" name="Google Shape;1789;p99"/>
            <p:cNvGrpSpPr/>
            <p:nvPr/>
          </p:nvGrpSpPr>
          <p:grpSpPr>
            <a:xfrm>
              <a:off x="6289909" y="1336177"/>
              <a:ext cx="311357" cy="342646"/>
              <a:chOff x="560775" y="1712150"/>
              <a:chExt cx="731400" cy="804900"/>
            </a:xfrm>
          </p:grpSpPr>
          <p:sp>
            <p:nvSpPr>
              <p:cNvPr id="1790" name="Google Shape;1790;p99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99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2" name="Google Shape;1792;p99"/>
            <p:cNvGrpSpPr/>
            <p:nvPr/>
          </p:nvGrpSpPr>
          <p:grpSpPr>
            <a:xfrm>
              <a:off x="6289897" y="2269038"/>
              <a:ext cx="1087564" cy="386400"/>
              <a:chOff x="6289909" y="1865161"/>
              <a:chExt cx="1087564" cy="386400"/>
            </a:xfrm>
          </p:grpSpPr>
          <p:sp>
            <p:nvSpPr>
              <p:cNvPr id="1793" name="Google Shape;1793;p99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User A</a:t>
                </a:r>
                <a:endParaRPr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1794" name="Google Shape;1794;p99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1795" name="Google Shape;1795;p99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99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97" name="Google Shape;1797;p99"/>
          <p:cNvSpPr txBox="1"/>
          <p:nvPr/>
        </p:nvSpPr>
        <p:spPr>
          <a:xfrm>
            <a:off x="152816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8" name="Google Shape;1798;p99"/>
          <p:cNvSpPr txBox="1"/>
          <p:nvPr/>
        </p:nvSpPr>
        <p:spPr>
          <a:xfrm>
            <a:off x="615501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799" name="Google Shape;1799;p99"/>
          <p:cNvCxnSpPr>
            <a:stCxn id="1769" idx="2"/>
            <a:endCxn id="1797" idx="0"/>
          </p:cNvCxnSpPr>
          <p:nvPr/>
        </p:nvCxnSpPr>
        <p:spPr>
          <a:xfrm>
            <a:off x="2182456" y="230488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0" name="Google Shape;1800;p99"/>
          <p:cNvCxnSpPr>
            <a:stCxn id="1781" idx="2"/>
            <a:endCxn id="1798" idx="0"/>
          </p:cNvCxnSpPr>
          <p:nvPr/>
        </p:nvCxnSpPr>
        <p:spPr>
          <a:xfrm>
            <a:off x="6809325" y="2296900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1" name="Google Shape;1801;p99"/>
          <p:cNvSpPr txBox="1"/>
          <p:nvPr/>
        </p:nvSpPr>
        <p:spPr>
          <a:xfrm>
            <a:off x="1606000" y="3244375"/>
            <a:ext cx="1152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 o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02" name="Google Shape;1802;p99"/>
          <p:cNvCxnSpPr>
            <a:stCxn id="1797" idx="2"/>
            <a:endCxn id="1801" idx="0"/>
          </p:cNvCxnSpPr>
          <p:nvPr/>
        </p:nvCxnSpPr>
        <p:spPr>
          <a:xfrm>
            <a:off x="2182463" y="3003825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3" name="Google Shape;1803;p99"/>
          <p:cNvCxnSpPr>
            <a:stCxn id="1798" idx="2"/>
            <a:endCxn id="1760" idx="0"/>
          </p:cNvCxnSpPr>
          <p:nvPr/>
        </p:nvCxnSpPr>
        <p:spPr>
          <a:xfrm>
            <a:off x="6809313" y="3003825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4" name="Google Shape;1804;p99"/>
          <p:cNvSpPr txBox="1"/>
          <p:nvPr/>
        </p:nvSpPr>
        <p:spPr>
          <a:xfrm>
            <a:off x="184197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baseline="-25000"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5" name="Google Shape;1805;p99"/>
          <p:cNvSpPr txBox="1"/>
          <p:nvPr/>
        </p:nvSpPr>
        <p:spPr>
          <a:xfrm>
            <a:off x="646882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endParaRPr baseline="-25000"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06" name="Google Shape;1806;p99"/>
          <p:cNvCxnSpPr>
            <a:stCxn id="1801" idx="2"/>
            <a:endCxn id="1804" idx="0"/>
          </p:cNvCxnSpPr>
          <p:nvPr/>
        </p:nvCxnSpPr>
        <p:spPr>
          <a:xfrm>
            <a:off x="2182450" y="3702775"/>
            <a:ext cx="0" cy="43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7" name="Google Shape;1807;p99"/>
          <p:cNvCxnSpPr>
            <a:stCxn id="1760" idx="2"/>
            <a:endCxn id="1805" idx="0"/>
          </p:cNvCxnSpPr>
          <p:nvPr/>
        </p:nvCxnSpPr>
        <p:spPr>
          <a:xfrm>
            <a:off x="6809325" y="3710750"/>
            <a:ext cx="0" cy="42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8" name="Google Shape;1808;p99"/>
          <p:cNvSpPr txBox="1"/>
          <p:nvPr/>
        </p:nvSpPr>
        <p:spPr>
          <a:xfrm>
            <a:off x="4284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9" name="Google Shape;1809;p99"/>
          <p:cNvSpPr/>
          <p:nvPr/>
        </p:nvSpPr>
        <p:spPr>
          <a:xfrm>
            <a:off x="2634225" y="3999500"/>
            <a:ext cx="3834600" cy="73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Compare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0" name="Google Shape;1810;p99"/>
          <p:cNvSpPr txBox="1"/>
          <p:nvPr/>
        </p:nvSpPr>
        <p:spPr>
          <a:xfrm>
            <a:off x="3377400" y="3004400"/>
            <a:ext cx="2389200" cy="954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Ratio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/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baseline="-25000" sz="1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Difference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-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sz="1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1" name="Google Shape;1811;p99"/>
          <p:cNvSpPr txBox="1"/>
          <p:nvPr/>
        </p:nvSpPr>
        <p:spPr>
          <a:xfrm>
            <a:off x="7475500" y="216000"/>
            <a:ext cx="1464300" cy="1392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Random Dataset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Real-world Dataset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Random subset of datasets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2" name="Google Shape;1812;p99"/>
          <p:cNvSpPr txBox="1"/>
          <p:nvPr/>
        </p:nvSpPr>
        <p:spPr>
          <a:xfrm>
            <a:off x="4681300" y="1728475"/>
            <a:ext cx="1464300" cy="738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Random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Worst-case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Synthetic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5" name="Google Shape;1765;p99"/>
          <p:cNvSpPr txBox="1"/>
          <p:nvPr/>
        </p:nvSpPr>
        <p:spPr>
          <a:xfrm>
            <a:off x="71498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00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Reconstruction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8" name="Google Shape;1818;p100"/>
          <p:cNvSpPr txBox="1"/>
          <p:nvPr/>
        </p:nvSpPr>
        <p:spPr>
          <a:xfrm>
            <a:off x="4189150" y="255480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9" name="Google Shape;1819;p100"/>
          <p:cNvSpPr txBox="1"/>
          <p:nvPr/>
        </p:nvSpPr>
        <p:spPr>
          <a:xfrm>
            <a:off x="6380425" y="2554800"/>
            <a:ext cx="11253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20" name="Google Shape;1820;p100"/>
          <p:cNvCxnSpPr>
            <a:endCxn id="1818" idx="1"/>
          </p:cNvCxnSpPr>
          <p:nvPr/>
        </p:nvCxnSpPr>
        <p:spPr>
          <a:xfrm>
            <a:off x="3419350" y="278400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1" name="Google Shape;1821;p100"/>
          <p:cNvCxnSpPr>
            <a:stCxn id="1818" idx="3"/>
            <a:endCxn id="1819" idx="1"/>
          </p:cNvCxnSpPr>
          <p:nvPr/>
        </p:nvCxnSpPr>
        <p:spPr>
          <a:xfrm>
            <a:off x="5497750" y="278400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2" name="Google Shape;1822;p100"/>
          <p:cNvSpPr txBox="1"/>
          <p:nvPr/>
        </p:nvSpPr>
        <p:spPr>
          <a:xfrm>
            <a:off x="5438275" y="1018425"/>
            <a:ext cx="3009600" cy="6843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Adversary can reconstruct individual’s data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23" name="Google Shape;1823;p100"/>
          <p:cNvCxnSpPr>
            <a:stCxn id="1819" idx="0"/>
            <a:endCxn id="1822" idx="2"/>
          </p:cNvCxnSpPr>
          <p:nvPr/>
        </p:nvCxnSpPr>
        <p:spPr>
          <a:xfrm rot="10800000">
            <a:off x="6943075" y="1702800"/>
            <a:ext cx="0" cy="85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4" name="Google Shape;1824;p100"/>
          <p:cNvCxnSpPr>
            <a:stCxn id="1822" idx="1"/>
          </p:cNvCxnSpPr>
          <p:nvPr/>
        </p:nvCxnSpPr>
        <p:spPr>
          <a:xfrm flipH="1">
            <a:off x="2143675" y="1360575"/>
            <a:ext cx="3294600" cy="457200"/>
          </a:xfrm>
          <a:prstGeom prst="bentConnector3">
            <a:avLst>
              <a:gd fmla="val 9992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825" name="Google Shape;1825;p100"/>
          <p:cNvGraphicFramePr/>
          <p:nvPr/>
        </p:nvGraphicFramePr>
        <p:xfrm>
          <a:off x="833125" y="182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Heavy smoker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Has Cancer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1826" name="Google Shape;1826;p100"/>
          <p:cNvSpPr txBox="1"/>
          <p:nvPr/>
        </p:nvSpPr>
        <p:spPr>
          <a:xfrm>
            <a:off x="1281900" y="3573350"/>
            <a:ext cx="6580200" cy="461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 = Probability of correct reconstruction</a:t>
            </a:r>
            <a:endParaRPr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7" name="Google Shape;1827;p100"/>
          <p:cNvSpPr txBox="1"/>
          <p:nvPr/>
        </p:nvSpPr>
        <p:spPr>
          <a:xfrm>
            <a:off x="1815920" y="4214825"/>
            <a:ext cx="14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≥ 0.5</a:t>
            </a:r>
            <a:endParaRPr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8" name="Google Shape;1828;p100"/>
          <p:cNvSpPr txBox="1"/>
          <p:nvPr/>
        </p:nvSpPr>
        <p:spPr>
          <a:xfrm>
            <a:off x="631600" y="4135425"/>
            <a:ext cx="13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4CCCC"/>
                </a:highlight>
                <a:latin typeface="Google Sans"/>
                <a:ea typeface="Google Sans"/>
                <a:cs typeface="Google Sans"/>
                <a:sym typeface="Google Sans"/>
              </a:rPr>
              <a:t>Could be even higher...</a:t>
            </a:r>
            <a:endParaRPr i="1" sz="100">
              <a:solidFill>
                <a:srgbClr val="38761D"/>
              </a:solidFill>
              <a:highlight>
                <a:srgbClr val="F4CCCC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829" name="Google Shape;1829;p100"/>
          <p:cNvGrpSpPr/>
          <p:nvPr/>
        </p:nvGrpSpPr>
        <p:grpSpPr>
          <a:xfrm>
            <a:off x="3189770" y="4157067"/>
            <a:ext cx="4345603" cy="577200"/>
            <a:chOff x="3189770" y="4157067"/>
            <a:chExt cx="4345603" cy="577200"/>
          </a:xfrm>
        </p:grpSpPr>
        <p:sp>
          <p:nvSpPr>
            <p:cNvPr id="1830" name="Google Shape;1830;p100"/>
            <p:cNvSpPr txBox="1"/>
            <p:nvPr/>
          </p:nvSpPr>
          <p:spPr>
            <a:xfrm>
              <a:off x="3735873" y="4212378"/>
              <a:ext cx="379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Need s</a:t>
              </a:r>
              <a:r>
                <a:rPr baseline="-25000"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</a:t>
              </a: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&gt; 0.5 to consider leakage</a:t>
              </a:r>
              <a:endParaRPr i="1" sz="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31" name="Google Shape;1831;p100"/>
            <p:cNvSpPr/>
            <p:nvPr/>
          </p:nvSpPr>
          <p:spPr>
            <a:xfrm rot="10800000">
              <a:off x="3189770" y="4157067"/>
              <a:ext cx="588300" cy="577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01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Reconstruction Attacks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7" name="Google Shape;1837;p101"/>
          <p:cNvSpPr txBox="1"/>
          <p:nvPr/>
        </p:nvSpPr>
        <p:spPr>
          <a:xfrm>
            <a:off x="4189150" y="255480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8" name="Google Shape;1838;p101"/>
          <p:cNvSpPr txBox="1"/>
          <p:nvPr/>
        </p:nvSpPr>
        <p:spPr>
          <a:xfrm>
            <a:off x="6380425" y="2554800"/>
            <a:ext cx="11253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39" name="Google Shape;1839;p101"/>
          <p:cNvCxnSpPr>
            <a:endCxn id="1837" idx="1"/>
          </p:cNvCxnSpPr>
          <p:nvPr/>
        </p:nvCxnSpPr>
        <p:spPr>
          <a:xfrm>
            <a:off x="3419350" y="278400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0" name="Google Shape;1840;p101"/>
          <p:cNvCxnSpPr>
            <a:stCxn id="1837" idx="3"/>
            <a:endCxn id="1838" idx="1"/>
          </p:cNvCxnSpPr>
          <p:nvPr/>
        </p:nvCxnSpPr>
        <p:spPr>
          <a:xfrm>
            <a:off x="5497750" y="278400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1" name="Google Shape;1841;p101"/>
          <p:cNvSpPr txBox="1"/>
          <p:nvPr/>
        </p:nvSpPr>
        <p:spPr>
          <a:xfrm>
            <a:off x="5438275" y="1018425"/>
            <a:ext cx="3009600" cy="6843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Adversary can reconstruct individual’s data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42" name="Google Shape;1842;p101"/>
          <p:cNvCxnSpPr>
            <a:stCxn id="1838" idx="0"/>
            <a:endCxn id="1841" idx="2"/>
          </p:cNvCxnSpPr>
          <p:nvPr/>
        </p:nvCxnSpPr>
        <p:spPr>
          <a:xfrm rot="10800000">
            <a:off x="6943075" y="1702800"/>
            <a:ext cx="0" cy="85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3" name="Google Shape;1843;p101"/>
          <p:cNvCxnSpPr>
            <a:stCxn id="1841" idx="1"/>
          </p:cNvCxnSpPr>
          <p:nvPr/>
        </p:nvCxnSpPr>
        <p:spPr>
          <a:xfrm flipH="1">
            <a:off x="2143675" y="1360575"/>
            <a:ext cx="3294600" cy="457200"/>
          </a:xfrm>
          <a:prstGeom prst="bentConnector3">
            <a:avLst>
              <a:gd fmla="val 9992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844" name="Google Shape;1844;p101"/>
          <p:cNvGraphicFramePr/>
          <p:nvPr/>
        </p:nvGraphicFramePr>
        <p:xfrm>
          <a:off x="833125" y="182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{BA1A7FA0-0BB7-4116-9900-18E57772E937}</a:tableStyleId>
              </a:tblPr>
              <a:tblGrid>
                <a:gridCol w="646575"/>
                <a:gridCol w="769350"/>
                <a:gridCol w="468375"/>
                <a:gridCol w="702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name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Heavy smoker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age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FF00"/>
                          </a:highlight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Thai id</a:t>
                      </a:r>
                      <a:endParaRPr b="1" sz="1100">
                        <a:highlight>
                          <a:srgbClr val="FFFF00"/>
                        </a:highlight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E00D0D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Dale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Bob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60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-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solidFill>
                      <a:srgbClr val="F6AEA9"/>
                    </a:solidFill>
                  </a:tcPr>
                </a:tc>
              </a:tr>
            </a:tbl>
          </a:graphicData>
        </a:graphic>
      </p:graphicFrame>
      <p:sp>
        <p:nvSpPr>
          <p:cNvPr id="1845" name="Google Shape;1845;p101"/>
          <p:cNvSpPr txBox="1"/>
          <p:nvPr/>
        </p:nvSpPr>
        <p:spPr>
          <a:xfrm>
            <a:off x="1815920" y="4214825"/>
            <a:ext cx="14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≥ 10</a:t>
            </a:r>
            <a:r>
              <a:rPr baseline="30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-13</a:t>
            </a:r>
            <a:endParaRPr baseline="30000"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846" name="Google Shape;1846;p101"/>
          <p:cNvGrpSpPr/>
          <p:nvPr/>
        </p:nvGrpSpPr>
        <p:grpSpPr>
          <a:xfrm>
            <a:off x="3189770" y="4157067"/>
            <a:ext cx="4345603" cy="577200"/>
            <a:chOff x="3189770" y="4157067"/>
            <a:chExt cx="4345603" cy="577200"/>
          </a:xfrm>
        </p:grpSpPr>
        <p:sp>
          <p:nvSpPr>
            <p:cNvPr id="1847" name="Google Shape;1847;p101"/>
            <p:cNvSpPr txBox="1"/>
            <p:nvPr/>
          </p:nvSpPr>
          <p:spPr>
            <a:xfrm>
              <a:off x="3735873" y="4212378"/>
              <a:ext cx="379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Need s</a:t>
              </a:r>
              <a:r>
                <a:rPr baseline="-25000"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</a:t>
              </a: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&gt; 10</a:t>
              </a:r>
              <a:r>
                <a:rPr baseline="30000"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-13</a:t>
              </a: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to consider leakage</a:t>
              </a:r>
              <a:endParaRPr i="1" sz="2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48" name="Google Shape;1848;p101"/>
            <p:cNvSpPr/>
            <p:nvPr/>
          </p:nvSpPr>
          <p:spPr>
            <a:xfrm rot="10800000">
              <a:off x="3189770" y="4157067"/>
              <a:ext cx="588300" cy="577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9" name="Google Shape;1849;p101"/>
          <p:cNvSpPr txBox="1"/>
          <p:nvPr/>
        </p:nvSpPr>
        <p:spPr>
          <a:xfrm>
            <a:off x="631600" y="4135425"/>
            <a:ext cx="13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4CCCC"/>
                </a:highlight>
                <a:latin typeface="Google Sans"/>
                <a:ea typeface="Google Sans"/>
                <a:cs typeface="Google Sans"/>
                <a:sym typeface="Google Sans"/>
              </a:rPr>
              <a:t>Could be even higher...</a:t>
            </a:r>
            <a:endParaRPr i="1" sz="100">
              <a:solidFill>
                <a:srgbClr val="38761D"/>
              </a:solidFill>
              <a:highlight>
                <a:srgbClr val="F4CCCC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0" name="Google Shape;1850;p101"/>
          <p:cNvSpPr txBox="1"/>
          <p:nvPr/>
        </p:nvSpPr>
        <p:spPr>
          <a:xfrm>
            <a:off x="1281900" y="3573350"/>
            <a:ext cx="6580200" cy="461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 = Probability of correct reconstruction</a:t>
            </a:r>
            <a:endParaRPr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1"/>
          <p:cNvGrpSpPr/>
          <p:nvPr/>
        </p:nvGrpSpPr>
        <p:grpSpPr>
          <a:xfrm>
            <a:off x="960625" y="1837550"/>
            <a:ext cx="1917300" cy="1690800"/>
            <a:chOff x="587225" y="1351325"/>
            <a:chExt cx="1917300" cy="1690800"/>
          </a:xfrm>
        </p:grpSpPr>
        <p:sp>
          <p:nvSpPr>
            <p:cNvPr id="194" name="Google Shape;194;p21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5" name="Google Shape;195;p21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6" name="Google Shape;196;p21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97" name="Google Shape;197;p21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198" name="Google Shape;198;p21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" name="Google Shape;200;p21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01" name="Google Shape;201;p21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202" name="Google Shape;202;p21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4" name="Google Shape;204;p21"/>
          <p:cNvSpPr txBox="1"/>
          <p:nvPr/>
        </p:nvSpPr>
        <p:spPr>
          <a:xfrm>
            <a:off x="3647600" y="24537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5" name="Google Shape;205;p21"/>
          <p:cNvCxnSpPr>
            <a:stCxn id="194" idx="3"/>
            <a:endCxn id="204" idx="1"/>
          </p:cNvCxnSpPr>
          <p:nvPr/>
        </p:nvCxnSpPr>
        <p:spPr>
          <a:xfrm>
            <a:off x="2877925" y="268295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1"/>
          <p:cNvCxnSpPr>
            <a:stCxn id="204" idx="3"/>
            <a:endCxn id="207" idx="1"/>
          </p:cNvCxnSpPr>
          <p:nvPr/>
        </p:nvCxnSpPr>
        <p:spPr>
          <a:xfrm>
            <a:off x="4956200" y="268295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8" name="Google Shape;208;p21"/>
          <p:cNvGrpSpPr/>
          <p:nvPr/>
        </p:nvGrpSpPr>
        <p:grpSpPr>
          <a:xfrm>
            <a:off x="5833675" y="1837550"/>
            <a:ext cx="1917300" cy="1690800"/>
            <a:chOff x="587225" y="1351325"/>
            <a:chExt cx="1917300" cy="1690800"/>
          </a:xfrm>
        </p:grpSpPr>
        <p:sp>
          <p:nvSpPr>
            <p:cNvPr id="209" name="Google Shape;209;p21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0" name="Google Shape;210;p21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11" name="Google Shape;211;p21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12" name="Google Shape;212;p21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213" name="Google Shape;213;p21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1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" name="Google Shape;215;p21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16" name="Google Shape;216;p21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217" name="Google Shape;217;p21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" name="Google Shape;219;p21"/>
          <p:cNvSpPr/>
          <p:nvPr/>
        </p:nvSpPr>
        <p:spPr>
          <a:xfrm>
            <a:off x="4724575" y="860300"/>
            <a:ext cx="4135500" cy="3645300"/>
          </a:xfrm>
          <a:prstGeom prst="mathMultiply">
            <a:avLst>
              <a:gd fmla="val 8966" name="adj1"/>
            </a:avLst>
          </a:prstGeom>
          <a:solidFill>
            <a:srgbClr val="E00D0D"/>
          </a:solidFill>
          <a:ln cap="flat" cmpd="sng" w="9525">
            <a:solidFill>
              <a:srgbClr val="E0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406800" y="4026125"/>
            <a:ext cx="83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Is the algorithm privacy-preserving?</a:t>
            </a:r>
            <a:endParaRPr sz="400"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3700954" y="3580684"/>
            <a:ext cx="1320600" cy="1631412"/>
            <a:chOff x="3891070" y="3580684"/>
            <a:chExt cx="1320600" cy="1631412"/>
          </a:xfrm>
        </p:grpSpPr>
        <p:sp>
          <p:nvSpPr>
            <p:cNvPr id="222" name="Google Shape;222;p21"/>
            <p:cNvSpPr txBox="1"/>
            <p:nvPr/>
          </p:nvSpPr>
          <p:spPr>
            <a:xfrm>
              <a:off x="4018328" y="4365496"/>
              <a:ext cx="525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^</a:t>
              </a:r>
              <a:endParaRPr i="1" sz="1100">
                <a:solidFill>
                  <a:srgbClr val="FF0000"/>
                </a:solidFill>
              </a:endParaRPr>
            </a:p>
          </p:txBody>
        </p:sp>
        <p:sp>
          <p:nvSpPr>
            <p:cNvPr id="223" name="Google Shape;223;p21"/>
            <p:cNvSpPr txBox="1"/>
            <p:nvPr/>
          </p:nvSpPr>
          <p:spPr>
            <a:xfrm>
              <a:off x="3891070" y="3580684"/>
              <a:ext cx="13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300">
                  <a:solidFill>
                    <a:srgbClr val="FF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not</a:t>
              </a:r>
              <a:endParaRPr i="1" sz="11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02"/>
          <p:cNvSpPr txBox="1"/>
          <p:nvPr/>
        </p:nvSpPr>
        <p:spPr>
          <a:xfrm>
            <a:off x="341200" y="174325"/>
            <a:ext cx="859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Membership Inference Attacks</a:t>
            </a:r>
            <a:endParaRPr i="1" sz="1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856" name="Google Shape;1856;p102"/>
          <p:cNvGrpSpPr/>
          <p:nvPr/>
        </p:nvGrpSpPr>
        <p:grpSpPr>
          <a:xfrm>
            <a:off x="960625" y="1837550"/>
            <a:ext cx="1917300" cy="1690800"/>
            <a:chOff x="587225" y="1351325"/>
            <a:chExt cx="1917300" cy="1690800"/>
          </a:xfrm>
        </p:grpSpPr>
        <p:sp>
          <p:nvSpPr>
            <p:cNvPr id="1857" name="Google Shape;1857;p102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Sensitive 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58" name="Google Shape;1858;p102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59" name="Google Shape;1859;p102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860" name="Google Shape;1860;p102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1861" name="Google Shape;1861;p102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102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3" name="Google Shape;1863;p102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864" name="Google Shape;1864;p102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1865" name="Google Shape;1865;p102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102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7" name="Google Shape;1867;p102"/>
          <p:cNvSpPr txBox="1"/>
          <p:nvPr/>
        </p:nvSpPr>
        <p:spPr>
          <a:xfrm>
            <a:off x="3647600" y="2453750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8" name="Google Shape;1868;p102"/>
          <p:cNvSpPr txBox="1"/>
          <p:nvPr/>
        </p:nvSpPr>
        <p:spPr>
          <a:xfrm>
            <a:off x="5838875" y="2453750"/>
            <a:ext cx="11253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69" name="Google Shape;1869;p102"/>
          <p:cNvCxnSpPr>
            <a:stCxn id="1857" idx="3"/>
            <a:endCxn id="1867" idx="1"/>
          </p:cNvCxnSpPr>
          <p:nvPr/>
        </p:nvCxnSpPr>
        <p:spPr>
          <a:xfrm>
            <a:off x="2877925" y="2682950"/>
            <a:ext cx="7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0" name="Google Shape;1870;p102"/>
          <p:cNvCxnSpPr>
            <a:stCxn id="1867" idx="3"/>
            <a:endCxn id="1868" idx="1"/>
          </p:cNvCxnSpPr>
          <p:nvPr/>
        </p:nvCxnSpPr>
        <p:spPr>
          <a:xfrm>
            <a:off x="4956200" y="2682950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71" name="Google Shape;1871;p102"/>
          <p:cNvGrpSpPr/>
          <p:nvPr/>
        </p:nvGrpSpPr>
        <p:grpSpPr>
          <a:xfrm>
            <a:off x="1919375" y="1101300"/>
            <a:ext cx="5568900" cy="1352450"/>
            <a:chOff x="2300375" y="-41700"/>
            <a:chExt cx="5568900" cy="1352450"/>
          </a:xfrm>
        </p:grpSpPr>
        <p:sp>
          <p:nvSpPr>
            <p:cNvPr id="1872" name="Google Shape;1872;p102"/>
            <p:cNvSpPr txBox="1"/>
            <p:nvPr/>
          </p:nvSpPr>
          <p:spPr>
            <a:xfrm>
              <a:off x="5695775" y="-41700"/>
              <a:ext cx="2173500" cy="911700"/>
            </a:xfrm>
            <a:prstGeom prst="rect">
              <a:avLst/>
            </a:prstGeom>
            <a:solidFill>
              <a:srgbClr val="F6AEA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Adversary </a:t>
              </a: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tries to</a:t>
              </a:r>
              <a:r>
                <a:rPr b="1" lang="en" sz="17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b="1" lang="en" sz="1700">
                  <a:latin typeface="Google Sans"/>
                  <a:ea typeface="Google Sans"/>
                  <a:cs typeface="Google Sans"/>
                  <a:sym typeface="Google Sans"/>
                </a:rPr>
                <a:t>tell whether user A is in the dataset</a:t>
              </a:r>
              <a:endParaRPr b="1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873" name="Google Shape;1873;p102"/>
            <p:cNvCxnSpPr>
              <a:stCxn id="1868" idx="0"/>
              <a:endCxn id="1872" idx="2"/>
            </p:cNvCxnSpPr>
            <p:nvPr/>
          </p:nvCxnSpPr>
          <p:spPr>
            <a:xfrm rot="10800000">
              <a:off x="6782525" y="870050"/>
              <a:ext cx="0" cy="440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74" name="Google Shape;1874;p102"/>
            <p:cNvCxnSpPr>
              <a:stCxn id="1872" idx="1"/>
              <a:endCxn id="1857" idx="0"/>
            </p:cNvCxnSpPr>
            <p:nvPr/>
          </p:nvCxnSpPr>
          <p:spPr>
            <a:xfrm flipH="1">
              <a:off x="2300375" y="414150"/>
              <a:ext cx="3395400" cy="280500"/>
            </a:xfrm>
            <a:prstGeom prst="bentConnector2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875" name="Google Shape;1875;p102"/>
          <p:cNvSpPr txBox="1"/>
          <p:nvPr/>
        </p:nvSpPr>
        <p:spPr>
          <a:xfrm>
            <a:off x="1386900" y="3851375"/>
            <a:ext cx="6370200" cy="461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 = Probability of outputting “INSIDE”</a:t>
            </a:r>
            <a:endParaRPr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03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Relative Measure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81" name="Google Shape;1881;p103"/>
          <p:cNvCxnSpPr/>
          <p:nvPr/>
        </p:nvCxnSpPr>
        <p:spPr>
          <a:xfrm rot="10800000">
            <a:off x="4572000" y="832000"/>
            <a:ext cx="0" cy="3798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882" name="Google Shape;1882;p103"/>
          <p:cNvGrpSpPr/>
          <p:nvPr/>
        </p:nvGrpSpPr>
        <p:grpSpPr>
          <a:xfrm>
            <a:off x="1392816" y="912175"/>
            <a:ext cx="1579280" cy="1392712"/>
            <a:chOff x="587225" y="1351325"/>
            <a:chExt cx="1917300" cy="1690800"/>
          </a:xfrm>
        </p:grpSpPr>
        <p:sp>
          <p:nvSpPr>
            <p:cNvPr id="1883" name="Google Shape;1883;p103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84" name="Google Shape;1884;p103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85" name="Google Shape;1885;p103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86" name="Google Shape;1886;p103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887" name="Google Shape;1887;p103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1888" name="Google Shape;1888;p10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10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0" name="Google Shape;1890;p103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1891" name="Google Shape;1891;p10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10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93" name="Google Shape;1893;p103"/>
          <p:cNvSpPr txBox="1"/>
          <p:nvPr/>
        </p:nvSpPr>
        <p:spPr>
          <a:xfrm>
            <a:off x="2819700" y="1181800"/>
            <a:ext cx="119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Doesn’t contain user A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894" name="Google Shape;1894;p103"/>
          <p:cNvGrpSpPr/>
          <p:nvPr/>
        </p:nvGrpSpPr>
        <p:grpSpPr>
          <a:xfrm>
            <a:off x="6019725" y="500800"/>
            <a:ext cx="1579200" cy="1796100"/>
            <a:chOff x="6019725" y="958000"/>
            <a:chExt cx="1579200" cy="1796100"/>
          </a:xfrm>
        </p:grpSpPr>
        <p:sp>
          <p:nvSpPr>
            <p:cNvPr id="1895" name="Google Shape;1895;p103"/>
            <p:cNvSpPr/>
            <p:nvPr/>
          </p:nvSpPr>
          <p:spPr>
            <a:xfrm>
              <a:off x="6019725" y="958000"/>
              <a:ext cx="1579200" cy="179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96" name="Google Shape;1896;p103"/>
            <p:cNvSpPr txBox="1"/>
            <p:nvPr/>
          </p:nvSpPr>
          <p:spPr>
            <a:xfrm>
              <a:off x="6662573" y="1314229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97" name="Google Shape;1897;p103"/>
            <p:cNvSpPr txBox="1"/>
            <p:nvPr/>
          </p:nvSpPr>
          <p:spPr>
            <a:xfrm rot="5400000">
              <a:off x="6798944" y="1630888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1898" name="Google Shape;1898;p103"/>
            <p:cNvGrpSpPr/>
            <p:nvPr/>
          </p:nvGrpSpPr>
          <p:grpSpPr>
            <a:xfrm>
              <a:off x="6289909" y="1865161"/>
              <a:ext cx="1087564" cy="386400"/>
              <a:chOff x="6289909" y="1865161"/>
              <a:chExt cx="1087564" cy="386400"/>
            </a:xfrm>
          </p:grpSpPr>
          <p:sp>
            <p:nvSpPr>
              <p:cNvPr id="1899" name="Google Shape;1899;p103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1900" name="Google Shape;1900;p103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1901" name="Google Shape;1901;p103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2" name="Google Shape;1902;p103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03" name="Google Shape;1903;p103"/>
            <p:cNvGrpSpPr/>
            <p:nvPr/>
          </p:nvGrpSpPr>
          <p:grpSpPr>
            <a:xfrm>
              <a:off x="6289909" y="1336177"/>
              <a:ext cx="311357" cy="342646"/>
              <a:chOff x="560775" y="1712150"/>
              <a:chExt cx="731400" cy="804900"/>
            </a:xfrm>
          </p:grpSpPr>
          <p:sp>
            <p:nvSpPr>
              <p:cNvPr id="1904" name="Google Shape;1904;p103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103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6" name="Google Shape;1906;p103"/>
            <p:cNvGrpSpPr/>
            <p:nvPr/>
          </p:nvGrpSpPr>
          <p:grpSpPr>
            <a:xfrm>
              <a:off x="6289897" y="2269038"/>
              <a:ext cx="1087564" cy="386400"/>
              <a:chOff x="6289909" y="1865161"/>
              <a:chExt cx="1087564" cy="386400"/>
            </a:xfrm>
          </p:grpSpPr>
          <p:sp>
            <p:nvSpPr>
              <p:cNvPr id="1907" name="Google Shape;1907;p103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User A</a:t>
                </a:r>
                <a:endParaRPr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1908" name="Google Shape;1908;p103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1909" name="Google Shape;1909;p103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0" name="Google Shape;1910;p103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11" name="Google Shape;1911;p103"/>
          <p:cNvSpPr txBox="1"/>
          <p:nvPr/>
        </p:nvSpPr>
        <p:spPr>
          <a:xfrm>
            <a:off x="152816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2" name="Google Shape;1912;p103"/>
          <p:cNvSpPr txBox="1"/>
          <p:nvPr/>
        </p:nvSpPr>
        <p:spPr>
          <a:xfrm>
            <a:off x="615501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13" name="Google Shape;1913;p103"/>
          <p:cNvCxnSpPr>
            <a:stCxn id="1883" idx="2"/>
            <a:endCxn id="1911" idx="0"/>
          </p:cNvCxnSpPr>
          <p:nvPr/>
        </p:nvCxnSpPr>
        <p:spPr>
          <a:xfrm>
            <a:off x="2182456" y="230488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4" name="Google Shape;1914;p103"/>
          <p:cNvCxnSpPr>
            <a:stCxn id="1895" idx="2"/>
            <a:endCxn id="1912" idx="0"/>
          </p:cNvCxnSpPr>
          <p:nvPr/>
        </p:nvCxnSpPr>
        <p:spPr>
          <a:xfrm>
            <a:off x="6809325" y="2296900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5" name="Google Shape;1915;p103"/>
          <p:cNvSpPr txBox="1"/>
          <p:nvPr/>
        </p:nvSpPr>
        <p:spPr>
          <a:xfrm>
            <a:off x="1606000" y="3244375"/>
            <a:ext cx="1152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 o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16" name="Google Shape;1916;p103"/>
          <p:cNvCxnSpPr>
            <a:stCxn id="1911" idx="2"/>
            <a:endCxn id="1915" idx="0"/>
          </p:cNvCxnSpPr>
          <p:nvPr/>
        </p:nvCxnSpPr>
        <p:spPr>
          <a:xfrm>
            <a:off x="2182463" y="3003825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7" name="Google Shape;1917;p103"/>
          <p:cNvSpPr txBox="1"/>
          <p:nvPr/>
        </p:nvSpPr>
        <p:spPr>
          <a:xfrm>
            <a:off x="6210375" y="3252350"/>
            <a:ext cx="1197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 o’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18" name="Google Shape;1918;p103"/>
          <p:cNvCxnSpPr>
            <a:stCxn id="1912" idx="2"/>
            <a:endCxn id="1917" idx="0"/>
          </p:cNvCxnSpPr>
          <p:nvPr/>
        </p:nvCxnSpPr>
        <p:spPr>
          <a:xfrm>
            <a:off x="6809313" y="3003825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9" name="Google Shape;1919;p103"/>
          <p:cNvSpPr txBox="1"/>
          <p:nvPr/>
        </p:nvSpPr>
        <p:spPr>
          <a:xfrm>
            <a:off x="184197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baseline="-25000"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0" name="Google Shape;1920;p103"/>
          <p:cNvSpPr txBox="1"/>
          <p:nvPr/>
        </p:nvSpPr>
        <p:spPr>
          <a:xfrm>
            <a:off x="646882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endParaRPr baseline="-25000"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21" name="Google Shape;1921;p103"/>
          <p:cNvCxnSpPr>
            <a:stCxn id="1915" idx="2"/>
            <a:endCxn id="1919" idx="0"/>
          </p:cNvCxnSpPr>
          <p:nvPr/>
        </p:nvCxnSpPr>
        <p:spPr>
          <a:xfrm>
            <a:off x="2182450" y="3702775"/>
            <a:ext cx="0" cy="43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2" name="Google Shape;1922;p103"/>
          <p:cNvCxnSpPr>
            <a:stCxn id="1917" idx="2"/>
            <a:endCxn id="1920" idx="0"/>
          </p:cNvCxnSpPr>
          <p:nvPr/>
        </p:nvCxnSpPr>
        <p:spPr>
          <a:xfrm>
            <a:off x="6809325" y="3710750"/>
            <a:ext cx="0" cy="42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3" name="Google Shape;1923;p103"/>
          <p:cNvSpPr txBox="1"/>
          <p:nvPr/>
        </p:nvSpPr>
        <p:spPr>
          <a:xfrm>
            <a:off x="4284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4" name="Google Shape;1924;p103"/>
          <p:cNvSpPr txBox="1"/>
          <p:nvPr/>
        </p:nvSpPr>
        <p:spPr>
          <a:xfrm>
            <a:off x="71498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5" name="Google Shape;1925;p103"/>
          <p:cNvSpPr/>
          <p:nvPr/>
        </p:nvSpPr>
        <p:spPr>
          <a:xfrm>
            <a:off x="2634225" y="3999500"/>
            <a:ext cx="3834600" cy="73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Compare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6" name="Google Shape;1926;p103"/>
          <p:cNvSpPr txBox="1"/>
          <p:nvPr/>
        </p:nvSpPr>
        <p:spPr>
          <a:xfrm>
            <a:off x="2981308" y="2636850"/>
            <a:ext cx="3094500" cy="646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 = Probability of outputting “INSIDE”</a:t>
            </a:r>
            <a:endParaRPr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7" name="Google Shape;1927;p103"/>
          <p:cNvSpPr txBox="1"/>
          <p:nvPr/>
        </p:nvSpPr>
        <p:spPr>
          <a:xfrm>
            <a:off x="1261448" y="4138250"/>
            <a:ext cx="1842000" cy="646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False Positive Rate (FPR)</a:t>
            </a:r>
            <a:endParaRPr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8" name="Google Shape;1928;p103"/>
          <p:cNvSpPr txBox="1"/>
          <p:nvPr/>
        </p:nvSpPr>
        <p:spPr>
          <a:xfrm>
            <a:off x="5888323" y="4138250"/>
            <a:ext cx="1842000" cy="646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True Positive Rate (TPR)</a:t>
            </a:r>
            <a:endParaRPr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04"/>
          <p:cNvSpPr txBox="1"/>
          <p:nvPr/>
        </p:nvSpPr>
        <p:spPr>
          <a:xfrm>
            <a:off x="341200" y="174325"/>
            <a:ext cx="859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Membership Inference Attacks</a:t>
            </a:r>
            <a:endParaRPr i="1" sz="1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934" name="Google Shape;1934;p104"/>
          <p:cNvGrpSpPr/>
          <p:nvPr/>
        </p:nvGrpSpPr>
        <p:grpSpPr>
          <a:xfrm>
            <a:off x="1410350" y="1089300"/>
            <a:ext cx="4268375" cy="3359275"/>
            <a:chOff x="1410350" y="1089300"/>
            <a:chExt cx="4268375" cy="3359275"/>
          </a:xfrm>
        </p:grpSpPr>
        <p:cxnSp>
          <p:nvCxnSpPr>
            <p:cNvPr id="1935" name="Google Shape;1935;p104"/>
            <p:cNvCxnSpPr/>
            <p:nvPr/>
          </p:nvCxnSpPr>
          <p:spPr>
            <a:xfrm flipH="1">
              <a:off x="1410350" y="1420675"/>
              <a:ext cx="3027900" cy="302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sp>
          <p:nvSpPr>
            <p:cNvPr id="1936" name="Google Shape;1936;p104"/>
            <p:cNvSpPr txBox="1"/>
            <p:nvPr/>
          </p:nvSpPr>
          <p:spPr>
            <a:xfrm>
              <a:off x="4524325" y="1089300"/>
              <a:ext cx="115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Trivial (TPR=FPR)</a:t>
              </a:r>
              <a:endParaRPr sz="1100"/>
            </a:p>
          </p:txBody>
        </p:sp>
      </p:grpSp>
      <p:sp>
        <p:nvSpPr>
          <p:cNvPr id="1937" name="Google Shape;1937;p104"/>
          <p:cNvSpPr/>
          <p:nvPr/>
        </p:nvSpPr>
        <p:spPr>
          <a:xfrm>
            <a:off x="1401525" y="1416200"/>
            <a:ext cx="3032225" cy="3032225"/>
          </a:xfrm>
          <a:custGeom>
            <a:rect b="b" l="l" r="r" t="t"/>
            <a:pathLst>
              <a:path extrusionOk="0" h="121289" w="121289">
                <a:moveTo>
                  <a:pt x="0" y="121289"/>
                </a:moveTo>
                <a:cubicBezTo>
                  <a:pt x="4228" y="104608"/>
                  <a:pt x="5155" y="41415"/>
                  <a:pt x="25370" y="21200"/>
                </a:cubicBezTo>
                <a:cubicBezTo>
                  <a:pt x="45585" y="985"/>
                  <a:pt x="105303" y="3533"/>
                  <a:pt x="121289" y="0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8" name="Google Shape;1938;p104"/>
          <p:cNvSpPr/>
          <p:nvPr/>
        </p:nvSpPr>
        <p:spPr>
          <a:xfrm>
            <a:off x="5566800" y="2215550"/>
            <a:ext cx="2583000" cy="13206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Scores</a:t>
            </a:r>
            <a:endParaRPr b="1" sz="1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6AEA9"/>
                </a:highlight>
                <a:latin typeface="Google Sans"/>
                <a:ea typeface="Google Sans"/>
                <a:cs typeface="Google Sans"/>
                <a:sym typeface="Google Sans"/>
              </a:rPr>
              <a:t>TPR - FPR</a:t>
            </a:r>
            <a:endParaRPr sz="1600">
              <a:solidFill>
                <a:srgbClr val="222222"/>
              </a:solidFill>
              <a:highlight>
                <a:srgbClr val="F6AEA9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9" name="Google Shape;1939;p104"/>
          <p:cNvGrpSpPr/>
          <p:nvPr/>
        </p:nvGrpSpPr>
        <p:grpSpPr>
          <a:xfrm>
            <a:off x="919500" y="986410"/>
            <a:ext cx="4087825" cy="3862227"/>
            <a:chOff x="919500" y="986410"/>
            <a:chExt cx="4087825" cy="3862227"/>
          </a:xfrm>
        </p:grpSpPr>
        <p:cxnSp>
          <p:nvCxnSpPr>
            <p:cNvPr id="1940" name="Google Shape;1940;p104"/>
            <p:cNvCxnSpPr/>
            <p:nvPr/>
          </p:nvCxnSpPr>
          <p:spPr>
            <a:xfrm flipH="1" rot="-5400000">
              <a:off x="1388500" y="1455272"/>
              <a:ext cx="3006900" cy="2997000"/>
            </a:xfrm>
            <a:prstGeom prst="bentConnector3">
              <a:avLst>
                <a:gd fmla="val 100285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41" name="Google Shape;1941;p104"/>
            <p:cNvSpPr txBox="1"/>
            <p:nvPr/>
          </p:nvSpPr>
          <p:spPr>
            <a:xfrm>
              <a:off x="1129900" y="986410"/>
              <a:ext cx="57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TPR</a:t>
              </a:r>
              <a:endParaRPr sz="1100"/>
            </a:p>
          </p:txBody>
        </p:sp>
        <p:sp>
          <p:nvSpPr>
            <p:cNvPr id="1942" name="Google Shape;1942;p104"/>
            <p:cNvSpPr txBox="1"/>
            <p:nvPr/>
          </p:nvSpPr>
          <p:spPr>
            <a:xfrm>
              <a:off x="4503625" y="425585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FPR</a:t>
              </a:r>
              <a:endParaRPr sz="1100"/>
            </a:p>
          </p:txBody>
        </p:sp>
        <p:sp>
          <p:nvSpPr>
            <p:cNvPr id="1943" name="Google Shape;1943;p104"/>
            <p:cNvSpPr txBox="1"/>
            <p:nvPr/>
          </p:nvSpPr>
          <p:spPr>
            <a:xfrm>
              <a:off x="919500" y="1386600"/>
              <a:ext cx="27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sz="1100"/>
            </a:p>
          </p:txBody>
        </p:sp>
        <p:sp>
          <p:nvSpPr>
            <p:cNvPr id="1944" name="Google Shape;1944;p104"/>
            <p:cNvSpPr txBox="1"/>
            <p:nvPr/>
          </p:nvSpPr>
          <p:spPr>
            <a:xfrm>
              <a:off x="1006675" y="4345350"/>
              <a:ext cx="27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1100"/>
            </a:p>
          </p:txBody>
        </p:sp>
        <p:sp>
          <p:nvSpPr>
            <p:cNvPr id="1945" name="Google Shape;1945;p104"/>
            <p:cNvSpPr txBox="1"/>
            <p:nvPr/>
          </p:nvSpPr>
          <p:spPr>
            <a:xfrm>
              <a:off x="4250713" y="4448437"/>
              <a:ext cx="27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endParaRPr sz="1100"/>
            </a:p>
          </p:txBody>
        </p:sp>
      </p:grpSp>
      <p:cxnSp>
        <p:nvCxnSpPr>
          <p:cNvPr id="1946" name="Google Shape;1946;p104"/>
          <p:cNvCxnSpPr/>
          <p:nvPr/>
        </p:nvCxnSpPr>
        <p:spPr>
          <a:xfrm>
            <a:off x="2062350" y="1911903"/>
            <a:ext cx="0" cy="1902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05"/>
          <p:cNvSpPr/>
          <p:nvPr/>
        </p:nvSpPr>
        <p:spPr>
          <a:xfrm flipH="1">
            <a:off x="1393575" y="1450300"/>
            <a:ext cx="3032100" cy="3015600"/>
          </a:xfrm>
          <a:prstGeom prst="rtTriangle">
            <a:avLst/>
          </a:prstGeom>
          <a:solidFill>
            <a:srgbClr val="F6AE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05"/>
          <p:cNvSpPr txBox="1"/>
          <p:nvPr/>
        </p:nvSpPr>
        <p:spPr>
          <a:xfrm>
            <a:off x="341200" y="174325"/>
            <a:ext cx="859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Membership Inference Attacks</a:t>
            </a:r>
            <a:endParaRPr i="1" sz="17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53" name="Google Shape;1953;p105"/>
          <p:cNvCxnSpPr/>
          <p:nvPr/>
        </p:nvCxnSpPr>
        <p:spPr>
          <a:xfrm flipH="1" rot="-5400000">
            <a:off x="1388500" y="1455272"/>
            <a:ext cx="3006900" cy="2997000"/>
          </a:xfrm>
          <a:prstGeom prst="bentConnector3">
            <a:avLst>
              <a:gd fmla="val 10028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4" name="Google Shape;1954;p105"/>
          <p:cNvSpPr txBox="1"/>
          <p:nvPr/>
        </p:nvSpPr>
        <p:spPr>
          <a:xfrm>
            <a:off x="1129900" y="986410"/>
            <a:ext cx="5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TPR</a:t>
            </a:r>
            <a:endParaRPr sz="1100"/>
          </a:p>
        </p:txBody>
      </p:sp>
      <p:sp>
        <p:nvSpPr>
          <p:cNvPr id="1955" name="Google Shape;1955;p105"/>
          <p:cNvSpPr txBox="1"/>
          <p:nvPr/>
        </p:nvSpPr>
        <p:spPr>
          <a:xfrm>
            <a:off x="4503625" y="4255850"/>
            <a:ext cx="5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FPR</a:t>
            </a:r>
            <a:endParaRPr sz="1100"/>
          </a:p>
        </p:txBody>
      </p:sp>
      <p:cxnSp>
        <p:nvCxnSpPr>
          <p:cNvPr id="1956" name="Google Shape;1956;p105"/>
          <p:cNvCxnSpPr/>
          <p:nvPr/>
        </p:nvCxnSpPr>
        <p:spPr>
          <a:xfrm flipH="1">
            <a:off x="1410350" y="1420675"/>
            <a:ext cx="3027900" cy="302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957" name="Google Shape;1957;p105"/>
          <p:cNvSpPr txBox="1"/>
          <p:nvPr/>
        </p:nvSpPr>
        <p:spPr>
          <a:xfrm>
            <a:off x="4524325" y="1089300"/>
            <a:ext cx="115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Trivial (TPR=FPR)</a:t>
            </a:r>
            <a:endParaRPr sz="1100"/>
          </a:p>
        </p:txBody>
      </p:sp>
      <p:sp>
        <p:nvSpPr>
          <p:cNvPr id="1958" name="Google Shape;1958;p105"/>
          <p:cNvSpPr/>
          <p:nvPr/>
        </p:nvSpPr>
        <p:spPr>
          <a:xfrm>
            <a:off x="1401525" y="1416200"/>
            <a:ext cx="3032225" cy="3032225"/>
          </a:xfrm>
          <a:custGeom>
            <a:rect b="b" l="l" r="r" t="t"/>
            <a:pathLst>
              <a:path extrusionOk="0" h="121289" w="121289">
                <a:moveTo>
                  <a:pt x="0" y="121289"/>
                </a:moveTo>
                <a:cubicBezTo>
                  <a:pt x="4228" y="104608"/>
                  <a:pt x="5155" y="41415"/>
                  <a:pt x="25370" y="21200"/>
                </a:cubicBezTo>
                <a:cubicBezTo>
                  <a:pt x="45585" y="985"/>
                  <a:pt x="105303" y="3533"/>
                  <a:pt x="121289" y="0"/>
                </a:cubicBezTo>
              </a:path>
            </a:pathLst>
          </a:custGeom>
          <a:solidFill>
            <a:srgbClr val="F6AEA9"/>
          </a:solidFill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9" name="Google Shape;1959;p105"/>
          <p:cNvSpPr txBox="1"/>
          <p:nvPr/>
        </p:nvSpPr>
        <p:spPr>
          <a:xfrm>
            <a:off x="919500" y="1386600"/>
            <a:ext cx="2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1100"/>
          </a:p>
        </p:txBody>
      </p:sp>
      <p:sp>
        <p:nvSpPr>
          <p:cNvPr id="1960" name="Google Shape;1960;p105"/>
          <p:cNvSpPr txBox="1"/>
          <p:nvPr/>
        </p:nvSpPr>
        <p:spPr>
          <a:xfrm>
            <a:off x="1006675" y="4345350"/>
            <a:ext cx="2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 sz="1100"/>
          </a:p>
        </p:txBody>
      </p:sp>
      <p:sp>
        <p:nvSpPr>
          <p:cNvPr id="1961" name="Google Shape;1961;p105"/>
          <p:cNvSpPr txBox="1"/>
          <p:nvPr/>
        </p:nvSpPr>
        <p:spPr>
          <a:xfrm>
            <a:off x="4250713" y="4448437"/>
            <a:ext cx="2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1100"/>
          </a:p>
        </p:txBody>
      </p:sp>
      <p:sp>
        <p:nvSpPr>
          <p:cNvPr id="1962" name="Google Shape;1962;p105"/>
          <p:cNvSpPr/>
          <p:nvPr/>
        </p:nvSpPr>
        <p:spPr>
          <a:xfrm>
            <a:off x="5566800" y="2215550"/>
            <a:ext cx="2583000" cy="13206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Scores</a:t>
            </a:r>
            <a:endParaRPr b="1" sz="1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TPR - FPR</a:t>
            </a:r>
            <a:endParaRPr sz="1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6AEA9"/>
                </a:highlight>
                <a:latin typeface="Google Sans"/>
                <a:ea typeface="Google Sans"/>
                <a:cs typeface="Google Sans"/>
                <a:sym typeface="Google Sans"/>
              </a:rPr>
              <a:t>Area Under Curve (AUC)</a:t>
            </a:r>
            <a:endParaRPr>
              <a:highlight>
                <a:srgbClr val="F6AEA9"/>
              </a:highligh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06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Secret Sharer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8" name="Google Shape;1968;p106"/>
          <p:cNvSpPr txBox="1"/>
          <p:nvPr/>
        </p:nvSpPr>
        <p:spPr>
          <a:xfrm>
            <a:off x="929825" y="1354450"/>
            <a:ext cx="1867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Sequence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9" name="Google Shape;1969;p106"/>
          <p:cNvSpPr txBox="1"/>
          <p:nvPr/>
        </p:nvSpPr>
        <p:spPr>
          <a:xfrm>
            <a:off x="3776225" y="1163350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70" name="Google Shape;1970;p106"/>
          <p:cNvCxnSpPr>
            <a:stCxn id="1968" idx="3"/>
            <a:endCxn id="1969" idx="1"/>
          </p:cNvCxnSpPr>
          <p:nvPr/>
        </p:nvCxnSpPr>
        <p:spPr>
          <a:xfrm>
            <a:off x="2797625" y="1589500"/>
            <a:ext cx="97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1" name="Google Shape;1971;p106"/>
          <p:cNvSpPr txBox="1"/>
          <p:nvPr/>
        </p:nvSpPr>
        <p:spPr>
          <a:xfrm>
            <a:off x="6041425" y="1354450"/>
            <a:ext cx="2026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Probability distribution over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72" name="Google Shape;1972;p106"/>
          <p:cNvCxnSpPr>
            <a:stCxn id="1969" idx="3"/>
            <a:endCxn id="1971" idx="1"/>
          </p:cNvCxnSpPr>
          <p:nvPr/>
        </p:nvCxnSpPr>
        <p:spPr>
          <a:xfrm>
            <a:off x="5119325" y="1589500"/>
            <a:ext cx="922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73" name="Google Shape;1973;p106"/>
          <p:cNvGrpSpPr/>
          <p:nvPr/>
        </p:nvGrpSpPr>
        <p:grpSpPr>
          <a:xfrm>
            <a:off x="2005800" y="2269113"/>
            <a:ext cx="5480594" cy="2085912"/>
            <a:chOff x="2005800" y="2269113"/>
            <a:chExt cx="5480594" cy="2085912"/>
          </a:xfrm>
        </p:grpSpPr>
        <p:sp>
          <p:nvSpPr>
            <p:cNvPr id="1974" name="Google Shape;1974;p106"/>
            <p:cNvSpPr txBox="1"/>
            <p:nvPr/>
          </p:nvSpPr>
          <p:spPr>
            <a:xfrm>
              <a:off x="5058494" y="2269113"/>
              <a:ext cx="242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Secret value = x*</a:t>
              </a:r>
              <a:r>
                <a:rPr baseline="-25000"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q+1</a:t>
              </a: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endParaRPr sz="1200"/>
            </a:p>
          </p:txBody>
        </p:sp>
        <p:sp>
          <p:nvSpPr>
            <p:cNvPr id="1975" name="Google Shape;1975;p106"/>
            <p:cNvSpPr/>
            <p:nvPr/>
          </p:nvSpPr>
          <p:spPr>
            <a:xfrm>
              <a:off x="2005800" y="2669325"/>
              <a:ext cx="5132400" cy="16857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Privacy Violation Scores</a:t>
              </a:r>
              <a:endParaRPr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22222"/>
                </a:buClr>
                <a:buSzPts val="1800"/>
                <a:buFont typeface="Google Sans"/>
                <a:buChar char="●"/>
              </a:pPr>
              <a:r>
                <a:rPr b="1"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Log-perplexity</a:t>
              </a:r>
              <a:r>
                <a:rPr lang="en" sz="18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 - </a:t>
              </a:r>
              <a:r>
                <a:rPr lang="en" sz="1800">
                  <a:solidFill>
                    <a:srgbClr val="222222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log Pr[x*</a:t>
              </a:r>
              <a:r>
                <a:rPr baseline="-25000" lang="en" sz="1800">
                  <a:solidFill>
                    <a:srgbClr val="222222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q+1</a:t>
              </a:r>
              <a:r>
                <a:rPr lang="en" sz="1800">
                  <a:solidFill>
                    <a:srgbClr val="222222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 | x</a:t>
              </a:r>
              <a:r>
                <a:rPr baseline="-25000" lang="en" sz="1800">
                  <a:solidFill>
                    <a:srgbClr val="222222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1</a:t>
              </a:r>
              <a:r>
                <a:rPr lang="en" sz="1800">
                  <a:solidFill>
                    <a:srgbClr val="222222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,...,x</a:t>
              </a:r>
              <a:r>
                <a:rPr baseline="-25000" lang="en" sz="1800">
                  <a:solidFill>
                    <a:srgbClr val="222222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q</a:t>
              </a:r>
              <a:r>
                <a:rPr lang="en" sz="1800">
                  <a:solidFill>
                    <a:srgbClr val="222222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]</a:t>
              </a:r>
              <a:endParaRPr sz="1800">
                <a:solidFill>
                  <a:srgbClr val="222222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6" name="Google Shape;1976;p106"/>
          <p:cNvGrpSpPr/>
          <p:nvPr/>
        </p:nvGrpSpPr>
        <p:grpSpPr>
          <a:xfrm>
            <a:off x="6481625" y="3009625"/>
            <a:ext cx="2540700" cy="831300"/>
            <a:chOff x="6481625" y="3009625"/>
            <a:chExt cx="2540700" cy="831300"/>
          </a:xfrm>
        </p:grpSpPr>
        <p:sp>
          <p:nvSpPr>
            <p:cNvPr id="1977" name="Google Shape;1977;p106"/>
            <p:cNvSpPr txBox="1"/>
            <p:nvPr/>
          </p:nvSpPr>
          <p:spPr>
            <a:xfrm>
              <a:off x="7298225" y="3009625"/>
              <a:ext cx="1724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rPr>
                <a:t>Probability that the model outputs the secret</a:t>
              </a:r>
              <a:endParaRPr sz="1200">
                <a:highlight>
                  <a:srgbClr val="FFFF00"/>
                </a:highlight>
              </a:endParaRPr>
            </a:p>
          </p:txBody>
        </p:sp>
        <p:cxnSp>
          <p:nvCxnSpPr>
            <p:cNvPr id="1978" name="Google Shape;1978;p106"/>
            <p:cNvCxnSpPr>
              <a:stCxn id="1977" idx="1"/>
            </p:cNvCxnSpPr>
            <p:nvPr/>
          </p:nvCxnSpPr>
          <p:spPr>
            <a:xfrm rot="10800000">
              <a:off x="6481625" y="3425275"/>
              <a:ext cx="816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07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Secret Sharer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4" name="Google Shape;1984;p107"/>
          <p:cNvSpPr txBox="1"/>
          <p:nvPr/>
        </p:nvSpPr>
        <p:spPr>
          <a:xfrm>
            <a:off x="929825" y="1354450"/>
            <a:ext cx="1867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Sequence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5" name="Google Shape;1985;p107"/>
          <p:cNvSpPr txBox="1"/>
          <p:nvPr/>
        </p:nvSpPr>
        <p:spPr>
          <a:xfrm>
            <a:off x="3776225" y="1163350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86" name="Google Shape;1986;p107"/>
          <p:cNvCxnSpPr>
            <a:stCxn id="1984" idx="3"/>
            <a:endCxn id="1985" idx="1"/>
          </p:cNvCxnSpPr>
          <p:nvPr/>
        </p:nvCxnSpPr>
        <p:spPr>
          <a:xfrm>
            <a:off x="2797625" y="1589500"/>
            <a:ext cx="97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7" name="Google Shape;1987;p107"/>
          <p:cNvSpPr txBox="1"/>
          <p:nvPr/>
        </p:nvSpPr>
        <p:spPr>
          <a:xfrm>
            <a:off x="6041425" y="1354450"/>
            <a:ext cx="2026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Probability distribution over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88" name="Google Shape;1988;p107"/>
          <p:cNvCxnSpPr>
            <a:stCxn id="1985" idx="3"/>
            <a:endCxn id="1987" idx="1"/>
          </p:cNvCxnSpPr>
          <p:nvPr/>
        </p:nvCxnSpPr>
        <p:spPr>
          <a:xfrm>
            <a:off x="5119325" y="1589500"/>
            <a:ext cx="922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9" name="Google Shape;1989;p107"/>
          <p:cNvSpPr txBox="1"/>
          <p:nvPr/>
        </p:nvSpPr>
        <p:spPr>
          <a:xfrm>
            <a:off x="5058494" y="2269113"/>
            <a:ext cx="24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Secret value = x*</a:t>
            </a:r>
            <a:r>
              <a:rPr baseline="-25000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200"/>
          </a:p>
        </p:txBody>
      </p:sp>
      <p:sp>
        <p:nvSpPr>
          <p:cNvPr id="1990" name="Google Shape;1990;p107"/>
          <p:cNvSpPr/>
          <p:nvPr/>
        </p:nvSpPr>
        <p:spPr>
          <a:xfrm>
            <a:off x="2005800" y="2669325"/>
            <a:ext cx="5132400" cy="16857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Scores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b="1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Log-perplexity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: - log Pr[x*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| x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,...,x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q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b="1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Guess Entropy: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log rank(Pr[x*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| x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,...,x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q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])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08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Secret Sharer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6" name="Google Shape;1996;p108"/>
          <p:cNvSpPr txBox="1"/>
          <p:nvPr/>
        </p:nvSpPr>
        <p:spPr>
          <a:xfrm>
            <a:off x="929825" y="1354450"/>
            <a:ext cx="1867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Sequence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...,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7" name="Google Shape;1997;p108"/>
          <p:cNvSpPr txBox="1"/>
          <p:nvPr/>
        </p:nvSpPr>
        <p:spPr>
          <a:xfrm>
            <a:off x="3776225" y="1163350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98" name="Google Shape;1998;p108"/>
          <p:cNvCxnSpPr>
            <a:stCxn id="1996" idx="3"/>
            <a:endCxn id="1997" idx="1"/>
          </p:cNvCxnSpPr>
          <p:nvPr/>
        </p:nvCxnSpPr>
        <p:spPr>
          <a:xfrm>
            <a:off x="2797625" y="1589500"/>
            <a:ext cx="97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9" name="Google Shape;1999;p108"/>
          <p:cNvSpPr txBox="1"/>
          <p:nvPr/>
        </p:nvSpPr>
        <p:spPr>
          <a:xfrm>
            <a:off x="6041425" y="1354450"/>
            <a:ext cx="2026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Probability distribution over x</a:t>
            </a:r>
            <a:r>
              <a:rPr baseline="-25000" lang="en" sz="1600"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00" name="Google Shape;2000;p108"/>
          <p:cNvCxnSpPr>
            <a:stCxn id="1997" idx="3"/>
            <a:endCxn id="1999" idx="1"/>
          </p:cNvCxnSpPr>
          <p:nvPr/>
        </p:nvCxnSpPr>
        <p:spPr>
          <a:xfrm>
            <a:off x="5119325" y="1589500"/>
            <a:ext cx="922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08"/>
          <p:cNvSpPr txBox="1"/>
          <p:nvPr/>
        </p:nvSpPr>
        <p:spPr>
          <a:xfrm>
            <a:off x="5058494" y="2269113"/>
            <a:ext cx="24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Secret value = x*</a:t>
            </a:r>
            <a:r>
              <a:rPr baseline="-25000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200"/>
          </a:p>
        </p:txBody>
      </p:sp>
      <p:sp>
        <p:nvSpPr>
          <p:cNvPr id="2002" name="Google Shape;2002;p108"/>
          <p:cNvSpPr/>
          <p:nvPr/>
        </p:nvSpPr>
        <p:spPr>
          <a:xfrm>
            <a:off x="2005800" y="2669325"/>
            <a:ext cx="5132400" cy="16857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Scores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b="1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Log-perplexity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: - log Pr[x*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| x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,...,x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q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b="1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Guess Entropy: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log </a:t>
            </a:r>
            <a:r>
              <a:rPr lang="en" sz="1800">
                <a:solidFill>
                  <a:srgbClr val="222222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rank(Pr[x*</a:t>
            </a:r>
            <a:r>
              <a:rPr baseline="-25000" lang="en" sz="1800">
                <a:solidFill>
                  <a:srgbClr val="222222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q+1</a:t>
            </a:r>
            <a:r>
              <a:rPr lang="en" sz="1800">
                <a:solidFill>
                  <a:srgbClr val="222222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 | x</a:t>
            </a:r>
            <a:r>
              <a:rPr baseline="-25000" lang="en" sz="1800">
                <a:solidFill>
                  <a:srgbClr val="222222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800">
                <a:solidFill>
                  <a:srgbClr val="222222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,...,x</a:t>
            </a:r>
            <a:r>
              <a:rPr baseline="-25000" lang="en" sz="1800">
                <a:solidFill>
                  <a:srgbClr val="222222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q</a:t>
            </a:r>
            <a:r>
              <a:rPr lang="en" sz="1800">
                <a:solidFill>
                  <a:srgbClr val="222222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])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003" name="Google Shape;2003;p108"/>
          <p:cNvSpPr txBox="1"/>
          <p:nvPr/>
        </p:nvSpPr>
        <p:spPr>
          <a:xfrm>
            <a:off x="7298225" y="3577778"/>
            <a:ext cx="172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# of guesses required before getting the secret</a:t>
            </a:r>
            <a:endParaRPr sz="1200">
              <a:highlight>
                <a:srgbClr val="FFFF00"/>
              </a:highlight>
            </a:endParaRPr>
          </a:p>
        </p:txBody>
      </p:sp>
      <p:cxnSp>
        <p:nvCxnSpPr>
          <p:cNvPr id="2004" name="Google Shape;2004;p108"/>
          <p:cNvCxnSpPr>
            <a:stCxn id="2003" idx="1"/>
          </p:cNvCxnSpPr>
          <p:nvPr/>
        </p:nvCxnSpPr>
        <p:spPr>
          <a:xfrm rot="10800000">
            <a:off x="6872525" y="3993428"/>
            <a:ext cx="425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09"/>
          <p:cNvSpPr txBox="1"/>
          <p:nvPr/>
        </p:nvSpPr>
        <p:spPr>
          <a:xfrm>
            <a:off x="341200" y="1743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 Secret Sharer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0" name="Google Shape;2010;p109"/>
          <p:cNvSpPr txBox="1"/>
          <p:nvPr/>
        </p:nvSpPr>
        <p:spPr>
          <a:xfrm>
            <a:off x="779325" y="1399900"/>
            <a:ext cx="2502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Alice’s credit card number is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1" name="Google Shape;2011;p109"/>
          <p:cNvSpPr txBox="1"/>
          <p:nvPr/>
        </p:nvSpPr>
        <p:spPr>
          <a:xfrm>
            <a:off x="5639750" y="1173850"/>
            <a:ext cx="326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1111222233334442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0.02</a:t>
            </a:r>
            <a:endParaRPr>
              <a:solidFill>
                <a:srgbClr val="9E9E9E"/>
              </a:solidFill>
              <a:highlight>
                <a:srgbClr val="FFFF00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highlight>
                  <a:srgbClr val="FFFF00"/>
                </a:highlight>
                <a:latin typeface="Google Sans"/>
                <a:ea typeface="Google Sans"/>
                <a:cs typeface="Google Sans"/>
                <a:sym typeface="Google Sans"/>
              </a:rPr>
              <a:t>1111222233334444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0.01</a:t>
            </a:r>
            <a:endParaRPr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1111222233334441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>
                <a:solidFill>
                  <a:srgbClr val="E00D0D"/>
                </a:solidFill>
                <a:latin typeface="Google Sans"/>
                <a:ea typeface="Google Sans"/>
                <a:cs typeface="Google Sans"/>
                <a:sym typeface="Google Sans"/>
              </a:rPr>
              <a:t>0.0001</a:t>
            </a:r>
            <a:endParaRPr>
              <a:solidFill>
                <a:srgbClr val="E00D0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2" name="Google Shape;2012;p109"/>
          <p:cNvSpPr txBox="1"/>
          <p:nvPr/>
        </p:nvSpPr>
        <p:spPr>
          <a:xfrm rot="5400000">
            <a:off x="7048400" y="1842400"/>
            <a:ext cx="4437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3" name="Google Shape;2013;p109"/>
          <p:cNvSpPr txBox="1"/>
          <p:nvPr/>
        </p:nvSpPr>
        <p:spPr>
          <a:xfrm>
            <a:off x="3776225" y="1163350"/>
            <a:ext cx="1343100" cy="8523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Generative Sequence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14" name="Google Shape;2014;p109"/>
          <p:cNvCxnSpPr>
            <a:stCxn id="2010" idx="3"/>
            <a:endCxn id="2013" idx="1"/>
          </p:cNvCxnSpPr>
          <p:nvPr/>
        </p:nvCxnSpPr>
        <p:spPr>
          <a:xfrm>
            <a:off x="3281325" y="1589500"/>
            <a:ext cx="495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09"/>
          <p:cNvCxnSpPr>
            <a:stCxn id="2013" idx="3"/>
            <a:endCxn id="2011" idx="1"/>
          </p:cNvCxnSpPr>
          <p:nvPr/>
        </p:nvCxnSpPr>
        <p:spPr>
          <a:xfrm>
            <a:off x="5119325" y="1589500"/>
            <a:ext cx="520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6" name="Google Shape;2016;p109"/>
          <p:cNvSpPr/>
          <p:nvPr/>
        </p:nvSpPr>
        <p:spPr>
          <a:xfrm>
            <a:off x="3033600" y="2669325"/>
            <a:ext cx="3076800" cy="16857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Scores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b="1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Log-perplexity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: 0.01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800"/>
              <a:buFont typeface="Google Sans"/>
              <a:buChar char="●"/>
            </a:pPr>
            <a:r>
              <a:rPr b="1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Guess Entropy:</a:t>
            </a: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log(2)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10"/>
          <p:cNvSpPr/>
          <p:nvPr/>
        </p:nvSpPr>
        <p:spPr>
          <a:xfrm>
            <a:off x="7254775" y="3631725"/>
            <a:ext cx="1181700" cy="58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10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Relative Measure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23" name="Google Shape;2023;p110"/>
          <p:cNvCxnSpPr/>
          <p:nvPr/>
        </p:nvCxnSpPr>
        <p:spPr>
          <a:xfrm rot="10800000">
            <a:off x="4572000" y="832000"/>
            <a:ext cx="0" cy="3798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024" name="Google Shape;2024;p110"/>
          <p:cNvGrpSpPr/>
          <p:nvPr/>
        </p:nvGrpSpPr>
        <p:grpSpPr>
          <a:xfrm>
            <a:off x="1392816" y="912175"/>
            <a:ext cx="1579280" cy="1392712"/>
            <a:chOff x="587225" y="1351325"/>
            <a:chExt cx="1917300" cy="1690800"/>
          </a:xfrm>
        </p:grpSpPr>
        <p:sp>
          <p:nvSpPr>
            <p:cNvPr id="2025" name="Google Shape;2025;p110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26" name="Google Shape;2026;p110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27" name="Google Shape;2027;p110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28" name="Google Shape;2028;p110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029" name="Google Shape;2029;p110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2030" name="Google Shape;2030;p110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10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2" name="Google Shape;2032;p110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2033" name="Google Shape;2033;p110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10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35" name="Google Shape;2035;p110"/>
          <p:cNvSpPr txBox="1"/>
          <p:nvPr/>
        </p:nvSpPr>
        <p:spPr>
          <a:xfrm>
            <a:off x="2819700" y="1181800"/>
            <a:ext cx="119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Doesn’t contain user A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36" name="Google Shape;2036;p110"/>
          <p:cNvGrpSpPr/>
          <p:nvPr/>
        </p:nvGrpSpPr>
        <p:grpSpPr>
          <a:xfrm>
            <a:off x="6019725" y="500800"/>
            <a:ext cx="1579200" cy="1796100"/>
            <a:chOff x="6019725" y="958000"/>
            <a:chExt cx="1579200" cy="1796100"/>
          </a:xfrm>
        </p:grpSpPr>
        <p:sp>
          <p:nvSpPr>
            <p:cNvPr id="2037" name="Google Shape;2037;p110"/>
            <p:cNvSpPr/>
            <p:nvPr/>
          </p:nvSpPr>
          <p:spPr>
            <a:xfrm>
              <a:off x="6019725" y="958000"/>
              <a:ext cx="1579200" cy="179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38" name="Google Shape;2038;p110"/>
            <p:cNvSpPr txBox="1"/>
            <p:nvPr/>
          </p:nvSpPr>
          <p:spPr>
            <a:xfrm>
              <a:off x="6662573" y="1314229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39" name="Google Shape;2039;p110"/>
            <p:cNvSpPr txBox="1"/>
            <p:nvPr/>
          </p:nvSpPr>
          <p:spPr>
            <a:xfrm rot="5400000">
              <a:off x="6798944" y="1630888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040" name="Google Shape;2040;p110"/>
            <p:cNvGrpSpPr/>
            <p:nvPr/>
          </p:nvGrpSpPr>
          <p:grpSpPr>
            <a:xfrm>
              <a:off x="6289909" y="1865161"/>
              <a:ext cx="1087564" cy="386400"/>
              <a:chOff x="6289909" y="1865161"/>
              <a:chExt cx="1087564" cy="386400"/>
            </a:xfrm>
          </p:grpSpPr>
          <p:sp>
            <p:nvSpPr>
              <p:cNvPr id="2041" name="Google Shape;2041;p110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2042" name="Google Shape;2042;p110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2043" name="Google Shape;2043;p110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110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45" name="Google Shape;2045;p110"/>
            <p:cNvGrpSpPr/>
            <p:nvPr/>
          </p:nvGrpSpPr>
          <p:grpSpPr>
            <a:xfrm>
              <a:off x="6289909" y="1336177"/>
              <a:ext cx="311357" cy="342646"/>
              <a:chOff x="560775" y="1712150"/>
              <a:chExt cx="731400" cy="804900"/>
            </a:xfrm>
          </p:grpSpPr>
          <p:sp>
            <p:nvSpPr>
              <p:cNvPr id="2046" name="Google Shape;2046;p110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10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8" name="Google Shape;2048;p110"/>
            <p:cNvGrpSpPr/>
            <p:nvPr/>
          </p:nvGrpSpPr>
          <p:grpSpPr>
            <a:xfrm>
              <a:off x="6289897" y="2269038"/>
              <a:ext cx="1087564" cy="386400"/>
              <a:chOff x="6289909" y="1865161"/>
              <a:chExt cx="1087564" cy="386400"/>
            </a:xfrm>
          </p:grpSpPr>
          <p:sp>
            <p:nvSpPr>
              <p:cNvPr id="2049" name="Google Shape;2049;p110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User A</a:t>
                </a:r>
                <a:endParaRPr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2050" name="Google Shape;2050;p110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2051" name="Google Shape;2051;p110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110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3" name="Google Shape;2053;p110"/>
          <p:cNvSpPr txBox="1"/>
          <p:nvPr/>
        </p:nvSpPr>
        <p:spPr>
          <a:xfrm>
            <a:off x="152816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4" name="Google Shape;2054;p110"/>
          <p:cNvSpPr txBox="1"/>
          <p:nvPr/>
        </p:nvSpPr>
        <p:spPr>
          <a:xfrm>
            <a:off x="615501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55" name="Google Shape;2055;p110"/>
          <p:cNvCxnSpPr>
            <a:stCxn id="2025" idx="2"/>
            <a:endCxn id="2053" idx="0"/>
          </p:cNvCxnSpPr>
          <p:nvPr/>
        </p:nvCxnSpPr>
        <p:spPr>
          <a:xfrm>
            <a:off x="2182456" y="230488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10"/>
          <p:cNvCxnSpPr>
            <a:stCxn id="2037" idx="2"/>
            <a:endCxn id="2054" idx="0"/>
          </p:cNvCxnSpPr>
          <p:nvPr/>
        </p:nvCxnSpPr>
        <p:spPr>
          <a:xfrm>
            <a:off x="6809325" y="2296900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7" name="Google Shape;2057;p110"/>
          <p:cNvSpPr txBox="1"/>
          <p:nvPr/>
        </p:nvSpPr>
        <p:spPr>
          <a:xfrm>
            <a:off x="1606000" y="3244375"/>
            <a:ext cx="1152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 o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58" name="Google Shape;2058;p110"/>
          <p:cNvCxnSpPr>
            <a:stCxn id="2053" idx="2"/>
            <a:endCxn id="2057" idx="0"/>
          </p:cNvCxnSpPr>
          <p:nvPr/>
        </p:nvCxnSpPr>
        <p:spPr>
          <a:xfrm>
            <a:off x="2182463" y="3003825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9" name="Google Shape;2059;p110"/>
          <p:cNvSpPr txBox="1"/>
          <p:nvPr/>
        </p:nvSpPr>
        <p:spPr>
          <a:xfrm>
            <a:off x="6210375" y="3252350"/>
            <a:ext cx="1197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 o’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60" name="Google Shape;2060;p110"/>
          <p:cNvCxnSpPr>
            <a:stCxn id="2054" idx="2"/>
            <a:endCxn id="2059" idx="0"/>
          </p:cNvCxnSpPr>
          <p:nvPr/>
        </p:nvCxnSpPr>
        <p:spPr>
          <a:xfrm>
            <a:off x="6809313" y="3003825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1" name="Google Shape;2061;p110"/>
          <p:cNvSpPr txBox="1"/>
          <p:nvPr/>
        </p:nvSpPr>
        <p:spPr>
          <a:xfrm>
            <a:off x="184197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baseline="-25000"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2" name="Google Shape;2062;p110"/>
          <p:cNvSpPr txBox="1"/>
          <p:nvPr/>
        </p:nvSpPr>
        <p:spPr>
          <a:xfrm>
            <a:off x="6468825" y="4138100"/>
            <a:ext cx="6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baseline="-25000"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endParaRPr baseline="-25000" i="1" sz="2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63" name="Google Shape;2063;p110"/>
          <p:cNvCxnSpPr>
            <a:stCxn id="2057" idx="2"/>
            <a:endCxn id="2061" idx="0"/>
          </p:cNvCxnSpPr>
          <p:nvPr/>
        </p:nvCxnSpPr>
        <p:spPr>
          <a:xfrm>
            <a:off x="2182450" y="3702775"/>
            <a:ext cx="0" cy="43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4" name="Google Shape;2064;p110"/>
          <p:cNvCxnSpPr>
            <a:stCxn id="2059" idx="2"/>
            <a:endCxn id="2062" idx="0"/>
          </p:cNvCxnSpPr>
          <p:nvPr/>
        </p:nvCxnSpPr>
        <p:spPr>
          <a:xfrm>
            <a:off x="6809325" y="3710750"/>
            <a:ext cx="0" cy="42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5" name="Google Shape;2065;p110"/>
          <p:cNvSpPr txBox="1"/>
          <p:nvPr/>
        </p:nvSpPr>
        <p:spPr>
          <a:xfrm>
            <a:off x="4284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6" name="Google Shape;2066;p110"/>
          <p:cNvSpPr txBox="1"/>
          <p:nvPr/>
        </p:nvSpPr>
        <p:spPr>
          <a:xfrm>
            <a:off x="7149825" y="3627925"/>
            <a:ext cx="13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Privacy violation score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7" name="Google Shape;2067;p110"/>
          <p:cNvSpPr/>
          <p:nvPr/>
        </p:nvSpPr>
        <p:spPr>
          <a:xfrm>
            <a:off x="2634225" y="3999500"/>
            <a:ext cx="3834600" cy="73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Compare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8" name="Google Shape;2068;p110"/>
          <p:cNvSpPr txBox="1"/>
          <p:nvPr/>
        </p:nvSpPr>
        <p:spPr>
          <a:xfrm>
            <a:off x="3377400" y="3004400"/>
            <a:ext cx="2389200" cy="954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Ratio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/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baseline="-25000" sz="1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Difference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in</a:t>
            </a:r>
            <a:r>
              <a:rPr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 - s</a:t>
            </a:r>
            <a:r>
              <a:rPr baseline="-25000" lang="en" sz="1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out</a:t>
            </a:r>
            <a:endParaRPr sz="16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9" name="Google Shape;2069;p110"/>
          <p:cNvSpPr txBox="1"/>
          <p:nvPr/>
        </p:nvSpPr>
        <p:spPr>
          <a:xfrm>
            <a:off x="7703700" y="2521650"/>
            <a:ext cx="13641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Attack-specific</a:t>
            </a:r>
            <a:endParaRPr baseline="-25000" i="1" sz="1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70" name="Google Shape;2070;p110"/>
          <p:cNvCxnSpPr>
            <a:stCxn id="2069" idx="2"/>
            <a:endCxn id="2066" idx="3"/>
          </p:cNvCxnSpPr>
          <p:nvPr/>
        </p:nvCxnSpPr>
        <p:spPr>
          <a:xfrm flipH="1" rot="-5400000">
            <a:off x="7942800" y="3349500"/>
            <a:ext cx="1014000" cy="128100"/>
          </a:xfrm>
          <a:prstGeom prst="bentConnector4">
            <a:avLst>
              <a:gd fmla="val 35571" name="adj1"/>
              <a:gd fmla="val 285948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111"/>
          <p:cNvSpPr txBox="1"/>
          <p:nvPr/>
        </p:nvSpPr>
        <p:spPr>
          <a:xfrm>
            <a:off x="341200" y="21925"/>
            <a:ext cx="85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Teaser: Differential Privacy</a:t>
            </a:r>
            <a:endParaRPr i="1" sz="2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76" name="Google Shape;2076;p111"/>
          <p:cNvCxnSpPr/>
          <p:nvPr/>
        </p:nvCxnSpPr>
        <p:spPr>
          <a:xfrm rot="10800000">
            <a:off x="4572000" y="832000"/>
            <a:ext cx="0" cy="3798900"/>
          </a:xfrm>
          <a:prstGeom prst="straightConnector1">
            <a:avLst/>
          </a:prstGeom>
          <a:noFill/>
          <a:ln cap="flat" cmpd="sng" w="1905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077" name="Google Shape;2077;p111"/>
          <p:cNvGrpSpPr/>
          <p:nvPr/>
        </p:nvGrpSpPr>
        <p:grpSpPr>
          <a:xfrm>
            <a:off x="1392816" y="912175"/>
            <a:ext cx="1579280" cy="1392712"/>
            <a:chOff x="587225" y="1351325"/>
            <a:chExt cx="1917300" cy="1690800"/>
          </a:xfrm>
        </p:grpSpPr>
        <p:sp>
          <p:nvSpPr>
            <p:cNvPr id="2078" name="Google Shape;2078;p111"/>
            <p:cNvSpPr/>
            <p:nvPr/>
          </p:nvSpPr>
          <p:spPr>
            <a:xfrm>
              <a:off x="587225" y="1351325"/>
              <a:ext cx="1917300" cy="169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79" name="Google Shape;2079;p111"/>
            <p:cNvSpPr txBox="1"/>
            <p:nvPr/>
          </p:nvSpPr>
          <p:spPr>
            <a:xfrm>
              <a:off x="1367675" y="178380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80" name="Google Shape;2080;p111"/>
            <p:cNvSpPr txBox="1"/>
            <p:nvPr/>
          </p:nvSpPr>
          <p:spPr>
            <a:xfrm rot="5400000">
              <a:off x="1533128" y="2168244"/>
              <a:ext cx="4521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81" name="Google Shape;2081;p111"/>
            <p:cNvSpPr txBox="1"/>
            <p:nvPr/>
          </p:nvSpPr>
          <p:spPr>
            <a:xfrm>
              <a:off x="1367675" y="2452650"/>
              <a:ext cx="867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082" name="Google Shape;2082;p111"/>
            <p:cNvGrpSpPr/>
            <p:nvPr/>
          </p:nvGrpSpPr>
          <p:grpSpPr>
            <a:xfrm>
              <a:off x="915240" y="2479258"/>
              <a:ext cx="377988" cy="415972"/>
              <a:chOff x="560775" y="1712150"/>
              <a:chExt cx="731400" cy="804900"/>
            </a:xfrm>
          </p:grpSpPr>
          <p:sp>
            <p:nvSpPr>
              <p:cNvPr id="2083" name="Google Shape;2083;p111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11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111"/>
            <p:cNvGrpSpPr/>
            <p:nvPr/>
          </p:nvGrpSpPr>
          <p:grpSpPr>
            <a:xfrm>
              <a:off x="915240" y="1810421"/>
              <a:ext cx="377988" cy="415972"/>
              <a:chOff x="560775" y="1712150"/>
              <a:chExt cx="731400" cy="804900"/>
            </a:xfrm>
          </p:grpSpPr>
          <p:sp>
            <p:nvSpPr>
              <p:cNvPr id="2086" name="Google Shape;2086;p111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11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88" name="Google Shape;2088;p111"/>
          <p:cNvSpPr txBox="1"/>
          <p:nvPr/>
        </p:nvSpPr>
        <p:spPr>
          <a:xfrm>
            <a:off x="2819700" y="1181800"/>
            <a:ext cx="119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Doesn’t contain user A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89" name="Google Shape;2089;p111"/>
          <p:cNvGrpSpPr/>
          <p:nvPr/>
        </p:nvGrpSpPr>
        <p:grpSpPr>
          <a:xfrm>
            <a:off x="6019725" y="500800"/>
            <a:ext cx="1579200" cy="1796100"/>
            <a:chOff x="6019725" y="958000"/>
            <a:chExt cx="1579200" cy="1796100"/>
          </a:xfrm>
        </p:grpSpPr>
        <p:sp>
          <p:nvSpPr>
            <p:cNvPr id="2090" name="Google Shape;2090;p111"/>
            <p:cNvSpPr/>
            <p:nvPr/>
          </p:nvSpPr>
          <p:spPr>
            <a:xfrm>
              <a:off x="6019725" y="958000"/>
              <a:ext cx="1579200" cy="179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Dataset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91" name="Google Shape;2091;p111"/>
            <p:cNvSpPr txBox="1"/>
            <p:nvPr/>
          </p:nvSpPr>
          <p:spPr>
            <a:xfrm>
              <a:off x="6662573" y="1314229"/>
              <a:ext cx="7149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User 1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092" name="Google Shape;2092;p111"/>
            <p:cNvSpPr txBox="1"/>
            <p:nvPr/>
          </p:nvSpPr>
          <p:spPr>
            <a:xfrm rot="5400000">
              <a:off x="6798944" y="1630888"/>
              <a:ext cx="3723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2093" name="Google Shape;2093;p111"/>
            <p:cNvGrpSpPr/>
            <p:nvPr/>
          </p:nvGrpSpPr>
          <p:grpSpPr>
            <a:xfrm>
              <a:off x="6289909" y="1865161"/>
              <a:ext cx="1087564" cy="386400"/>
              <a:chOff x="6289909" y="1865161"/>
              <a:chExt cx="1087564" cy="386400"/>
            </a:xfrm>
          </p:grpSpPr>
          <p:sp>
            <p:nvSpPr>
              <p:cNvPr id="2094" name="Google Shape;2094;p111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latin typeface="Google Sans"/>
                    <a:ea typeface="Google Sans"/>
                    <a:cs typeface="Google Sans"/>
                    <a:sym typeface="Google Sans"/>
                  </a:rPr>
                  <a:t>User n</a:t>
                </a:r>
                <a:endParaRPr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2095" name="Google Shape;2095;p111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2096" name="Google Shape;2096;p111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7" name="Google Shape;2097;p111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98" name="Google Shape;2098;p111"/>
            <p:cNvGrpSpPr/>
            <p:nvPr/>
          </p:nvGrpSpPr>
          <p:grpSpPr>
            <a:xfrm>
              <a:off x="6289909" y="1336177"/>
              <a:ext cx="311357" cy="342646"/>
              <a:chOff x="560775" y="1712150"/>
              <a:chExt cx="731400" cy="804900"/>
            </a:xfrm>
          </p:grpSpPr>
          <p:sp>
            <p:nvSpPr>
              <p:cNvPr id="2099" name="Google Shape;2099;p111"/>
              <p:cNvSpPr/>
              <p:nvPr/>
            </p:nvSpPr>
            <p:spPr>
              <a:xfrm>
                <a:off x="560775" y="2127950"/>
                <a:ext cx="731400" cy="389100"/>
              </a:xfrm>
              <a:prstGeom prst="round2SameRect">
                <a:avLst>
                  <a:gd fmla="val 48439" name="adj1"/>
                  <a:gd fmla="val 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11"/>
              <p:cNvSpPr/>
              <p:nvPr/>
            </p:nvSpPr>
            <p:spPr>
              <a:xfrm>
                <a:off x="700425" y="1712150"/>
                <a:ext cx="452100" cy="4521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1" name="Google Shape;2101;p111"/>
            <p:cNvGrpSpPr/>
            <p:nvPr/>
          </p:nvGrpSpPr>
          <p:grpSpPr>
            <a:xfrm>
              <a:off x="6289897" y="2269038"/>
              <a:ext cx="1087564" cy="386400"/>
              <a:chOff x="6289909" y="1865161"/>
              <a:chExt cx="1087564" cy="386400"/>
            </a:xfrm>
          </p:grpSpPr>
          <p:sp>
            <p:nvSpPr>
              <p:cNvPr id="2102" name="Google Shape;2102;p111"/>
              <p:cNvSpPr txBox="1"/>
              <p:nvPr/>
            </p:nvSpPr>
            <p:spPr>
              <a:xfrm>
                <a:off x="6662573" y="1865161"/>
                <a:ext cx="714900" cy="3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highlight>
                      <a:srgbClr val="FFFF00"/>
                    </a:highlight>
                    <a:latin typeface="Google Sans"/>
                    <a:ea typeface="Google Sans"/>
                    <a:cs typeface="Google Sans"/>
                    <a:sym typeface="Google Sans"/>
                  </a:rPr>
                  <a:t>User A</a:t>
                </a:r>
                <a:endParaRPr>
                  <a:highlight>
                    <a:srgbClr val="FFFF00"/>
                  </a:highlight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2103" name="Google Shape;2103;p111"/>
              <p:cNvGrpSpPr/>
              <p:nvPr/>
            </p:nvGrpSpPr>
            <p:grpSpPr>
              <a:xfrm>
                <a:off x="6289909" y="1887099"/>
                <a:ext cx="311357" cy="342646"/>
                <a:chOff x="560775" y="1712150"/>
                <a:chExt cx="731400" cy="804900"/>
              </a:xfrm>
            </p:grpSpPr>
            <p:sp>
              <p:nvSpPr>
                <p:cNvPr id="2104" name="Google Shape;2104;p111"/>
                <p:cNvSpPr/>
                <p:nvPr/>
              </p:nvSpPr>
              <p:spPr>
                <a:xfrm>
                  <a:off x="560775" y="2127950"/>
                  <a:ext cx="731400" cy="389100"/>
                </a:xfrm>
                <a:prstGeom prst="round2SameRect">
                  <a:avLst>
                    <a:gd fmla="val 48439" name="adj1"/>
                    <a:gd fmla="val 0" name="adj2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5" name="Google Shape;2105;p111"/>
                <p:cNvSpPr/>
                <p:nvPr/>
              </p:nvSpPr>
              <p:spPr>
                <a:xfrm>
                  <a:off x="700425" y="1712150"/>
                  <a:ext cx="452100" cy="4521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06" name="Google Shape;2106;p111"/>
          <p:cNvSpPr txBox="1"/>
          <p:nvPr/>
        </p:nvSpPr>
        <p:spPr>
          <a:xfrm>
            <a:off x="152816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7" name="Google Shape;2107;p111"/>
          <p:cNvSpPr txBox="1"/>
          <p:nvPr/>
        </p:nvSpPr>
        <p:spPr>
          <a:xfrm>
            <a:off x="6155013" y="2545425"/>
            <a:ext cx="13086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08" name="Google Shape;2108;p111"/>
          <p:cNvCxnSpPr>
            <a:stCxn id="2078" idx="2"/>
            <a:endCxn id="2106" idx="0"/>
          </p:cNvCxnSpPr>
          <p:nvPr/>
        </p:nvCxnSpPr>
        <p:spPr>
          <a:xfrm>
            <a:off x="2182456" y="230488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11"/>
          <p:cNvCxnSpPr>
            <a:stCxn id="2090" idx="2"/>
            <a:endCxn id="2107" idx="0"/>
          </p:cNvCxnSpPr>
          <p:nvPr/>
        </p:nvCxnSpPr>
        <p:spPr>
          <a:xfrm>
            <a:off x="6809325" y="2296900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0" name="Google Shape;2110;p111"/>
          <p:cNvSpPr txBox="1"/>
          <p:nvPr/>
        </p:nvSpPr>
        <p:spPr>
          <a:xfrm>
            <a:off x="1606000" y="3244375"/>
            <a:ext cx="1152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 o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11" name="Google Shape;2111;p111"/>
          <p:cNvCxnSpPr>
            <a:stCxn id="2106" idx="2"/>
            <a:endCxn id="2110" idx="0"/>
          </p:cNvCxnSpPr>
          <p:nvPr/>
        </p:nvCxnSpPr>
        <p:spPr>
          <a:xfrm>
            <a:off x="2182463" y="3003825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2" name="Google Shape;2112;p111"/>
          <p:cNvSpPr txBox="1"/>
          <p:nvPr/>
        </p:nvSpPr>
        <p:spPr>
          <a:xfrm>
            <a:off x="6210375" y="3252350"/>
            <a:ext cx="1197900" cy="45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Output o’</a:t>
            </a:r>
            <a:endParaRPr b="1" sz="17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13" name="Google Shape;2113;p111"/>
          <p:cNvCxnSpPr>
            <a:stCxn id="2107" idx="2"/>
            <a:endCxn id="2112" idx="0"/>
          </p:cNvCxnSpPr>
          <p:nvPr/>
        </p:nvCxnSpPr>
        <p:spPr>
          <a:xfrm>
            <a:off x="6809313" y="3003825"/>
            <a:ext cx="0" cy="24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14" name="Google Shape;2114;p111"/>
          <p:cNvGrpSpPr/>
          <p:nvPr/>
        </p:nvGrpSpPr>
        <p:grpSpPr>
          <a:xfrm>
            <a:off x="2836638" y="2574525"/>
            <a:ext cx="3318300" cy="400200"/>
            <a:chOff x="2836638" y="2574525"/>
            <a:chExt cx="3318300" cy="400200"/>
          </a:xfrm>
        </p:grpSpPr>
        <p:sp>
          <p:nvSpPr>
            <p:cNvPr id="2115" name="Google Shape;2115;p111"/>
            <p:cNvSpPr txBox="1"/>
            <p:nvPr/>
          </p:nvSpPr>
          <p:spPr>
            <a:xfrm>
              <a:off x="3623838" y="2574525"/>
              <a:ext cx="1896300" cy="400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Must be randomized</a:t>
              </a:r>
              <a:endParaRPr sz="12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116" name="Google Shape;2116;p111"/>
            <p:cNvCxnSpPr>
              <a:stCxn id="2115" idx="3"/>
              <a:endCxn id="2107" idx="1"/>
            </p:cNvCxnSpPr>
            <p:nvPr/>
          </p:nvCxnSpPr>
          <p:spPr>
            <a:xfrm>
              <a:off x="5520138" y="2774625"/>
              <a:ext cx="634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17" name="Google Shape;2117;p111"/>
            <p:cNvCxnSpPr>
              <a:stCxn id="2115" idx="1"/>
              <a:endCxn id="2106" idx="3"/>
            </p:cNvCxnSpPr>
            <p:nvPr/>
          </p:nvCxnSpPr>
          <p:spPr>
            <a:xfrm rot="10800000">
              <a:off x="2836638" y="2774625"/>
              <a:ext cx="787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118" name="Google Shape;2118;p111"/>
          <p:cNvGrpSpPr/>
          <p:nvPr/>
        </p:nvGrpSpPr>
        <p:grpSpPr>
          <a:xfrm>
            <a:off x="2182350" y="3702725"/>
            <a:ext cx="4626900" cy="1013250"/>
            <a:chOff x="2182350" y="3702725"/>
            <a:chExt cx="4626900" cy="1013250"/>
          </a:xfrm>
        </p:grpSpPr>
        <p:sp>
          <p:nvSpPr>
            <p:cNvPr id="2119" name="Google Shape;2119;p111"/>
            <p:cNvSpPr txBox="1"/>
            <p:nvPr/>
          </p:nvSpPr>
          <p:spPr>
            <a:xfrm>
              <a:off x="3367050" y="4038875"/>
              <a:ext cx="2409900" cy="6771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2222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Distributions must be “almost the same”</a:t>
              </a:r>
              <a:endParaRPr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120" name="Google Shape;2120;p111"/>
            <p:cNvCxnSpPr>
              <a:stCxn id="2119" idx="3"/>
              <a:endCxn id="2112" idx="2"/>
            </p:cNvCxnSpPr>
            <p:nvPr/>
          </p:nvCxnSpPr>
          <p:spPr>
            <a:xfrm flipH="1" rot="10800000">
              <a:off x="5776950" y="3710825"/>
              <a:ext cx="1032300" cy="666600"/>
            </a:xfrm>
            <a:prstGeom prst="bent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21" name="Google Shape;2121;p111"/>
            <p:cNvCxnSpPr>
              <a:stCxn id="2119" idx="1"/>
              <a:endCxn id="2110" idx="2"/>
            </p:cNvCxnSpPr>
            <p:nvPr/>
          </p:nvCxnSpPr>
          <p:spPr>
            <a:xfrm rot="10800000">
              <a:off x="2182350" y="3702725"/>
              <a:ext cx="1184700" cy="674700"/>
            </a:xfrm>
            <a:prstGeom prst="bentConnector2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122" name="Google Shape;2122;p111"/>
          <p:cNvSpPr txBox="1"/>
          <p:nvPr/>
        </p:nvSpPr>
        <p:spPr>
          <a:xfrm>
            <a:off x="3065075" y="1020250"/>
            <a:ext cx="2843400" cy="1108200"/>
          </a:xfrm>
          <a:prstGeom prst="rect">
            <a:avLst/>
          </a:prstGeom>
          <a:solidFill>
            <a:srgbClr val="F6AEA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Protection Against All Quantified Privacy Violations Discussed!</a:t>
            </a:r>
            <a:endParaRPr sz="18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